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1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8.xml" ContentType="application/vnd.openxmlformats-officedocument.presentationml.notesSlide+xml"/>
  <Override PartName="/ppt/charts/chart15.xml" ContentType="application/vnd.openxmlformats-officedocument.drawingml.chart+xml"/>
  <Override PartName="/ppt/notesSlides/notesSlide19.xml" ContentType="application/vnd.openxmlformats-officedocument.presentationml.notesSlide+xml"/>
  <Override PartName="/ppt/charts/chart16.xml" ContentType="application/vnd.openxmlformats-officedocument.drawingml.chart+xml"/>
  <Override PartName="/ppt/notesSlides/notesSlide20.xml" ContentType="application/vnd.openxmlformats-officedocument.presentationml.notesSlide+xml"/>
  <Override PartName="/ppt/charts/chart17.xml" ContentType="application/vnd.openxmlformats-officedocument.drawingml.chart+xml"/>
  <Override PartName="/ppt/notesSlides/notesSlide21.xml" ContentType="application/vnd.openxmlformats-officedocument.presentationml.notesSlide+xml"/>
  <Override PartName="/ppt/charts/chart18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9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2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23.xml" ContentType="application/vnd.openxmlformats-officedocument.presentationml.notesSlide+xml"/>
  <Override PartName="/ppt/charts/chart2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2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24.xml" ContentType="application/vnd.openxmlformats-officedocument.presentationml.notesSlide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notesSlides/notesSlide25.xml" ContentType="application/vnd.openxmlformats-officedocument.presentationml.notesSlide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26.xml" ContentType="application/vnd.openxmlformats-officedocument.presentationml.notesSlid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2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1.xml" ContentType="application/vnd.openxmlformats-officedocument.presentationml.tags+xml"/>
  <Override PartName="/ppt/notesSlides/notesSlide28.xml" ContentType="application/vnd.openxmlformats-officedocument.presentationml.notesSlide+xml"/>
  <Override PartName="/ppt/charts/chart30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31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32.xml" ContentType="application/vnd.openxmlformats-officedocument.drawingml.chart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1.xml" ContentType="application/vnd.openxmlformats-officedocument.presentationml.notesSlide+xml"/>
  <Override PartName="/ppt/charts/chart33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34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32.xml" ContentType="application/vnd.openxmlformats-officedocument.presentationml.notesSlide+xml"/>
  <Override PartName="/ppt/charts/chart35.xml" ContentType="application/vnd.openxmlformats-officedocument.drawingml.chart+xml"/>
  <Override PartName="/ppt/drawings/drawing2.xml" ContentType="application/vnd.openxmlformats-officedocument.drawingml.chartshape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tags/tag2.xml" ContentType="application/vnd.openxmlformats-officedocument.presentationml.tags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09" r:id="rId2"/>
    <p:sldMasterId id="2147483959" r:id="rId3"/>
    <p:sldMasterId id="2147483946" r:id="rId4"/>
    <p:sldMasterId id="2147483934" r:id="rId5"/>
    <p:sldMasterId id="2147483921" r:id="rId6"/>
  </p:sldMasterIdLst>
  <p:notesMasterIdLst>
    <p:notesMasterId r:id="rId43"/>
  </p:notesMasterIdLst>
  <p:handoutMasterIdLst>
    <p:handoutMasterId r:id="rId44"/>
  </p:handoutMasterIdLst>
  <p:sldIdLst>
    <p:sldId id="373" r:id="rId7"/>
    <p:sldId id="477" r:id="rId8"/>
    <p:sldId id="483" r:id="rId9"/>
    <p:sldId id="482" r:id="rId10"/>
    <p:sldId id="450" r:id="rId11"/>
    <p:sldId id="451" r:id="rId12"/>
    <p:sldId id="439" r:id="rId13"/>
    <p:sldId id="478" r:id="rId14"/>
    <p:sldId id="476" r:id="rId15"/>
    <p:sldId id="400" r:id="rId16"/>
    <p:sldId id="463" r:id="rId17"/>
    <p:sldId id="453" r:id="rId18"/>
    <p:sldId id="440" r:id="rId19"/>
    <p:sldId id="448" r:id="rId20"/>
    <p:sldId id="441" r:id="rId21"/>
    <p:sldId id="471" r:id="rId22"/>
    <p:sldId id="449" r:id="rId23"/>
    <p:sldId id="472" r:id="rId24"/>
    <p:sldId id="470" r:id="rId25"/>
    <p:sldId id="469" r:id="rId26"/>
    <p:sldId id="454" r:id="rId27"/>
    <p:sldId id="480" r:id="rId28"/>
    <p:sldId id="456" r:id="rId29"/>
    <p:sldId id="481" r:id="rId30"/>
    <p:sldId id="464" r:id="rId31"/>
    <p:sldId id="435" r:id="rId32"/>
    <p:sldId id="461" r:id="rId33"/>
    <p:sldId id="436" r:id="rId34"/>
    <p:sldId id="443" r:id="rId35"/>
    <p:sldId id="462" r:id="rId36"/>
    <p:sldId id="457" r:id="rId37"/>
    <p:sldId id="458" r:id="rId38"/>
    <p:sldId id="475" r:id="rId39"/>
    <p:sldId id="474" r:id="rId40"/>
    <p:sldId id="473" r:id="rId41"/>
    <p:sldId id="428" r:id="rId4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.Rahmanov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FF5050"/>
    <a:srgbClr val="666699"/>
    <a:srgbClr val="C25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7257" autoAdjust="0"/>
  </p:normalViewPr>
  <p:slideViewPr>
    <p:cSldViewPr>
      <p:cViewPr varScale="1">
        <p:scale>
          <a:sx n="112" d="100"/>
          <a:sy n="112" d="100"/>
        </p:scale>
        <p:origin x="20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80" d="100"/>
          <a:sy n="80" d="100"/>
        </p:scale>
        <p:origin x="-3996" y="-13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S\TFOMS\&#1050;&#1086;&#1083;&#1083;&#1077;&#1075;&#1080;&#1103;%20&#1044;&#1047;%20&#1061;&#1052;&#1040;&#1054;\&#1054;&#1041;&#1053;&#1054;&#1042;&#1051;&#1045;&#1053;&#1053;&#1040;&#1071;%20&#1042;&#1045;&#1056;&#1057;&#1048;&#1071;%20&#1048;&#1085;&#1092;&#1086;&#1088;&#1084;&#1072;&#1094;&#1080;&#1103;%20&#1076;&#1083;&#1103;%20&#1057;&#1083;&#1072;&#1081;&#1076;&#1086;&#1074;%20&#1086;&#1090;%20&#1044;&#1086;&#1088;&#1086;&#1085;&#1080;&#1085;&#1086;&#1081;%20&#1051;.&#1040;.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2017_&#1050;&#1054;&#1051;&#1051;&#1045;&#1043;&#1048;&#1071;_&#1044;&#1047;_&#1061;&#1052;&#1040;&#1054;\&#1050;&#1086;&#1083;&#1083;&#1077;&#1075;&#1080;&#1103;%20&#1044;&#1047;%20&#1061;&#1052;&#1040;&#1054;\&#1057;&#1056;.&#1057;&#1063;&#1025;&#1058;_&#1059;&#1056;&#1054;&#1042;&#1045;&#1053;&#1068;_&#1052;&#1054;_2016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2017_&#1050;&#1054;&#1051;&#1051;&#1045;&#1043;&#1048;&#1071;_&#1044;&#1047;_&#1061;&#1052;&#1040;&#1054;\&#1050;&#1086;&#1083;&#1083;&#1077;&#1075;&#1080;&#1103;%20&#1044;&#1047;%20&#1061;&#1052;&#1040;&#1054;\&#1044;&#1048;&#1057;&#1055;_2016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2017_&#1050;&#1054;&#1051;&#1051;&#1045;&#1043;&#1048;&#1071;_&#1044;&#1047;_&#1061;&#1052;&#1040;&#1054;\&#1050;&#1086;&#1083;&#1083;&#1077;&#1075;&#1080;&#1103;%20&#1044;&#1047;%20&#1061;&#1052;&#1040;&#1054;\&#1044;&#1048;&#1057;&#1055;_2016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8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9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4.xlsx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5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6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7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8.xlsx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9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0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2017_&#1050;&#1054;&#1051;&#1051;&#1045;&#1043;&#1048;&#1071;_&#1044;&#1047;_&#1061;&#1052;&#1040;&#1054;\&#1050;&#1086;&#1083;&#1083;&#1077;&#1075;&#1080;&#1103;%20&#1044;&#1047;%20&#1061;&#1052;&#1040;&#1054;\&#1054;&#1090;&#1095;&#1077;&#1090;_&#1050;&#1056;_&#1058;&#1060;&#1054;&#1052;&#1057;_2016_&#1057;&#1051;&#1040;&#1049;&#1044;&#106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35476815398074"/>
          <c:y val="6.9444444444444448E-2"/>
          <c:w val="0.53888888888888886"/>
          <c:h val="0.8628743102618227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solidFill>
                <a:srgbClr val="00206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5.2999461808432943E-2"/>
                  <c:y val="0.23302429359700774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n>
                          <a:noFill/>
                        </a:ln>
                      </a:rPr>
                      <a:t>41 526 966,2  </a:t>
                    </a: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8786528272814909E-2"/>
                  <c:y val="0.2300736955153131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n>
                          <a:noFill/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rPr>
                      <a:t>41 379 133,4  </a:t>
                    </a:r>
                    <a:endParaRPr lang="en-US" dirty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c:rich>
              </c:tx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7188545535013418E-4"/>
                  <c:y val="-3.8843276672962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/>
              <a:lstStyle/>
              <a:p>
                <a:pPr>
                  <a:defRPr sz="1400">
                    <a:ln>
                      <a:noFill/>
                    </a:ln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бюджет_ТФОМС!$A$5:$A$7</c:f>
              <c:strCache>
                <c:ptCount val="3"/>
                <c:pt idx="0">
                  <c:v>Доход</c:v>
                </c:pt>
                <c:pt idx="1">
                  <c:v>Расход</c:v>
                </c:pt>
                <c:pt idx="2">
                  <c:v>Профицит</c:v>
                </c:pt>
              </c:strCache>
            </c:strRef>
          </c:cat>
          <c:val>
            <c:numRef>
              <c:f>бюджет_ТФОМС!$B$5:$B$7</c:f>
              <c:numCache>
                <c:formatCode>#,##0.0\ _₽</c:formatCode>
                <c:ptCount val="3"/>
                <c:pt idx="0">
                  <c:v>41526966.200000003</c:v>
                </c:pt>
                <c:pt idx="1">
                  <c:v>41379133.399999999</c:v>
                </c:pt>
                <c:pt idx="2">
                  <c:v>147832.70000000001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70709440"/>
        <c:axId val="470711008"/>
      </c:barChart>
      <c:valAx>
        <c:axId val="470711008"/>
        <c:scaling>
          <c:orientation val="minMax"/>
        </c:scaling>
        <c:delete val="1"/>
        <c:axPos val="l"/>
        <c:majorGridlines/>
        <c:numFmt formatCode="#,##0.0\ _₽" sourceLinked="1"/>
        <c:majorTickMark val="out"/>
        <c:minorTickMark val="none"/>
        <c:tickLblPos val="nextTo"/>
        <c:crossAx val="470709440"/>
        <c:crosses val="autoZero"/>
        <c:crossBetween val="between"/>
      </c:valAx>
      <c:catAx>
        <c:axId val="4707094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7071100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8.8433821560810186E-2"/>
          <c:y val="0.94084083250009254"/>
          <c:w val="0.63953481489306285"/>
          <c:h val="4.5049624115838981E-2"/>
        </c:manualLayout>
      </c:layout>
      <c:overlay val="0"/>
      <c:txPr>
        <a:bodyPr/>
        <a:lstStyle/>
        <a:p>
          <a:pPr>
            <a:defRPr sz="1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6.6898697079634833E-2"/>
          <c:w val="1"/>
          <c:h val="0.6492417944992812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rgbClr val="002060"/>
              </a:contourClr>
            </a:sp3d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1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Уровень I</c:v>
                </c:pt>
                <c:pt idx="1">
                  <c:v>Уровень II</c:v>
                </c:pt>
                <c:pt idx="2">
                  <c:v>Уровень III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89</c:v>
                </c:pt>
                <c:pt idx="1">
                  <c:v>11</c:v>
                </c:pt>
                <c:pt idx="2">
                  <c:v>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rgbClr val="002060"/>
              </a:contourClr>
            </a:sp3d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1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Уровень I</c:v>
                </c:pt>
                <c:pt idx="1">
                  <c:v>Уровень II</c:v>
                </c:pt>
                <c:pt idx="2">
                  <c:v>Уровень III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91</c:v>
                </c:pt>
                <c:pt idx="1">
                  <c:v>12</c:v>
                </c:pt>
                <c:pt idx="2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474931800"/>
        <c:axId val="474932976"/>
        <c:axId val="474914768"/>
      </c:bar3DChart>
      <c:catAx>
        <c:axId val="474931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4932976"/>
        <c:crosses val="autoZero"/>
        <c:auto val="1"/>
        <c:lblAlgn val="ctr"/>
        <c:lblOffset val="100"/>
        <c:noMultiLvlLbl val="0"/>
      </c:catAx>
      <c:valAx>
        <c:axId val="4749329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74931800"/>
        <c:crosses val="autoZero"/>
        <c:crossBetween val="between"/>
      </c:valAx>
      <c:serAx>
        <c:axId val="47491476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4932976"/>
        <c:crosses val="autoZero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836058863859675"/>
          <c:y val="0.79441729690436869"/>
          <c:w val="0.49177720039903094"/>
          <c:h val="5.6685137292613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908324262694874"/>
          <c:y val="6.9223832810580033E-2"/>
          <c:w val="0.85156567544107409"/>
          <c:h val="0.7055529552841530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rgbClr val="002060"/>
              </a:contourClr>
            </a:sp3d>
          </c:spPr>
          <c:invertIfNegative val="0"/>
          <c:cat>
            <c:strRef>
              <c:f>Лист1!$A$2:$A$4</c:f>
              <c:strCache>
                <c:ptCount val="3"/>
                <c:pt idx="0">
                  <c:v>Уровень I</c:v>
                </c:pt>
                <c:pt idx="1">
                  <c:v>Уровень II</c:v>
                </c:pt>
                <c:pt idx="2">
                  <c:v>Уровень III</c:v>
                </c:pt>
              </c:strCache>
            </c:strRef>
          </c:cat>
          <c:val>
            <c:numRef>
              <c:f>Лист1!$B$2:$B$4</c:f>
              <c:numCache>
                <c:formatCode>_("₽"* #,##0.00_);_("₽"* \(#,##0.00\);_("₽"* "-"??_);_(@_)</c:formatCode>
                <c:ptCount val="3"/>
                <c:pt idx="0">
                  <c:v>16355913019.609993</c:v>
                </c:pt>
                <c:pt idx="1">
                  <c:v>6948297703.9899998</c:v>
                </c:pt>
                <c:pt idx="2">
                  <c:v>15076691243.709999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rgbClr val="002060"/>
              </a:contourClr>
            </a:sp3d>
          </c:spPr>
          <c:invertIfNegative val="0"/>
          <c:cat>
            <c:strRef>
              <c:f>Лист1!$A$2:$A$4</c:f>
              <c:strCache>
                <c:ptCount val="3"/>
                <c:pt idx="0">
                  <c:v>Уровень I</c:v>
                </c:pt>
                <c:pt idx="1">
                  <c:v>Уровень II</c:v>
                </c:pt>
                <c:pt idx="2">
                  <c:v>Уровень III</c:v>
                </c:pt>
              </c:strCache>
            </c:strRef>
          </c:cat>
          <c:val>
            <c:numRef>
              <c:f>Лист1!$C$2:$C$4</c:f>
              <c:numCache>
                <c:formatCode>_("₽"* #,##0.00_);_("₽"* \(#,##0.00\);_("₽"* "-"??_);_(@_)</c:formatCode>
                <c:ptCount val="3"/>
                <c:pt idx="0">
                  <c:v>16344746059.110001</c:v>
                </c:pt>
                <c:pt idx="1">
                  <c:v>6969506491.4499998</c:v>
                </c:pt>
                <c:pt idx="2">
                  <c:v>15543348075.25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474933760"/>
        <c:axId val="474934152"/>
        <c:axId val="476178144"/>
      </c:bar3DChart>
      <c:catAx>
        <c:axId val="47493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4934152"/>
        <c:crosses val="autoZero"/>
        <c:auto val="1"/>
        <c:lblAlgn val="ctr"/>
        <c:lblOffset val="100"/>
        <c:noMultiLvlLbl val="0"/>
      </c:catAx>
      <c:valAx>
        <c:axId val="4749341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₽&quot;* #,##0.00_);_(&quot;₽&quot;* \(#,##0.00\);_(&quot;₽&quot;* &quot;-&quot;??_);_(@_)" sourceLinked="1"/>
        <c:majorTickMark val="none"/>
        <c:minorTickMark val="none"/>
        <c:tickLblPos val="nextTo"/>
        <c:crossAx val="474933760"/>
        <c:crosses val="autoZero"/>
        <c:crossBetween val="between"/>
      </c:valAx>
      <c:serAx>
        <c:axId val="47617814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4934152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Ср.СчётМО_1.12!$B$4</c:f>
              <c:strCache>
                <c:ptCount val="1"/>
                <c:pt idx="0">
                  <c:v>руб.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chemeClr val="accent5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7.6223315806440454E-3"/>
                  <c:y val="-5.317479772914871E-3"/>
                </c:manualLayout>
              </c:layout>
              <c:tx>
                <c:rich>
                  <a:bodyPr/>
                  <a:lstStyle/>
                  <a:p>
                    <a:r>
                      <a:rPr lang="en-US" sz="1000" dirty="0"/>
                      <a:t>14 967 716,2  </a:t>
                    </a:r>
                    <a:endParaRPr lang="en-US" sz="18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90909922525347"/>
                      <c:h val="9.7119944432430591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2.0002673966125071E-2"/>
                  <c:y val="-9.30522325522877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01998672399274"/>
                      <c:h val="6.7874957058854435E-2"/>
                    </c:manualLayout>
                  </c15:layout>
                </c:ext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Ср.СчётМО_1.12!$A$5:$A$7</c:f>
              <c:strCache>
                <c:ptCount val="3"/>
                <c:pt idx="0">
                  <c:v>МО 1 уровень</c:v>
                </c:pt>
                <c:pt idx="1">
                  <c:v>МО 2 уровень</c:v>
                </c:pt>
                <c:pt idx="2">
                  <c:v>МО 3 уровень</c:v>
                </c:pt>
              </c:strCache>
            </c:strRef>
          </c:cat>
          <c:val>
            <c:numRef>
              <c:f>Ср.СчётМО_1.12!$B$5:$B$7</c:f>
              <c:numCache>
                <c:formatCode>#,##0.0\ _₽</c:formatCode>
                <c:ptCount val="3"/>
                <c:pt idx="0">
                  <c:v>14967716.17</c:v>
                </c:pt>
                <c:pt idx="1">
                  <c:v>48399350.640000001</c:v>
                </c:pt>
                <c:pt idx="2">
                  <c:v>76192882.719999999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75932312"/>
        <c:axId val="475932704"/>
      </c:barChart>
      <c:catAx>
        <c:axId val="475932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5932704"/>
        <c:crosses val="autoZero"/>
        <c:auto val="1"/>
        <c:lblAlgn val="ctr"/>
        <c:lblOffset val="100"/>
        <c:noMultiLvlLbl val="0"/>
      </c:catAx>
      <c:valAx>
        <c:axId val="4759327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_₽" sourceLinked="1"/>
        <c:majorTickMark val="none"/>
        <c:minorTickMark val="none"/>
        <c:tickLblPos val="nextTo"/>
        <c:crossAx val="475932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882410428973052E-2"/>
          <c:y val="2.8530326695726617E-2"/>
          <c:w val="0.9342351791420539"/>
          <c:h val="0.91197097381336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</c:spPr>
          </c:dPt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</c:spPr>
            <c:txPr>
              <a:bodyPr/>
              <a:lstStyle/>
              <a:p>
                <a:pPr>
                  <a:defRPr sz="90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 УРОВЕНЬ</c:v>
                </c:pt>
                <c:pt idx="1">
                  <c:v>2 УРОВЕНЬ</c:v>
                </c:pt>
                <c:pt idx="2">
                  <c:v>3 УРОВЕНЬ</c:v>
                </c:pt>
              </c:strCache>
            </c:strRef>
          </c:cat>
          <c:val>
            <c:numRef>
              <c:f>Лист1!$B$2:$B$4</c:f>
              <c:numCache>
                <c:formatCode>#,##0.0\ _₽</c:formatCode>
                <c:ptCount val="3"/>
                <c:pt idx="0">
                  <c:v>1362062171.5999999</c:v>
                </c:pt>
                <c:pt idx="1">
                  <c:v>580792207.60000002</c:v>
                </c:pt>
                <c:pt idx="2">
                  <c:v>1295279006.3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75933488"/>
        <c:axId val="475933880"/>
      </c:barChart>
      <c:catAx>
        <c:axId val="475933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5933880"/>
        <c:crosses val="autoZero"/>
        <c:auto val="1"/>
        <c:lblAlgn val="ctr"/>
        <c:lblOffset val="100"/>
        <c:noMultiLvlLbl val="0"/>
      </c:catAx>
      <c:valAx>
        <c:axId val="475933880"/>
        <c:scaling>
          <c:orientation val="minMax"/>
        </c:scaling>
        <c:delete val="1"/>
        <c:axPos val="l"/>
        <c:majorGridlines/>
        <c:numFmt formatCode="#,##0.0\ _₽" sourceLinked="1"/>
        <c:majorTickMark val="out"/>
        <c:minorTickMark val="none"/>
        <c:tickLblPos val="nextTo"/>
        <c:crossAx val="475933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713365539452495E-2"/>
          <c:y val="3.4556557446448227E-2"/>
          <c:w val="0.92099002117488937"/>
          <c:h val="0.7178611040555413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invertIfNegative val="0"/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 </c:v>
                </c:pt>
                <c:pt idx="1">
                  <c:v>Приобретение услуг </c:v>
                </c:pt>
                <c:pt idx="2">
                  <c:v>Коммунальные расходы, содержание имущества и др.</c:v>
                </c:pt>
                <c:pt idx="3">
                  <c:v>Поступление нефинансовых активов </c:v>
                </c:pt>
                <c:pt idx="4">
                  <c:v>Приобретение мед.оборудования, инструментария и др.</c:v>
                </c:pt>
                <c:pt idx="5">
                  <c:v>Медикаменты, перевязочные средства, питание и др.</c:v>
                </c:pt>
              </c:strCache>
            </c:strRef>
          </c:cat>
          <c:val>
            <c:numRef>
              <c:f>Лист1!$B$2:$B$7</c:f>
              <c:numCache>
                <c:formatCode>#,##0.0_₽</c:formatCode>
                <c:ptCount val="6"/>
                <c:pt idx="0">
                  <c:v>28580419.800000001</c:v>
                </c:pt>
                <c:pt idx="1">
                  <c:v>3218288.0999999996</c:v>
                </c:pt>
                <c:pt idx="2">
                  <c:v>465680.3</c:v>
                </c:pt>
                <c:pt idx="3">
                  <c:v>7045090.3999999994</c:v>
                </c:pt>
                <c:pt idx="4">
                  <c:v>163854.39999999999</c:v>
                </c:pt>
                <c:pt idx="5">
                  <c:v>6881154.6000000006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 </c:v>
                </c:pt>
                <c:pt idx="1">
                  <c:v>Приобретение услуг </c:v>
                </c:pt>
                <c:pt idx="2">
                  <c:v>Коммунальные расходы, содержание имущества и др.</c:v>
                </c:pt>
                <c:pt idx="3">
                  <c:v>Поступление нефинансовых активов </c:v>
                </c:pt>
                <c:pt idx="4">
                  <c:v>Приобретение мед.оборудования, инструментария и др.</c:v>
                </c:pt>
                <c:pt idx="5">
                  <c:v>Медикаменты, перевязочные средства, питание и др.</c:v>
                </c:pt>
              </c:strCache>
            </c:strRef>
          </c:cat>
          <c:val>
            <c:numRef>
              <c:f>Лист1!$C$2:$C$7</c:f>
              <c:numCache>
                <c:formatCode>#,##0.0_₽</c:formatCode>
                <c:ptCount val="6"/>
                <c:pt idx="0">
                  <c:v>29053368.933333334</c:v>
                </c:pt>
                <c:pt idx="1">
                  <c:v>2761782.1333333333</c:v>
                </c:pt>
                <c:pt idx="2">
                  <c:v>591137.6</c:v>
                </c:pt>
                <c:pt idx="3">
                  <c:v>6449766.4000000004</c:v>
                </c:pt>
                <c:pt idx="4">
                  <c:v>139865.19999999998</c:v>
                </c:pt>
                <c:pt idx="5">
                  <c:v>6309849.2000000011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5934664"/>
        <c:axId val="475935056"/>
        <c:axId val="475999960"/>
      </c:bar3DChart>
      <c:catAx>
        <c:axId val="475934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none" spc="0" normalizeH="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5935056"/>
        <c:crosses val="autoZero"/>
        <c:auto val="1"/>
        <c:lblAlgn val="ctr"/>
        <c:lblOffset val="100"/>
        <c:noMultiLvlLbl val="0"/>
      </c:catAx>
      <c:valAx>
        <c:axId val="47593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.0_₽" sourceLinked="1"/>
        <c:majorTickMark val="none"/>
        <c:minorTickMark val="none"/>
        <c:tickLblPos val="nextTo"/>
        <c:crossAx val="475934664"/>
        <c:crosses val="autoZero"/>
        <c:crossBetween val="between"/>
      </c:valAx>
      <c:serAx>
        <c:axId val="47599996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5935056"/>
        <c:crosses val="autoZero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558611333003658"/>
          <c:y val="0.82576845163786461"/>
          <c:w val="0.14556351662201467"/>
          <c:h val="5.15817877161289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60"/>
      <c:depthPercent val="100"/>
      <c:rAngAx val="0"/>
      <c:perspective val="7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282496844612897E-3"/>
          <c:y val="0.21915507398684075"/>
          <c:w val="0.72677216192736338"/>
          <c:h val="0.523869725663591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002060"/>
              </a:solidFill>
            </a:ln>
            <a:effectLst/>
          </c:spPr>
          <c:explosion val="22"/>
          <c:dPt>
            <c:idx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002060"/>
                </a:solidFill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002060"/>
                </a:solidFill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rgbClr val="002060"/>
                </a:contourClr>
              </a:sp3d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solidFill>
                <a:srgbClr val="00B0F0"/>
              </a:solidFill>
              <a:ln>
                <a:solidFill>
                  <a:srgbClr val="002060"/>
                </a:solidFill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0.13589120789857592"/>
                  <c:y val="-9.224700789776600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026411455193502"/>
                  <c:y val="-0.1286606827807752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3847582509047267E-2"/>
                  <c:y val="9.710211357659588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455361061885656E-3"/>
                  <c:y val="0.1043847720948404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6.6499897097043889E-2"/>
                  <c:y val="7.525413802186173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9.8304195708673534E-2"/>
                  <c:y val="-2.427571954004190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 </c:v>
                </c:pt>
                <c:pt idx="1">
                  <c:v>Приобретение услуг </c:v>
                </c:pt>
                <c:pt idx="2">
                  <c:v>Коммунальные расходы, содержание имущества и др.</c:v>
                </c:pt>
                <c:pt idx="3">
                  <c:v>Поступление нефинансовых активов </c:v>
                </c:pt>
                <c:pt idx="4">
                  <c:v>Приобретение мед.оборудования, инструментария и др.</c:v>
                </c:pt>
                <c:pt idx="5">
                  <c:v>Медикаменты, перевязочные средства, питание и др.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0.64127304917691608</c:v>
                </c:pt>
                <c:pt idx="1">
                  <c:v>6.0958729222380721E-2</c:v>
                </c:pt>
                <c:pt idx="2">
                  <c:v>1.30477333663085E-2</c:v>
                </c:pt>
                <c:pt idx="3">
                  <c:v>0.14236081795875524</c:v>
                </c:pt>
                <c:pt idx="4">
                  <c:v>3.0871388266038424E-3</c:v>
                </c:pt>
                <c:pt idx="5">
                  <c:v>0.1392725313754615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81793848953030723"/>
          <c:y val="1.2583707565133924E-2"/>
          <c:w val="0.17338761084833926"/>
          <c:h val="0.96512237351207275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89"/>
      <c:rAngAx val="0"/>
      <c:perspective val="1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7826052114428096E-4"/>
          <c:y val="0.12349788379677752"/>
          <c:w val="0.58088650441389933"/>
          <c:h val="0.87650211620322249"/>
        </c:manualLayout>
      </c:layout>
      <c:pie3DChart>
        <c:varyColors val="1"/>
        <c:ser>
          <c:idx val="0"/>
          <c:order val="0"/>
          <c:spPr>
            <a:ln>
              <a:solidFill>
                <a:srgbClr val="002060"/>
              </a:solidFill>
            </a:ln>
          </c:spPr>
          <c:explosion val="11"/>
          <c:dPt>
            <c:idx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</c:spPr>
          </c:dPt>
          <c:dPt>
            <c:idx val="4"/>
            <c:bubble3D val="0"/>
            <c:spPr>
              <a:solidFill>
                <a:srgbClr val="00B0F0"/>
              </a:solidFill>
              <a:ln>
                <a:solidFill>
                  <a:srgbClr val="002060"/>
                </a:solidFill>
              </a:ln>
            </c:spPr>
          </c:dPt>
          <c:dPt>
            <c:idx val="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6"/>
            <c:bubble3D val="0"/>
            <c:spPr>
              <a:solidFill>
                <a:srgbClr val="FFFF00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-1.1536855649918677E-2"/>
                  <c:y val="-0.1505000205456623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213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611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584130798883193E-3"/>
                  <c:y val="-2.60064954806035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61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124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0416306202771642E-2"/>
                  <c:y val="-0.1404807761085906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222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717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227207905861097E-2"/>
                  <c:y val="7.708123754894823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672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8.9799903835821523E-3"/>
                  <c:y val="0.1313259713913065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187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7.4350117746479899E-2"/>
                  <c:y val="0.1314030176251345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2176925696780506"/>
                  <c:y val="5.315238946053187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635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/>
              <a:lstStyle/>
              <a:p>
                <a:pPr>
                  <a:defRPr sz="1400">
                    <a:ln>
                      <a:noFill/>
                    </a:ln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Дисп_Объём!$B$6:$B$12</c:f>
              <c:strCache>
                <c:ptCount val="7"/>
                <c:pt idx="0">
                  <c:v>Диспансеризации взрослого населения</c:v>
                </c:pt>
                <c:pt idx="1">
                  <c:v>Профилактические медицинские осмотры</c:v>
                </c:pt>
                <c:pt idx="2">
                  <c:v>Профилактические медицинские осмотры несовершеннолетних</c:v>
                </c:pt>
                <c:pt idx="3">
                  <c:v>Периодические медицинские осмотры несовершеннолетних</c:v>
                </c:pt>
                <c:pt idx="4">
                  <c:v>Предварительные медицинские осмотры несовершеннолетних</c:v>
                </c:pt>
                <c:pt idx="5">
                  <c:v>Диспансеризация  пребывающих в стационарных учреждениях детей сирот и детей, находящихся в трудной жизненной ситуации </c:v>
                </c:pt>
                <c:pt idx="6">
                  <c:v>Диспансеризация  детей-сирот и детей, оставшихся без попечения родителей, в т.ч. усыновленных (удочеренных), принятых под опеку (попечительство) в приемную или патронатную семью</c:v>
                </c:pt>
              </c:strCache>
            </c:strRef>
          </c:cat>
          <c:val>
            <c:numRef>
              <c:f>Дисп_Объём!$C$6:$C$12</c:f>
              <c:numCache>
                <c:formatCode>0</c:formatCode>
                <c:ptCount val="7"/>
                <c:pt idx="0">
                  <c:v>213611</c:v>
                </c:pt>
                <c:pt idx="1">
                  <c:v>61124</c:v>
                </c:pt>
                <c:pt idx="2">
                  <c:v>222717</c:v>
                </c:pt>
                <c:pt idx="3">
                  <c:v>18672</c:v>
                </c:pt>
                <c:pt idx="4">
                  <c:v>7187</c:v>
                </c:pt>
                <c:pt idx="5">
                  <c:v>478</c:v>
                </c:pt>
                <c:pt idx="6">
                  <c:v>3635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8380869794066601"/>
          <c:y val="1.4147781144560802E-2"/>
          <c:w val="0.29480570009525353"/>
          <c:h val="0.95840264323750934"/>
        </c:manualLayout>
      </c:layout>
      <c:overlay val="0"/>
      <c:txPr>
        <a:bodyPr/>
        <a:lstStyle/>
        <a:p>
          <a:pPr>
            <a:defRPr sz="1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94"/>
      <c:rAngAx val="0"/>
      <c:perspective val="6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443823964463089E-2"/>
          <c:y val="3.6240265541271667E-2"/>
          <c:w val="0.62839023395931215"/>
          <c:h val="0.95653127582475617"/>
        </c:manualLayout>
      </c:layout>
      <c:pie3DChart>
        <c:varyColors val="1"/>
        <c:ser>
          <c:idx val="0"/>
          <c:order val="0"/>
          <c:spPr>
            <a:ln>
              <a:solidFill>
                <a:srgbClr val="002060"/>
              </a:solidFill>
            </a:ln>
          </c:spPr>
          <c:explosion val="25"/>
          <c:dPt>
            <c:idx val="0"/>
            <c:bubble3D val="0"/>
            <c:explosion val="12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bubble3D val="0"/>
            <c:explosion val="1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</c:spPr>
          </c:dPt>
          <c:dPt>
            <c:idx val="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6"/>
            <c:bubble3D val="0"/>
            <c:spPr>
              <a:solidFill>
                <a:srgbClr val="00B0F0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-0.120179759326589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7679087080315228E-2"/>
                  <c:y val="-2.19111879501973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1139290308423034E-2"/>
                  <c:y val="-0.2402758141028470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3320983159814198"/>
                  <c:y val="6.102651455774320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5.2673210781905774E-2"/>
                  <c:y val="0.1437136741275322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7000209343130812E-2"/>
                  <c:y val="0.1437136741275322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0743365521369985"/>
                  <c:y val="5.04025047445261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/>
              <a:lstStyle/>
              <a:p>
                <a:pPr>
                  <a:defRPr sz="1400">
                    <a:ln>
                      <a:noFill/>
                    </a:ln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Дисп_Оплата!$B$5:$B$11</c:f>
              <c:strCache>
                <c:ptCount val="7"/>
                <c:pt idx="0">
                  <c:v>Диспансеризации взрослого населения</c:v>
                </c:pt>
                <c:pt idx="1">
                  <c:v>Профилактические медицинские осмотры</c:v>
                </c:pt>
                <c:pt idx="2">
                  <c:v>Профилактические медицинские осмотры несовершеннолетних</c:v>
                </c:pt>
                <c:pt idx="3">
                  <c:v>Периодические медицинские осмотры несовершеннолетних</c:v>
                </c:pt>
                <c:pt idx="4">
                  <c:v>Предварительные медицинские осмотры несовершеннолетних</c:v>
                </c:pt>
                <c:pt idx="5">
                  <c:v>Диспансеризация  пребывающих в стационарных учреждениях детей сирот и детей, находящихся в трудной жизненной ситуации </c:v>
                </c:pt>
                <c:pt idx="6">
                  <c:v>Диспансеризация  детей-сирот и детей, оставшихся без попечения родителей, в т.ч. усыновленных (удочеренных), принятых под опеку (попечительство) в приемную или патронатную семью</c:v>
                </c:pt>
              </c:strCache>
            </c:strRef>
          </c:cat>
          <c:val>
            <c:numRef>
              <c:f>Дисп_Оплата!$C$5:$C$11</c:f>
              <c:numCache>
                <c:formatCode>#,##0.00\ _₽</c:formatCode>
                <c:ptCount val="7"/>
                <c:pt idx="0">
                  <c:v>474304</c:v>
                </c:pt>
                <c:pt idx="1">
                  <c:v>37777</c:v>
                </c:pt>
                <c:pt idx="2">
                  <c:v>499292</c:v>
                </c:pt>
                <c:pt idx="3">
                  <c:v>15906</c:v>
                </c:pt>
                <c:pt idx="4">
                  <c:v>32796</c:v>
                </c:pt>
                <c:pt idx="5">
                  <c:v>3155</c:v>
                </c:pt>
                <c:pt idx="6">
                  <c:v>25132.7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200016802540766"/>
          <c:y val="2.657619473026589E-2"/>
          <c:w val="0.2915585137004979"/>
          <c:h val="0.95843859814662902"/>
        </c:manualLayout>
      </c:layout>
      <c:overlay val="0"/>
      <c:txPr>
        <a:bodyPr/>
        <a:lstStyle/>
        <a:p>
          <a:pPr>
            <a:defRPr sz="1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53046747082747"/>
          <c:y val="4.2227043266121124E-2"/>
          <c:w val="0.8655782596660635"/>
          <c:h val="0.63645040201012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Поликлиника</c:v>
                </c:pt>
                <c:pt idx="4">
                  <c:v>Итого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11731</c:v>
                </c:pt>
                <c:pt idx="1">
                  <c:v>1257</c:v>
                </c:pt>
                <c:pt idx="2">
                  <c:v>6560</c:v>
                </c:pt>
                <c:pt idx="3">
                  <c:v>174856</c:v>
                </c:pt>
                <c:pt idx="4">
                  <c:v>194404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Поликлиника</c:v>
                </c:pt>
                <c:pt idx="4">
                  <c:v>Итого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11860</c:v>
                </c:pt>
                <c:pt idx="1">
                  <c:v>1131</c:v>
                </c:pt>
                <c:pt idx="2">
                  <c:v>7459</c:v>
                </c:pt>
                <c:pt idx="3">
                  <c:v>157668</c:v>
                </c:pt>
                <c:pt idx="4">
                  <c:v>178118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75940896"/>
        <c:axId val="475941288"/>
      </c:barChart>
      <c:catAx>
        <c:axId val="475940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5941288"/>
        <c:crosses val="autoZero"/>
        <c:auto val="1"/>
        <c:lblAlgn val="ctr"/>
        <c:lblOffset val="100"/>
        <c:noMultiLvlLbl val="0"/>
      </c:catAx>
      <c:valAx>
        <c:axId val="4759412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759408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5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2846692247869"/>
          <c:y val="3.7914686798089771E-2"/>
          <c:w val="0.86197153307752128"/>
          <c:h val="0.62732435395140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accent6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Поликлиника</c:v>
                </c:pt>
                <c:pt idx="4">
                  <c:v>ИТОГО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570234159.85000002</c:v>
                </c:pt>
                <c:pt idx="1">
                  <c:v>21777768.219999999</c:v>
                </c:pt>
                <c:pt idx="2">
                  <c:v>21660912.140000001</c:v>
                </c:pt>
                <c:pt idx="3">
                  <c:v>232607123.72999999</c:v>
                </c:pt>
                <c:pt idx="4">
                  <c:v>846279963.94000006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accent5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Поликлиника</c:v>
                </c:pt>
                <c:pt idx="4">
                  <c:v>ИТОГО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601619484.75999999</c:v>
                </c:pt>
                <c:pt idx="1">
                  <c:v>20191244.949999999</c:v>
                </c:pt>
                <c:pt idx="2">
                  <c:v>25300451.449999999</c:v>
                </c:pt>
                <c:pt idx="3">
                  <c:v>199683392.36000001</c:v>
                </c:pt>
                <c:pt idx="4">
                  <c:v>846794573.5200001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76532784"/>
        <c:axId val="476533176"/>
      </c:barChart>
      <c:catAx>
        <c:axId val="47653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6533176"/>
        <c:crosses val="autoZero"/>
        <c:auto val="1"/>
        <c:lblAlgn val="ctr"/>
        <c:lblOffset val="100"/>
        <c:noMultiLvlLbl val="0"/>
      </c:catAx>
      <c:valAx>
        <c:axId val="476533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765327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rgbClr val="7030A0"/>
              </a:solidFill>
            </a:ln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solidFill>
                  <a:srgbClr val="7030A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rgbClr val="7030A0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7030A0"/>
                </a:solidFill>
              </a:ln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dPt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Субвенция ФОМС</c:v>
                </c:pt>
                <c:pt idx="1">
                  <c:v>МБТ ХМАО-Югра</c:v>
                </c:pt>
                <c:pt idx="2">
                  <c:v>МежТР</c:v>
                </c:pt>
                <c:pt idx="3">
                  <c:v>МБТ Свербаза ХМАО-Югра</c:v>
                </c:pt>
                <c:pt idx="4">
                  <c:v>Субвенция ВМП ФОМС</c:v>
                </c:pt>
              </c:strCache>
            </c:strRef>
          </c:cat>
          <c:val>
            <c:numRef>
              <c:f>Лист1!$B$2:$B$6</c:f>
              <c:numCache>
                <c:formatCode>#,##0.0_₽</c:formatCode>
                <c:ptCount val="5"/>
                <c:pt idx="0">
                  <c:v>25746108.600000001</c:v>
                </c:pt>
                <c:pt idx="1">
                  <c:v>13879453.199999999</c:v>
                </c:pt>
                <c:pt idx="2">
                  <c:v>837741.1</c:v>
                </c:pt>
                <c:pt idx="3">
                  <c:v>604597.5</c:v>
                </c:pt>
                <c:pt idx="4">
                  <c:v>35470.800000000003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70697024"/>
        <c:axId val="470696632"/>
      </c:barChart>
      <c:catAx>
        <c:axId val="470697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0696632"/>
        <c:crosses val="autoZero"/>
        <c:auto val="1"/>
        <c:lblAlgn val="ctr"/>
        <c:lblOffset val="100"/>
        <c:noMultiLvlLbl val="0"/>
      </c:catAx>
      <c:valAx>
        <c:axId val="470696632"/>
        <c:scaling>
          <c:orientation val="minMax"/>
        </c:scaling>
        <c:delete val="1"/>
        <c:axPos val="l"/>
        <c:majorGridlines/>
        <c:numFmt formatCode="#,##0.0_₽" sourceLinked="1"/>
        <c:majorTickMark val="out"/>
        <c:minorTickMark val="none"/>
        <c:tickLblPos val="nextTo"/>
        <c:crossAx val="470697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561876954686842"/>
          <c:y val="1.4142073666525071E-2"/>
          <c:w val="0.16004428014877678"/>
          <c:h val="0.97263145545886687"/>
        </c:manualLayout>
      </c:layout>
      <c:overlay val="0"/>
      <c:txPr>
        <a:bodyPr/>
        <a:lstStyle/>
        <a:p>
          <a:pPr>
            <a:defRPr sz="10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45674316512352E-2"/>
          <c:y val="0.31346571665396045"/>
          <c:w val="0.52123063991781038"/>
          <c:h val="0.4369123285165644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chemeClr val="accent6"/>
              </a:solidFill>
              <a:ln>
                <a:solidFill>
                  <a:schemeClr val="accent5">
                    <a:lumMod val="50000"/>
                  </a:schemeClr>
                </a:solidFill>
              </a:ln>
            </c:spPr>
          </c:dPt>
          <c:dPt>
            <c:idx val="1"/>
            <c:bubble3D val="0"/>
            <c:explosion val="4"/>
            <c:spPr>
              <a:solidFill>
                <a:srgbClr val="00B0F0"/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bubble3D val="0"/>
            <c:explosion val="10"/>
            <c:spPr>
              <a:solidFill>
                <a:schemeClr val="accent4"/>
              </a:solidFill>
              <a:ln>
                <a:solidFill>
                  <a:srgbClr val="002060"/>
                </a:solidFill>
              </a:ln>
            </c:spPr>
          </c:dPt>
          <c:dPt>
            <c:idx val="3"/>
            <c:bubble3D val="0"/>
            <c:explosion val="3"/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</c:dPt>
          <c:dPt>
            <c:idx val="4"/>
            <c:bubble3D val="0"/>
            <c:explosion val="9"/>
            <c:spPr>
              <a:solidFill>
                <a:schemeClr val="bg1">
                  <a:lumMod val="50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5"/>
            <c:bubble3D val="0"/>
            <c:explosion val="7"/>
            <c:spPr>
              <a:solidFill>
                <a:schemeClr val="accent5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-5.565886673657279E-2"/>
                  <c:y val="-4.41995274169513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9.8221172037669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4953007124242683E-2"/>
                  <c:y val="-4.41995274169513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1011796542737844E-2"/>
                  <c:y val="8.10324669310775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6.4447108852873761E-2"/>
                  <c:y val="6.875482042636892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7870439314966492E-2"/>
                  <c:y val="-0.2376237623762376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400">
                    <a:ln>
                      <a:noFill/>
                    </a:ln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Республики Башкортостан </c:v>
                </c:pt>
                <c:pt idx="1">
                  <c:v>Тюменской области </c:v>
                </c:pt>
                <c:pt idx="2">
                  <c:v>Томской области</c:v>
                </c:pt>
                <c:pt idx="3">
                  <c:v>Свердловской области </c:v>
                </c:pt>
                <c:pt idx="4">
                  <c:v>Омской области</c:v>
                </c:pt>
                <c:pt idx="5">
                  <c:v>другие регионы </c:v>
                </c:pt>
              </c:strCache>
            </c:strRef>
          </c:cat>
          <c:val>
            <c:numRef>
              <c:f>Лист1!$B$2:$B$7</c:f>
              <c:numCache>
                <c:formatCode>_(* #,##0_);_(* \(#,##0\);_(* "-"_);_(@_)</c:formatCode>
                <c:ptCount val="6"/>
                <c:pt idx="0">
                  <c:v>27290</c:v>
                </c:pt>
                <c:pt idx="1">
                  <c:v>21678</c:v>
                </c:pt>
                <c:pt idx="2">
                  <c:v>5156</c:v>
                </c:pt>
                <c:pt idx="3">
                  <c:v>18488</c:v>
                </c:pt>
                <c:pt idx="4">
                  <c:v>16205</c:v>
                </c:pt>
                <c:pt idx="5">
                  <c:v>89301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2850767345014389"/>
          <c:y val="0.6762589759197335"/>
          <c:w val="0.2603485587513592"/>
          <c:h val="0.31286684108651464"/>
        </c:manualLayout>
      </c:layout>
      <c:overlay val="0"/>
      <c:txPr>
        <a:bodyPr/>
        <a:lstStyle/>
        <a:p>
          <a:pPr>
            <a:defRPr sz="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</c:spPr>
          <c:dPt>
            <c:idx val="0"/>
            <c:bubble3D val="0"/>
            <c:explosion val="9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1"/>
            <c:bubble3D val="0"/>
            <c:explosion val="15"/>
            <c:spPr>
              <a:solidFill>
                <a:srgbClr val="00B0F0"/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bubble3D val="0"/>
            <c:explosion val="9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</c:spPr>
          </c:dPt>
          <c:dPt>
            <c:idx val="3"/>
            <c:bubble3D val="0"/>
            <c:explosion val="12"/>
          </c:dPt>
          <c:dPt>
            <c:idx val="4"/>
            <c:bubble3D val="0"/>
            <c:explosion val="7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5"/>
            <c:bubble3D val="0"/>
            <c:explosion val="3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-8.675908368744779E-3"/>
                  <c:y val="-2.694530334875921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459847281241297E-2"/>
                  <c:y val="-3.42940224438753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7595602931227372E-2"/>
                  <c:y val="-2.939487638046459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6271511299972153E-2"/>
                  <c:y val="4.654188760240218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9.2543022599944305E-2"/>
                  <c:y val="7.103761791945610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8797801465613686E-2"/>
                  <c:y val="-0.23420480666467419"/>
                </c:manualLayout>
              </c:layout>
              <c:tx>
                <c:rich>
                  <a:bodyPr/>
                  <a:lstStyle/>
                  <a:p>
                    <a:r>
                      <a:rPr lang="en-US" sz="105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400 000 000,0 </a:t>
                    </a:r>
                    <a:endParaRPr lang="en-US" dirty="0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53060284355745"/>
                      <c:h val="7.4508479439647543E-2"/>
                    </c:manualLayout>
                  </c15:layout>
                </c:ext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/>
              <a:lstStyle/>
              <a:p>
                <a:pPr>
                  <a:defRPr sz="1050">
                    <a:ln>
                      <a:noFill/>
                    </a:ln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Республики Башкортостан </c:v>
                </c:pt>
                <c:pt idx="1">
                  <c:v>Тюменской области </c:v>
                </c:pt>
                <c:pt idx="2">
                  <c:v>Томской области</c:v>
                </c:pt>
                <c:pt idx="3">
                  <c:v>Свердловской области </c:v>
                </c:pt>
                <c:pt idx="4">
                  <c:v>Омской области</c:v>
                </c:pt>
                <c:pt idx="5">
                  <c:v>другие регионы </c:v>
                </c:pt>
              </c:strCache>
            </c:strRef>
          </c:cat>
          <c:val>
            <c:numRef>
              <c:f>Лист1!$B$2:$B$7</c:f>
              <c:numCache>
                <c:formatCode>#,##0.0_₽</c:formatCode>
                <c:ptCount val="6"/>
                <c:pt idx="0">
                  <c:v>122700000</c:v>
                </c:pt>
                <c:pt idx="1">
                  <c:v>96000000</c:v>
                </c:pt>
                <c:pt idx="2">
                  <c:v>90000000</c:v>
                </c:pt>
                <c:pt idx="3">
                  <c:v>71000000</c:v>
                </c:pt>
                <c:pt idx="4">
                  <c:v>65000000</c:v>
                </c:pt>
                <c:pt idx="5">
                  <c:v>400000000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5165519708544126"/>
          <c:y val="0.67681564333227451"/>
          <c:w val="0.24545283345831043"/>
          <c:h val="0.3098863428320171"/>
        </c:manualLayout>
      </c:layout>
      <c:overlay val="0"/>
      <c:txPr>
        <a:bodyPr/>
        <a:lstStyle/>
        <a:p>
          <a:pPr>
            <a:defRPr sz="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20825666297709"/>
          <c:y val="3.1958898672955899E-2"/>
          <c:w val="0.86168315226203973"/>
          <c:h val="0.612894224232415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Амбулаторная МП</c:v>
                </c:pt>
                <c:pt idx="4">
                  <c:v>Итого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20598</c:v>
                </c:pt>
                <c:pt idx="1">
                  <c:v>4248</c:v>
                </c:pt>
                <c:pt idx="2">
                  <c:v>310238</c:v>
                </c:pt>
                <c:pt idx="3">
                  <c:v>22591</c:v>
                </c:pt>
                <c:pt idx="4">
                  <c:v>357675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Амбулаторная МП</c:v>
                </c:pt>
                <c:pt idx="4">
                  <c:v>Итого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21529</c:v>
                </c:pt>
                <c:pt idx="1">
                  <c:v>4307</c:v>
                </c:pt>
                <c:pt idx="2">
                  <c:v>25640</c:v>
                </c:pt>
                <c:pt idx="3">
                  <c:v>326952</c:v>
                </c:pt>
                <c:pt idx="4">
                  <c:v>378428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76535136"/>
        <c:axId val="476535528"/>
      </c:barChart>
      <c:catAx>
        <c:axId val="476535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6535528"/>
        <c:crosses val="autoZero"/>
        <c:auto val="1"/>
        <c:lblAlgn val="ctr"/>
        <c:lblOffset val="100"/>
        <c:noMultiLvlLbl val="0"/>
      </c:catAx>
      <c:valAx>
        <c:axId val="4765355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765351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2846692247869"/>
          <c:y val="0"/>
          <c:w val="0.8410662728146644"/>
          <c:h val="0.786957880763636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Амбулаторная МП</c:v>
                </c:pt>
                <c:pt idx="4">
                  <c:v>Итого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444509138.58999997</c:v>
                </c:pt>
                <c:pt idx="1">
                  <c:v>61774060.140000001</c:v>
                </c:pt>
                <c:pt idx="2">
                  <c:v>131931384.34</c:v>
                </c:pt>
                <c:pt idx="3">
                  <c:v>45883089.969999999</c:v>
                </c:pt>
                <c:pt idx="4">
                  <c:v>684097673.03999996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Лист1!$A$2:$A$6</c:f>
              <c:strCache>
                <c:ptCount val="5"/>
                <c:pt idx="0">
                  <c:v>Стационар</c:v>
                </c:pt>
                <c:pt idx="1">
                  <c:v>Дневной стационар</c:v>
                </c:pt>
                <c:pt idx="2">
                  <c:v>Скорая помощь</c:v>
                </c:pt>
                <c:pt idx="3">
                  <c:v>Амбулаторная МП</c:v>
                </c:pt>
                <c:pt idx="4">
                  <c:v>Итого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512304415</c:v>
                </c:pt>
                <c:pt idx="1">
                  <c:v>95656082</c:v>
                </c:pt>
                <c:pt idx="2">
                  <c:v>54094355</c:v>
                </c:pt>
                <c:pt idx="3">
                  <c:v>153016702</c:v>
                </c:pt>
                <c:pt idx="4">
                  <c:v>815071554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77002464"/>
        <c:axId val="477002856"/>
      </c:barChart>
      <c:catAx>
        <c:axId val="47700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7002856"/>
        <c:crosses val="autoZero"/>
        <c:auto val="1"/>
        <c:lblAlgn val="ctr"/>
        <c:lblOffset val="100"/>
        <c:noMultiLvlLbl val="0"/>
      </c:catAx>
      <c:valAx>
        <c:axId val="4770028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770024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002060"/>
              </a:solidFill>
            </a:ln>
          </c:spPr>
          <c:explosion val="9"/>
          <c:dPt>
            <c:idx val="0"/>
            <c:bubble3D val="0"/>
            <c:spPr>
              <a:solidFill>
                <a:srgbClr val="00B0F0"/>
              </a:solidFill>
              <a:ln>
                <a:solidFill>
                  <a:srgbClr val="002060"/>
                </a:solidFill>
              </a:ln>
            </c:spPr>
          </c:dPt>
          <c:dPt>
            <c:idx val="1"/>
            <c:bubble3D val="0"/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3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4"/>
            <c:bubble3D val="0"/>
            <c:spPr>
              <a:solidFill>
                <a:srgbClr val="FFC000"/>
              </a:solidFill>
              <a:ln>
                <a:solidFill>
                  <a:srgbClr val="002060"/>
                </a:solidFill>
              </a:ln>
            </c:spPr>
          </c:dPt>
          <c:dPt>
            <c:idx val="5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4.7031811280228125E-2"/>
                  <c:y val="-4.0897227200198366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05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2910787690256637E-2"/>
                  <c:y val="-5.6233687400272757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05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7608228715327928E-2"/>
                  <c:y val="-1.2780383500061989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05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3145576417435101E-7"/>
                  <c:y val="6.9014070900334748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05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0876106358552753"/>
                  <c:y val="5.8789764100285156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05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8.675908368744779E-3"/>
                  <c:y val="-0.22204373918462228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05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Тюменская область</c:v>
                </c:pt>
                <c:pt idx="1">
                  <c:v>Свердловская область</c:v>
                </c:pt>
                <c:pt idx="2">
                  <c:v>Московская область</c:v>
                </c:pt>
                <c:pt idx="3">
                  <c:v>Республика Башкортостан</c:v>
                </c:pt>
                <c:pt idx="4">
                  <c:v>Краснодарский край</c:v>
                </c:pt>
                <c:pt idx="5">
                  <c:v>Другие регионы</c:v>
                </c:pt>
              </c:strCache>
            </c:strRef>
          </c:cat>
          <c:val>
            <c:numRef>
              <c:f>Лист1!$B$2:$B$7</c:f>
              <c:numCache>
                <c:formatCode>#,##0.0\ _₽</c:formatCode>
                <c:ptCount val="6"/>
                <c:pt idx="0">
                  <c:v>144000000</c:v>
                </c:pt>
                <c:pt idx="1">
                  <c:v>86000000</c:v>
                </c:pt>
                <c:pt idx="2">
                  <c:v>79000000</c:v>
                </c:pt>
                <c:pt idx="3">
                  <c:v>72000000</c:v>
                </c:pt>
                <c:pt idx="4">
                  <c:v>45000000</c:v>
                </c:pt>
                <c:pt idx="5">
                  <c:v>386000000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907704730373945"/>
          <c:y val="0.66904796072041373"/>
          <c:w val="0.26935507487126753"/>
          <c:h val="0.31753223407275738"/>
        </c:manualLayout>
      </c:layout>
      <c:overlay val="0"/>
      <c:txPr>
        <a:bodyPr/>
        <a:lstStyle/>
        <a:p>
          <a:pPr>
            <a:defRPr sz="80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FFF00"/>
            </a:solidFill>
          </c:spPr>
          <c:dPt>
            <c:idx val="0"/>
            <c:bubble3D val="0"/>
            <c:explosion val="10"/>
            <c:spPr>
              <a:solidFill>
                <a:srgbClr val="00B0F0"/>
              </a:solidFill>
              <a:ln>
                <a:solidFill>
                  <a:srgbClr val="002060"/>
                </a:solidFill>
              </a:ln>
            </c:spPr>
          </c:dPt>
          <c:dPt>
            <c:idx val="1"/>
            <c:bubble3D val="0"/>
            <c:explosion val="11"/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bubble3D val="0"/>
            <c:explosion val="9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002060"/>
                </a:solidFill>
              </a:ln>
            </c:spPr>
          </c:dPt>
          <c:dPt>
            <c:idx val="3"/>
            <c:bubble3D val="0"/>
            <c:explosion val="7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4"/>
            <c:bubble3D val="0"/>
            <c:explosion val="11"/>
            <c:spPr>
              <a:solidFill>
                <a:srgbClr val="FFC000"/>
              </a:solidFill>
              <a:ln>
                <a:solidFill>
                  <a:schemeClr val="accent5">
                    <a:lumMod val="50000"/>
                  </a:schemeClr>
                </a:solidFill>
              </a:ln>
            </c:spPr>
          </c:dPt>
          <c:dPt>
            <c:idx val="5"/>
            <c:bubble3D val="0"/>
            <c:explosion val="8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</c:spPr>
          </c:dPt>
          <c:dLbls>
            <c:dLbl>
              <c:idx val="0"/>
              <c:layout>
                <c:manualLayout>
                  <c:x val="7.1743440935941205E-2"/>
                  <c:y val="-4.968149078897336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8647231286919157E-2"/>
                  <c:y val="-9.439483249904939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957240155990201E-2"/>
                  <c:y val="5.96177889467681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3700681091931406E-2"/>
                  <c:y val="9.439483249904939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3700681091931392E-2"/>
                  <c:y val="3.47770435522813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7289316518376365E-2"/>
                  <c:y val="-0.1270896370991458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Тюменская область</c:v>
                </c:pt>
                <c:pt idx="1">
                  <c:v>Свердловская область</c:v>
                </c:pt>
                <c:pt idx="2">
                  <c:v>Московская область</c:v>
                </c:pt>
                <c:pt idx="3">
                  <c:v>Республика Башкортостан</c:v>
                </c:pt>
                <c:pt idx="4">
                  <c:v>Краснодарский край</c:v>
                </c:pt>
                <c:pt idx="5">
                  <c:v>Другие регионы</c:v>
                </c:pt>
              </c:strCache>
            </c:strRef>
          </c:cat>
          <c:val>
            <c:numRef>
              <c:f>Лист1!$B$2:$B$7</c:f>
              <c:numCache>
                <c:formatCode>#,##0</c:formatCode>
                <c:ptCount val="6"/>
                <c:pt idx="0">
                  <c:v>86056</c:v>
                </c:pt>
                <c:pt idx="1">
                  <c:v>33681</c:v>
                </c:pt>
                <c:pt idx="2">
                  <c:v>43407</c:v>
                </c:pt>
                <c:pt idx="3">
                  <c:v>15576</c:v>
                </c:pt>
                <c:pt idx="4">
                  <c:v>42007</c:v>
                </c:pt>
                <c:pt idx="5">
                  <c:v>144669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3646226096158551"/>
          <c:y val="0.6388613070769914"/>
          <c:w val="0.24533245177483229"/>
          <c:h val="0.34692711612289995"/>
        </c:manualLayout>
      </c:layout>
      <c:overlay val="0"/>
      <c:txPr>
        <a:bodyPr/>
        <a:lstStyle/>
        <a:p>
          <a:pPr>
            <a:defRPr sz="80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Lbls>
            <c:spPr>
              <a:solidFill>
                <a:schemeClr val="bg1"/>
              </a:solidFill>
              <a:ln>
                <a:solidFill>
                  <a:schemeClr val="accent6"/>
                </a:solidFill>
              </a:ln>
            </c:spPr>
            <c:txPr>
              <a:bodyPr rot="0" vert="horz"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Исходящие счета (тыс.руб)</c:v>
                </c:pt>
                <c:pt idx="1">
                  <c:v>Входящие счета (тыс. руб)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846280</c:v>
                </c:pt>
                <c:pt idx="1">
                  <c:v>684097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solidFill>
                <a:schemeClr val="bg1"/>
              </a:solidFill>
              <a:ln>
                <a:solidFill>
                  <a:schemeClr val="accent5"/>
                </a:solidFill>
              </a:ln>
            </c:spPr>
            <c:txPr>
              <a:bodyPr rot="0" vert="horz"/>
              <a:lstStyle/>
              <a:p>
                <a:pPr>
                  <a:defRPr sz="120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Исходящие счета (тыс.руб)</c:v>
                </c:pt>
                <c:pt idx="1">
                  <c:v>Входящие счета (тыс. руб)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846794</c:v>
                </c:pt>
                <c:pt idx="1">
                  <c:v>815071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7004816"/>
        <c:axId val="477005208"/>
        <c:axId val="475185008"/>
      </c:bar3DChart>
      <c:catAx>
        <c:axId val="47700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sz="1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7005208"/>
        <c:crosses val="autoZero"/>
        <c:auto val="1"/>
        <c:lblAlgn val="ctr"/>
        <c:lblOffset val="100"/>
        <c:noMultiLvlLbl val="0"/>
      </c:catAx>
      <c:valAx>
        <c:axId val="477005208"/>
        <c:scaling>
          <c:orientation val="minMax"/>
        </c:scaling>
        <c:delete val="1"/>
        <c:axPos val="l"/>
        <c:majorGridlines/>
        <c:numFmt formatCode="#,##0" sourceLinked="1"/>
        <c:majorTickMark val="none"/>
        <c:minorTickMark val="none"/>
        <c:tickLblPos val="nextTo"/>
        <c:crossAx val="477004816"/>
        <c:crosses val="autoZero"/>
        <c:crossBetween val="between"/>
      </c:valAx>
      <c:serAx>
        <c:axId val="4751850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60000000" vert="horz"/>
          <a:lstStyle/>
          <a:p>
            <a:pPr>
              <a:defRPr sz="1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700520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rgbClr val="00206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rgbClr val="002060"/>
                </a:contourClr>
              </a:sp3d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rgbClr val="002060"/>
                </a:contourClr>
              </a:sp3d>
            </c:spPr>
          </c:dPt>
          <c:dLbls>
            <c:spPr>
              <a:solidFill>
                <a:schemeClr val="bg1"/>
              </a:solidFill>
              <a:ln>
                <a:solidFill>
                  <a:srgbClr val="0070C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Исходящие счета (случаев)</c:v>
                </c:pt>
                <c:pt idx="1">
                  <c:v>Входящие счета (случаев)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194404</c:v>
                </c:pt>
                <c:pt idx="1">
                  <c:v>357675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rgbClr val="002060"/>
              </a:contourClr>
            </a:sp3d>
          </c:spPr>
          <c:invertIfNegative val="0"/>
          <c:dLbls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Исходящие счета (случаев)</c:v>
                </c:pt>
                <c:pt idx="1">
                  <c:v>Входящие счета (случаев)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178118</c:v>
                </c:pt>
                <c:pt idx="1">
                  <c:v>378428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4931016"/>
        <c:axId val="474931408"/>
        <c:axId val="476738016"/>
      </c:bar3DChart>
      <c:catAx>
        <c:axId val="474931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4931408"/>
        <c:crosses val="autoZero"/>
        <c:auto val="1"/>
        <c:lblAlgn val="ctr"/>
        <c:lblOffset val="100"/>
        <c:noMultiLvlLbl val="0"/>
      </c:catAx>
      <c:valAx>
        <c:axId val="4749314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74931016"/>
        <c:crosses val="autoZero"/>
        <c:crossBetween val="between"/>
      </c:valAx>
      <c:serAx>
        <c:axId val="47673801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493140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709081706970829E-2"/>
          <c:y val="3.403617921595456E-2"/>
          <c:w val="0.70948042810058143"/>
          <c:h val="0.8828383103631760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МЭК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002060"/>
              </a:solidFill>
            </a:ln>
          </c:spPr>
          <c:invertIfNegative val="0"/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10164500</c:v>
                </c:pt>
                <c:pt idx="1">
                  <c:v>10273900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Дефектов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689332009705015E-2"/>
                  <c:y val="-4.6685989138461739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0809730818439528"/>
                  <c:y val="-3.8904990948718118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Лист1!$C$2:$C$3</c:f>
              <c:numCache>
                <c:formatCode>#,##0</c:formatCode>
                <c:ptCount val="2"/>
                <c:pt idx="0">
                  <c:v>155361</c:v>
                </c:pt>
                <c:pt idx="1">
                  <c:v>84625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2320136"/>
        <c:axId val="472320528"/>
        <c:axId val="476739288"/>
      </c:bar3DChart>
      <c:catAx>
        <c:axId val="472320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sz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2320528"/>
        <c:crosses val="autoZero"/>
        <c:auto val="1"/>
        <c:lblAlgn val="ctr"/>
        <c:lblOffset val="100"/>
        <c:noMultiLvlLbl val="0"/>
      </c:catAx>
      <c:valAx>
        <c:axId val="472320528"/>
        <c:scaling>
          <c:orientation val="minMax"/>
        </c:scaling>
        <c:delete val="1"/>
        <c:axPos val="l"/>
        <c:majorGridlines/>
        <c:numFmt formatCode="#,##0" sourceLinked="1"/>
        <c:majorTickMark val="none"/>
        <c:minorTickMark val="none"/>
        <c:tickLblPos val="nextTo"/>
        <c:crossAx val="472320136"/>
        <c:crosses val="autoZero"/>
        <c:crossBetween val="between"/>
      </c:valAx>
      <c:serAx>
        <c:axId val="4767392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60000000" vert="horz"/>
          <a:lstStyle/>
          <a:p>
            <a:pPr>
              <a:defRPr sz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2320528"/>
        <c:crosses val="autoZero"/>
      </c:ser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360050903434969E-2"/>
          <c:y val="8.073212236496953E-2"/>
          <c:w val="0.90520162107604618"/>
          <c:h val="0.8091324896026778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Случаев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accent5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chemeClr val="accent5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chemeClr val="accent5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chemeClr val="accent5"/>
                </a:contourClr>
              </a:sp3d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chemeClr val="accent5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chemeClr val="accent5"/>
                </a:contourClr>
              </a:sp3d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chemeClr val="accent5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chemeClr val="accent5"/>
                </a:contourClr>
              </a:sp3d>
            </c:spPr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solidFill>
                  <a:schemeClr val="accent5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  <a:contourClr>
                  <a:schemeClr val="accent5"/>
                </a:contourClr>
              </a:sp3d>
            </c:spPr>
          </c:dPt>
          <c:dLbls>
            <c:dLbl>
              <c:idx val="2"/>
              <c:layout>
                <c:manualLayout>
                  <c:x val="-9.4165022228570715E-3"/>
                  <c:y val="8.9699866904342923E-2"/>
                </c:manualLayout>
              </c:layout>
              <c:spPr>
                <a:solidFill>
                  <a:schemeClr val="lt1"/>
                </a:solidFill>
                <a:ln>
                  <a:solidFill>
                    <a:srgbClr val="0070C0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046305100299101"/>
                      <c:h val="4.7463385686485955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9596588033428383E-2"/>
                  <c:y val="0.13454980035651429"/>
                </c:manualLayout>
              </c:layout>
              <c:spPr>
                <a:solidFill>
                  <a:schemeClr val="lt1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spPr>
              <a:solidFill>
                <a:prstClr val="white"/>
              </a:solidFill>
              <a:ln>
                <a:solidFill>
                  <a:srgbClr val="00B05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МЭЭ 2015</c:v>
                </c:pt>
                <c:pt idx="1">
                  <c:v>МЭЭ 2016</c:v>
                </c:pt>
                <c:pt idx="2">
                  <c:v>ЭКМП 2015</c:v>
                </c:pt>
                <c:pt idx="3">
                  <c:v>ЭКМП 2016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199667</c:v>
                </c:pt>
                <c:pt idx="1">
                  <c:v>315056</c:v>
                </c:pt>
                <c:pt idx="2">
                  <c:v>89918</c:v>
                </c:pt>
                <c:pt idx="3">
                  <c:v>113406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дефекты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rgbClr val="00B05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  <a:contourClr>
                <a:srgbClr val="00B050"/>
              </a:contourClr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dLbl>
              <c:idx val="0"/>
              <c:layout>
                <c:manualLayout>
                  <c:x val="3.7666229325489409E-2"/>
                  <c:y val="4.264794505665030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3010653137305732E-2"/>
                  <c:y val="-2.8380722131707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9193176066856766E-2"/>
                  <c:y val="-4.5726574115294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5438028931529653E-2"/>
                  <c:y val="-3.259088239699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/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МЭЭ 2015</c:v>
                </c:pt>
                <c:pt idx="1">
                  <c:v>МЭЭ 2016</c:v>
                </c:pt>
                <c:pt idx="2">
                  <c:v>ЭКМП 2015</c:v>
                </c:pt>
                <c:pt idx="3">
                  <c:v>ЭКМП 2016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69140</c:v>
                </c:pt>
                <c:pt idx="1">
                  <c:v>61887</c:v>
                </c:pt>
                <c:pt idx="2">
                  <c:v>30436</c:v>
                </c:pt>
                <c:pt idx="3">
                  <c:v>41143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2321312"/>
        <c:axId val="472321704"/>
        <c:axId val="478365608"/>
      </c:bar3DChart>
      <c:catAx>
        <c:axId val="47232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2321704"/>
        <c:crosses val="autoZero"/>
        <c:auto val="1"/>
        <c:lblAlgn val="ctr"/>
        <c:lblOffset val="100"/>
        <c:noMultiLvlLbl val="0"/>
      </c:catAx>
      <c:valAx>
        <c:axId val="4723217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72321312"/>
        <c:crosses val="autoZero"/>
        <c:crossBetween val="between"/>
      </c:valAx>
      <c:serAx>
        <c:axId val="478365608"/>
        <c:scaling>
          <c:orientation val="minMax"/>
        </c:scaling>
        <c:delete val="1"/>
        <c:axPos val="b"/>
        <c:majorTickMark val="out"/>
        <c:minorTickMark val="none"/>
        <c:tickLblPos val="nextTo"/>
        <c:crossAx val="472321704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40"/>
      <c:rotY val="195"/>
      <c:rAngAx val="0"/>
      <c:perspective val="9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тыс.руб.</c:v>
                </c:pt>
              </c:strCache>
            </c:strRef>
          </c:tx>
          <c:explosion val="25"/>
          <c:dPt>
            <c:idx val="0"/>
            <c:bubble3D val="0"/>
            <c:explosion val="0"/>
            <c:spPr>
              <a:solidFill>
                <a:srgbClr val="00B0F0"/>
              </a:solidFill>
              <a:ln>
                <a:solidFill>
                  <a:srgbClr val="7030A0"/>
                </a:solidFill>
              </a:ln>
            </c:spPr>
          </c:dPt>
          <c:dPt>
            <c:idx val="1"/>
            <c:bubble3D val="0"/>
            <c:spPr>
              <a:solidFill>
                <a:srgbClr val="00B050"/>
              </a:solidFill>
              <a:ln>
                <a:solidFill>
                  <a:srgbClr val="7030A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rgbClr val="7030A0"/>
                </a:solidFill>
              </a:ln>
            </c:spPr>
          </c:dPt>
          <c:dLbls>
            <c:dLbl>
              <c:idx val="0"/>
              <c:layout>
                <c:manualLayout>
                  <c:x val="-5.5388703367210808E-2"/>
                  <c:y val="-3.0098763047487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0114844907039714"/>
                  <c:y val="5.016440758070141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472173431602182"/>
                  <c:y val="0.1374423279852729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5388703367210808E-2"/>
                  <c:y val="0.1279195454533784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2871044631404591"/>
                  <c:y val="1.755741427925608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_-* #,##0.0\ _₽_-;\-* #,##0.0\ _₽_-;_-* &quot;-&quot;?\ _₽_-;_-@_-" sourceLinked="0"/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</c:spPr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Финансирование СМО</c:v>
                </c:pt>
                <c:pt idx="1">
                  <c:v>Межтерриториальные расчёты (исходящие)</c:v>
                </c:pt>
                <c:pt idx="2">
                  <c:v>Межтерриториальные расчёты (входящие)</c:v>
                </c:pt>
                <c:pt idx="3">
                  <c:v>Компенсационные выплаты</c:v>
                </c:pt>
                <c:pt idx="4">
                  <c:v>Финансовое обеспечение мероприятий</c:v>
                </c:pt>
              </c:strCache>
            </c:strRef>
          </c:cat>
          <c:val>
            <c:numRef>
              <c:f>Лист1!$B$2:$B$6</c:f>
              <c:numCache>
                <c:formatCode>#\ ##0.0_₽</c:formatCode>
                <c:ptCount val="5"/>
                <c:pt idx="0">
                  <c:v>39301506.600000001</c:v>
                </c:pt>
                <c:pt idx="1">
                  <c:v>846794.6</c:v>
                </c:pt>
                <c:pt idx="2">
                  <c:v>814995.1</c:v>
                </c:pt>
                <c:pt idx="3">
                  <c:v>44400</c:v>
                </c:pt>
                <c:pt idx="4">
                  <c:v>135219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8331723472414916"/>
          <c:y val="1.3311592704486463E-2"/>
          <c:w val="0.2079371805336597"/>
          <c:h val="0.95016995728701126"/>
        </c:manualLayout>
      </c:layout>
      <c:overlay val="0"/>
      <c:txPr>
        <a:bodyPr/>
        <a:lstStyle/>
        <a:p>
          <a:pPr>
            <a:defRPr sz="1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6417171596318338E-2"/>
          <c:y val="8.7702581566841353E-2"/>
          <c:w val="0.80038222248809965"/>
          <c:h val="0.624771698856176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rgbClr val="002060"/>
              </a:solidFill>
            </a:ln>
          </c:spPr>
          <c:explosion val="12"/>
          <c:dPt>
            <c:idx val="0"/>
            <c:bubble3D val="0"/>
            <c:explosion val="0"/>
            <c:spPr>
              <a:solidFill>
                <a:srgbClr val="FFC00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Pt>
            <c:idx val="2"/>
            <c:bubble3D val="0"/>
            <c:spPr>
              <a:solidFill>
                <a:srgbClr val="0070C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Lbls>
            <c:dLbl>
              <c:idx val="2"/>
              <c:spPr>
                <a:solidFill>
                  <a:schemeClr val="bg1"/>
                </a:solidFill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МЭК</c:v>
                </c:pt>
                <c:pt idx="1">
                  <c:v>МЭЭ</c:v>
                </c:pt>
                <c:pt idx="2">
                  <c:v>ЭКМП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0.61265672266135252</c:v>
                </c:pt>
                <c:pt idx="1">
                  <c:v>0.3873432773386476</c:v>
                </c:pt>
                <c:pt idx="2">
                  <c:v>0.20965086454907858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709171915371228E-2"/>
          <c:y val="0.10985033912385771"/>
          <c:w val="0.9712016846613003"/>
          <c:h val="0.75562638593347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нарушений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explosion val="5"/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Pt>
            <c:idx val="1"/>
            <c:bubble3D val="0"/>
            <c:explosion val="16"/>
            <c:spPr>
              <a:solidFill>
                <a:srgbClr val="00B05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Pt>
            <c:idx val="2"/>
            <c:bubble3D val="0"/>
            <c:spPr>
              <a:solidFill>
                <a:srgbClr val="0070C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Lbls>
            <c:dLbl>
              <c:idx val="0"/>
              <c:layout>
                <c:manualLayout>
                  <c:x val="-6.9620253994870339E-3"/>
                  <c:y val="4.8099650202624328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984035399575485"/>
                      <c:h val="0.22083941908306948"/>
                    </c:manualLayout>
                  </c15:layout>
                </c:ext>
              </c:extLst>
            </c:dLbl>
            <c:dLbl>
              <c:idx val="1"/>
              <c:spPr>
                <a:noFill/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solidFill>
                  <a:schemeClr val="bg1"/>
                </a:solidFill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МЭК</c:v>
                </c:pt>
                <c:pt idx="1">
                  <c:v>МЭЭ</c:v>
                </c:pt>
                <c:pt idx="2">
                  <c:v>ЭКМП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0.34149726938996877</c:v>
                </c:pt>
                <c:pt idx="1">
                  <c:v>0.65850273061003117</c:v>
                </c:pt>
                <c:pt idx="2">
                  <c:v>0.29489078494244969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1500" b="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финансовых санкций 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3354723274917327"/>
          <c:y val="7.9071284286065056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8329849495460722E-2"/>
          <c:y val="0.19896254950193037"/>
          <c:w val="0.94641724993519238"/>
          <c:h val="0.625771808339973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numFmt formatCode="#,##0.0_₽" sourceLinked="0"/>
              <c:spPr>
                <a:noFill/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_₽" sourceLinked="0"/>
              <c:spPr>
                <a:solidFill>
                  <a:schemeClr val="bg1"/>
                </a:solidFill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_₽" sourceLinked="0"/>
            <c:spPr>
              <a:noFill/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Лист1!$B$2:$B$3</c:f>
              <c:numCache>
                <c:formatCode>#,##0.0_ ;\-#,##0.0\ </c:formatCode>
                <c:ptCount val="2"/>
                <c:pt idx="0">
                  <c:v>1593610235.9000001</c:v>
                </c:pt>
                <c:pt idx="1">
                  <c:v>1158773452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Санкций на МЭК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numFmt formatCode="#,##0.0_₽" sourceLinked="0"/>
              <c:spPr>
                <a:solidFill>
                  <a:schemeClr val="bg1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_₽" sourceLinked="0"/>
              <c:spPr>
                <a:solidFill>
                  <a:schemeClr val="bg1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_₽" sourceLinked="0"/>
            <c:spPr>
              <a:solidFill>
                <a:schemeClr val="bg1"/>
              </a:solidFill>
              <a:ln>
                <a:solidFill>
                  <a:srgbClr val="FFC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Лист1!$C$2:$C$3</c:f>
              <c:numCache>
                <c:formatCode>#,##0.0_ ;\-#,##0.0\ </c:formatCode>
                <c:ptCount val="2"/>
                <c:pt idx="0">
                  <c:v>807122164.70000005</c:v>
                </c:pt>
                <c:pt idx="1">
                  <c:v>305599494.80000001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Санкций на МЭЭ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844480242935971E-2"/>
                  <c:y val="-1.3472560431665077E-2"/>
                </c:manualLayout>
              </c:layout>
              <c:spPr>
                <a:noFill/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85301633151867"/>
                      <c:h val="5.8373347863614665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1746438324411132E-2"/>
                  <c:y val="-3.6656213878094368E-2"/>
                </c:manualLayout>
              </c:layout>
              <c:spPr>
                <a:noFill/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5878660944394"/>
                      <c:h val="6.0997713383634869E-2"/>
                    </c:manualLayout>
                  </c15:layout>
                </c:ext>
              </c:extLst>
            </c:dLbl>
            <c:spPr>
              <a:noFill/>
              <a:ln>
                <a:solidFill>
                  <a:srgbClr val="00B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Лист1!$D$2:$D$3</c:f>
              <c:numCache>
                <c:formatCode>#,##0.0_ ;\-#,##0.0\ </c:formatCode>
                <c:ptCount val="2"/>
                <c:pt idx="0">
                  <c:v>510291216.79999995</c:v>
                </c:pt>
                <c:pt idx="1">
                  <c:v>589281730.29999995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Санкций на ЭКМП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spPr>
                <a:solidFill>
                  <a:schemeClr val="bg1"/>
                </a:solidFill>
                <a:ln>
                  <a:solidFill>
                    <a:srgbClr val="0070C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8.3695732402619231E-3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0070C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553040060020765"/>
                      <c:h val="5.6829496447309162E-2"/>
                    </c:manualLayout>
                  </c15:layout>
                </c:ext>
              </c:extLst>
            </c:dLbl>
            <c:spPr>
              <a:noFill/>
              <a:ln>
                <a:solidFill>
                  <a:srgbClr val="0070C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Лист1!$E$2:$E$3</c:f>
              <c:numCache>
                <c:formatCode>#,##0.0_ ;\-#,##0.0\ </c:formatCode>
                <c:ptCount val="2"/>
                <c:pt idx="0">
                  <c:v>276196854.40000004</c:v>
                </c:pt>
                <c:pt idx="1">
                  <c:v>263892226.90000004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7538480"/>
        <c:axId val="537538872"/>
      </c:barChart>
      <c:catAx>
        <c:axId val="53753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37538872"/>
        <c:crosses val="autoZero"/>
        <c:auto val="1"/>
        <c:lblAlgn val="ctr"/>
        <c:lblOffset val="100"/>
        <c:noMultiLvlLbl val="0"/>
      </c:catAx>
      <c:valAx>
        <c:axId val="5375388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_ ;\-#,##0.0\ " sourceLinked="1"/>
        <c:majorTickMark val="none"/>
        <c:minorTickMark val="none"/>
        <c:tickLblPos val="nextTo"/>
        <c:crossAx val="53753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773986703809314E-3"/>
          <c:y val="0.89414043258925413"/>
          <c:w val="0.98566508483184412"/>
          <c:h val="0.104234397932393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439824553762196"/>
          <c:y val="3.7914686798089771E-2"/>
          <c:w val="0.56560175446237804"/>
          <c:h val="0.832955000667645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Запланировано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Количество проверяемых МО </c:v>
                </c:pt>
                <c:pt idx="1">
                  <c:v>Всего проверок /ревизий</c:v>
                </c:pt>
                <c:pt idx="2">
                  <c:v>Комплексных</c:v>
                </c:pt>
                <c:pt idx="3">
                  <c:v>Тематических</c:v>
                </c:pt>
                <c:pt idx="4">
                  <c:v>Контрольных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114</c:v>
                </c:pt>
                <c:pt idx="2">
                  <c:v>76</c:v>
                </c:pt>
                <c:pt idx="3">
                  <c:v>28</c:v>
                </c:pt>
                <c:pt idx="4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Количество проверяемых МО </c:v>
                </c:pt>
                <c:pt idx="1">
                  <c:v>Всего проверок /ревизий</c:v>
                </c:pt>
                <c:pt idx="2">
                  <c:v>Комплексных</c:v>
                </c:pt>
                <c:pt idx="3">
                  <c:v>Тематических</c:v>
                </c:pt>
                <c:pt idx="4">
                  <c:v>Контрольных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80</c:v>
                </c:pt>
                <c:pt idx="1">
                  <c:v>132</c:v>
                </c:pt>
                <c:pt idx="2">
                  <c:v>76</c:v>
                </c:pt>
                <c:pt idx="3">
                  <c:v>46</c:v>
                </c:pt>
                <c:pt idx="4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540717704"/>
        <c:axId val="540718096"/>
      </c:barChart>
      <c:catAx>
        <c:axId val="540717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40718096"/>
        <c:crosses val="autoZero"/>
        <c:auto val="1"/>
        <c:lblAlgn val="ctr"/>
        <c:lblOffset val="100"/>
        <c:noMultiLvlLbl val="0"/>
      </c:catAx>
      <c:valAx>
        <c:axId val="54071809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40717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709224227611075"/>
          <c:y val="0.895935786546593"/>
          <c:w val="0.6058152629505813"/>
          <c:h val="5.99718903781932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МО, тыс.руб.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solidFill>
                  <a:schemeClr val="accent6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solidFill>
                  <a:schemeClr val="accent6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0512279940676786E-2"/>
                  <c:y val="-3.1766196670579276E-2"/>
                </c:manualLayout>
              </c:layout>
              <c:numFmt formatCode="#,##0.0_₽" sourceLinked="0"/>
              <c:spPr>
                <a:noFill/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2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62877316982409"/>
                      <c:h val="0.1083526951111712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3.7687611429417897E-3"/>
                  <c:y val="-2.786968919717459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200" dirty="0"/>
                      <a:t>34 773 600,0 </a:t>
                    </a:r>
                  </a:p>
                </c:rich>
              </c:tx>
              <c:numFmt formatCode="#,##0.0_₽" sourceLinked="0"/>
              <c:spPr>
                <a:noFill/>
                <a:ln>
                  <a:solidFill>
                    <a:srgbClr val="00206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86098546369626"/>
                      <c:h val="0.11863899180284317"/>
                    </c:manualLayout>
                  </c15:layout>
                </c:ext>
              </c:extLst>
            </c:dLbl>
            <c:spPr>
              <a:noFill/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Нецелевое использование средств всего</c:v>
                </c:pt>
                <c:pt idx="1">
                  <c:v>Восстановлено средств нецелевого использования - всего</c:v>
                </c:pt>
              </c:strCache>
            </c:strRef>
          </c:cat>
          <c:val>
            <c:numRef>
              <c:f>Лист1!$B$2:$B$3</c:f>
              <c:numCache>
                <c:formatCode>_("₽"* #,##0.00_);_("₽"* \(#,##0.00\);_("₽"* "-"??_);_(@_)</c:formatCode>
                <c:ptCount val="2"/>
                <c:pt idx="0">
                  <c:v>58788100</c:v>
                </c:pt>
                <c:pt idx="1">
                  <c:v>34773600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9411240"/>
        <c:axId val="539411632"/>
      </c:barChart>
      <c:catAx>
        <c:axId val="539411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39411632"/>
        <c:crosses val="autoZero"/>
        <c:auto val="1"/>
        <c:lblAlgn val="ctr"/>
        <c:lblOffset val="100"/>
        <c:noMultiLvlLbl val="0"/>
      </c:catAx>
      <c:valAx>
        <c:axId val="5394116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₽&quot;* #,##0.00_);_(&quot;₽&quot;* \(#,##0.00\);_(&quot;₽&quot;* &quot;-&quot;??_);_(@_)" sourceLinked="1"/>
        <c:majorTickMark val="none"/>
        <c:minorTickMark val="none"/>
        <c:tickLblPos val="nextTo"/>
        <c:crossAx val="539411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610729955323725E-2"/>
          <c:y val="0.10730172385157727"/>
          <c:w val="0.61038698341350051"/>
          <c:h val="0.82009428008267105"/>
        </c:manualLayout>
      </c:layout>
      <c:pie3DChart>
        <c:varyColors val="1"/>
        <c:ser>
          <c:idx val="0"/>
          <c:order val="0"/>
          <c:tx>
            <c:strRef>
              <c:f>'Причины нецелевого'!$B$2</c:f>
              <c:strCache>
                <c:ptCount val="1"/>
                <c:pt idx="0">
                  <c:v>Сумма, тыс.руб.</c:v>
                </c:pt>
              </c:strCache>
            </c:strRef>
          </c:tx>
          <c:spPr>
            <a:ln>
              <a:solidFill>
                <a:srgbClr val="002060"/>
              </a:solidFill>
            </a:ln>
            <a:effectLst/>
          </c:spPr>
          <c:explosion val="25"/>
          <c:dPt>
            <c:idx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00B050"/>
              </a:solidFill>
              <a:ln>
                <a:solidFill>
                  <a:srgbClr val="7030A0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accent5">
                    <a:lumMod val="50000"/>
                  </a:schemeClr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8.534621578099845E-2"/>
                  <c:y val="9.533477048623172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610305958132045E-2"/>
                  <c:y val="0.1144017245834780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0515297906602248E-3"/>
                  <c:y val="-9.77181397483875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2544283413848631E-2"/>
                  <c:y val="-6.196760081605062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8309178743961352E-2"/>
                  <c:y val="-1.430021557293475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'Причины нецелевого'!$A$3:$A$7</c:f>
              <c:strCache>
                <c:ptCount val="5"/>
                <c:pt idx="0">
                  <c:v>оплата расходов, не включенных в тарифы на оплату медицинской помощи в рамках территориальной программы ОМС</c:v>
                </c:pt>
                <c:pt idx="1">
                  <c:v>финансирование структурных подразделений (служб) медицинских организаций, финансируемых из иных источников</c:v>
                </c:pt>
                <c:pt idx="2">
                  <c:v>расходование средств сверх норм, установленных соответствующими министерствами, ведомствами</c:v>
                </c:pt>
                <c:pt idx="3">
                  <c:v>расходование средств при отсутствии подтверждающих документов</c:v>
                </c:pt>
                <c:pt idx="4">
                  <c:v>оплата собственных обязательств (долгов), не связанных с деятельностью по обязательному медицинскому страхованию</c:v>
                </c:pt>
              </c:strCache>
            </c:strRef>
          </c:cat>
          <c:val>
            <c:numRef>
              <c:f>'Причины нецелевого'!$B$3:$B$7</c:f>
              <c:numCache>
                <c:formatCode>_-* #,##0.0_р_._-;\-* #,##0.0_р_._-;_-* "-"??_р_._-;_-@_-</c:formatCode>
                <c:ptCount val="5"/>
                <c:pt idx="0">
                  <c:v>22825.9</c:v>
                </c:pt>
                <c:pt idx="1">
                  <c:v>11368.8</c:v>
                </c:pt>
                <c:pt idx="2">
                  <c:v>6164.7</c:v>
                </c:pt>
                <c:pt idx="3">
                  <c:v>7652.7</c:v>
                </c:pt>
                <c:pt idx="4">
                  <c:v>10756.9</c:v>
                </c:pt>
              </c:numCache>
            </c:numRef>
          </c:val>
        </c:ser>
        <c:ser>
          <c:idx val="1"/>
          <c:order val="1"/>
          <c:tx>
            <c:strRef>
              <c:f>'Причины нецелевого'!$C$2</c:f>
              <c:strCache>
                <c:ptCount val="1"/>
                <c:pt idx="0">
                  <c:v>%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ln>
          <a:noFill/>
        </a:ln>
      </c:spPr>
    </c:plotArea>
    <c:legend>
      <c:legendPos val="r"/>
      <c:layout>
        <c:manualLayout>
          <c:xMode val="edge"/>
          <c:yMode val="edge"/>
          <c:x val="0.74529048229613837"/>
          <c:y val="2.6426685778660811E-2"/>
          <c:w val="0.25470951770386169"/>
          <c:h val="0.96773762519960715"/>
        </c:manualLayout>
      </c:layout>
      <c:overlay val="0"/>
      <c:txPr>
        <a:bodyPr/>
        <a:lstStyle/>
        <a:p>
          <a:pPr rtl="0">
            <a:defRPr sz="1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invertIfNegative val="0"/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Субвенция</c:v>
                </c:pt>
                <c:pt idx="1">
                  <c:v>МБТ в рамках базовой программы ОМС</c:v>
                </c:pt>
                <c:pt idx="2">
                  <c:v>МБТ в рамках сверхбазовой программы ОМС</c:v>
                </c:pt>
              </c:strCache>
            </c:strRef>
          </c:cat>
          <c:val>
            <c:numRef>
              <c:f>Лист1!$B$2:$B$5</c:f>
              <c:numCache>
                <c:formatCode>_("₽"* #,##0.00_);_("₽"* \(#,##0.00\);_("₽"* "-"??_);_(@_)</c:formatCode>
                <c:ptCount val="4"/>
                <c:pt idx="0">
                  <c:v>24660235.600000001</c:v>
                </c:pt>
                <c:pt idx="1">
                  <c:v>14302290.800000001</c:v>
                </c:pt>
                <c:pt idx="2">
                  <c:v>489548.9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invertIfNegative val="0"/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Субвенция</c:v>
                </c:pt>
                <c:pt idx="1">
                  <c:v>МБТ в рамках базовой программы ОМС</c:v>
                </c:pt>
                <c:pt idx="2">
                  <c:v>МБТ в рамках сверхбазовой программы ОМС</c:v>
                </c:pt>
              </c:strCache>
            </c:strRef>
          </c:cat>
          <c:val>
            <c:numRef>
              <c:f>Лист1!$C$2:$C$5</c:f>
              <c:numCache>
                <c:formatCode>_("₽"* #,##0.00_);_("₽"* \(#,##0.00\);_("₽"* "-"??_);_(@_)</c:formatCode>
                <c:ptCount val="4"/>
                <c:pt idx="0">
                  <c:v>25746108.600000001</c:v>
                </c:pt>
                <c:pt idx="1">
                  <c:v>13879453.199999999</c:v>
                </c:pt>
                <c:pt idx="2">
                  <c:v>604597.5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Субвенция</c:v>
                </c:pt>
                <c:pt idx="1">
                  <c:v>МБТ в рамках базовой программы ОМС</c:v>
                </c:pt>
                <c:pt idx="2">
                  <c:v>МБТ в рамках сверхбазовой программы ОМС</c:v>
                </c:pt>
              </c:strCache>
            </c:strRef>
          </c:cat>
          <c:val>
            <c:numRef>
              <c:f>Лист1!$D$2:$D$5</c:f>
              <c:numCache>
                <c:formatCode>_("₽"* #,##0.00_);_("₽"* \(#,##0.00\);_("₽"* "-"??_);_(@_)</c:formatCode>
                <c:ptCount val="4"/>
                <c:pt idx="0">
                  <c:v>27083407.100000001</c:v>
                </c:pt>
                <c:pt idx="1">
                  <c:v>11607263.300000001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3628936"/>
        <c:axId val="473629328"/>
        <c:axId val="474149608"/>
      </c:bar3DChart>
      <c:catAx>
        <c:axId val="473628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2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3629328"/>
        <c:crosses val="autoZero"/>
        <c:auto val="1"/>
        <c:lblAlgn val="ctr"/>
        <c:lblOffset val="100"/>
        <c:noMultiLvlLbl val="0"/>
      </c:catAx>
      <c:valAx>
        <c:axId val="4736293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₽&quot;* #,##0.00_);_(&quot;₽&quot;* \(#,##0.00\);_(&quot;₽&quot;* &quot;-&quot;??_);_(@_)" sourceLinked="1"/>
        <c:majorTickMark val="none"/>
        <c:minorTickMark val="none"/>
        <c:tickLblPos val="nextTo"/>
        <c:crossAx val="473628936"/>
        <c:crosses val="autoZero"/>
        <c:crossBetween val="between"/>
      </c:valAx>
      <c:serAx>
        <c:axId val="47414960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3629328"/>
        <c:crosses val="autoZero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172847959222487"/>
          <c:y val="0.92886038438743546"/>
          <c:w val="0.31670394461561868"/>
          <c:h val="5.50105833545000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 /2016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invertIfNegative val="0"/>
          <c:cat>
            <c:strRef>
              <c:f>Лист1!$A$2:$A$4</c:f>
              <c:strCache>
                <c:ptCount val="3"/>
                <c:pt idx="0">
                  <c:v>Количество неработающих</c:v>
                </c:pt>
                <c:pt idx="1">
                  <c:v>Платеж на неработающее население</c:v>
                </c:pt>
                <c:pt idx="2">
                  <c:v>МБТ в рамках базовой программы ОМС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6.0332876962506887E-2</c:v>
                </c:pt>
                <c:pt idx="1">
                  <c:v>6.0331180652451577E-2</c:v>
                </c:pt>
                <c:pt idx="2">
                  <c:v>-2.9564326855946899E-2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2016/2017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invertIfNegative val="0"/>
          <c:cat>
            <c:strRef>
              <c:f>Лист1!$A$2:$A$4</c:f>
              <c:strCache>
                <c:ptCount val="3"/>
                <c:pt idx="0">
                  <c:v>Количество неработающих</c:v>
                </c:pt>
                <c:pt idx="1">
                  <c:v>Платеж на неработающее население</c:v>
                </c:pt>
                <c:pt idx="2">
                  <c:v>МБТ в рамках базовой программы ОМС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-4.2686225551394119E-2</c:v>
                </c:pt>
                <c:pt idx="1">
                  <c:v>-4.2686225169064063E-2</c:v>
                </c:pt>
                <c:pt idx="2">
                  <c:v>-0.16370889164423263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3630112"/>
        <c:axId val="472031040"/>
        <c:axId val="472341056"/>
      </c:bar3DChart>
      <c:catAx>
        <c:axId val="47363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2031040"/>
        <c:crosses val="autoZero"/>
        <c:auto val="1"/>
        <c:lblAlgn val="ctr"/>
        <c:lblOffset val="100"/>
        <c:noMultiLvlLbl val="0"/>
      </c:catAx>
      <c:valAx>
        <c:axId val="47203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3630112"/>
        <c:crosses val="autoZero"/>
        <c:crossBetween val="between"/>
      </c:valAx>
      <c:serAx>
        <c:axId val="4723410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2031040"/>
        <c:crosses val="autoZero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022905500921357"/>
          <c:y val="0.83303053050603593"/>
          <c:w val="0.52761164891935075"/>
          <c:h val="7.61429595784366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964884317630381E-2"/>
          <c:y val="1.7892536900086787E-2"/>
          <c:w val="0.93503511568236963"/>
          <c:h val="0.894378482906086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accent5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2060"/>
                </a:solidFill>
              </a:ln>
            </c:spPr>
          </c:dPt>
          <c:dLbls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ln>
                      <a:noFill/>
                    </a:ln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Лист1!$B$2:$B$4</c:f>
              <c:numCache>
                <c:formatCode>#,##0.0\ _₽</c:formatCode>
                <c:ptCount val="3"/>
                <c:pt idx="0">
                  <c:v>14302290.300000001</c:v>
                </c:pt>
                <c:pt idx="1">
                  <c:v>13879453.199999999</c:v>
                </c:pt>
                <c:pt idx="2">
                  <c:v>11607263.300000001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2031824"/>
        <c:axId val="472032216"/>
      </c:barChart>
      <c:catAx>
        <c:axId val="47203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2032216"/>
        <c:crosses val="autoZero"/>
        <c:auto val="1"/>
        <c:lblAlgn val="ctr"/>
        <c:lblOffset val="100"/>
        <c:noMultiLvlLbl val="0"/>
      </c:catAx>
      <c:valAx>
        <c:axId val="472032216"/>
        <c:scaling>
          <c:orientation val="minMax"/>
        </c:scaling>
        <c:delete val="1"/>
        <c:axPos val="l"/>
        <c:majorGridlines/>
        <c:numFmt formatCode="#,##0.0\ _₽" sourceLinked="1"/>
        <c:majorTickMark val="out"/>
        <c:minorTickMark val="none"/>
        <c:tickLblPos val="nextTo"/>
        <c:crossAx val="472031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22355442643688E-2"/>
          <c:y val="0"/>
          <c:w val="0.93555289114712625"/>
          <c:h val="0.921355551997490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</c:spPr>
          <c:invertIfNegative val="0"/>
          <c:dLbls>
            <c:dLbl>
              <c:idx val="2"/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>
                      <a:ln>
                        <a:noFill/>
                      </a:ln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ln>
                      <a:noFill/>
                    </a:ln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Лист1!$B$2:$B$4</c:f>
              <c:numCache>
                <c:formatCode>_-* #,##0.0\ _₽_-;\-* #,##0.0\ _₽_-;_-* "-"?\ _₽_-;_-@_-</c:formatCode>
                <c:ptCount val="3"/>
                <c:pt idx="0">
                  <c:v>24660235.600000001</c:v>
                </c:pt>
                <c:pt idx="1">
                  <c:v>25746108.600000001</c:v>
                </c:pt>
                <c:pt idx="2">
                  <c:v>27083407.100000001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2033000"/>
        <c:axId val="472033392"/>
      </c:barChart>
      <c:catAx>
        <c:axId val="472033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72033392"/>
        <c:crosses val="autoZero"/>
        <c:auto val="1"/>
        <c:lblAlgn val="ctr"/>
        <c:lblOffset val="100"/>
        <c:noMultiLvlLbl val="0"/>
      </c:catAx>
      <c:valAx>
        <c:axId val="472033392"/>
        <c:scaling>
          <c:orientation val="minMax"/>
        </c:scaling>
        <c:delete val="1"/>
        <c:axPos val="l"/>
        <c:majorGridlines/>
        <c:numFmt formatCode="_-* #,##0.0\ _₽_-;\-* #,##0.0\ _₽_-;_-* &quot;-&quot;?\ _₽_-;_-@_-" sourceLinked="1"/>
        <c:majorTickMark val="out"/>
        <c:minorTickMark val="none"/>
        <c:tickLblPos val="nextTo"/>
        <c:crossAx val="472033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713365539452495E-2"/>
          <c:y val="2.6217061883713724E-2"/>
          <c:w val="0.96457326892109496"/>
          <c:h val="0.915006237108458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Лист1!$B$2:$B$3</c:f>
              <c:numCache>
                <c:formatCode>_-* #\ ##0.00\ "₽"_-;\-* #\ ##0.00\ "₽"_-;_-* "-"??\ "₽"_-;_-@_-</c:formatCode>
                <c:ptCount val="2"/>
                <c:pt idx="0">
                  <c:v>37252.300000000003</c:v>
                </c:pt>
                <c:pt idx="1">
                  <c:v>36161.5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206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Лист1!$C$2:$C$3</c:f>
              <c:numCache>
                <c:formatCode>_-* #\ ##0.00\ "₽"_-;\-* #\ ##0.00\ "₽"_-;_-* "-"??\ "₽"_-;_-@_-</c:formatCode>
                <c:ptCount val="2"/>
                <c:pt idx="0">
                  <c:v>24829.7</c:v>
                </c:pt>
                <c:pt idx="1">
                  <c:v>24181.9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72034176"/>
        <c:axId val="472034568"/>
      </c:barChart>
      <c:catAx>
        <c:axId val="47203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72034568"/>
        <c:crosses val="autoZero"/>
        <c:auto val="1"/>
        <c:lblAlgn val="ctr"/>
        <c:lblOffset val="100"/>
        <c:noMultiLvlLbl val="0"/>
      </c:catAx>
      <c:valAx>
        <c:axId val="472034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.00\ &quot;₽&quot;_-;\-* #\ ##0.00\ &quot;₽&quot;_-;_-* &quot;-&quot;??\ &quot;₽&quot;_-;_-@_-" sourceLinked="1"/>
        <c:majorTickMark val="none"/>
        <c:minorTickMark val="none"/>
        <c:tickLblPos val="nextTo"/>
        <c:crossAx val="47203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266610294329436"/>
          <c:y val="6.3442886190940032E-2"/>
          <c:w val="0.55332235908027261"/>
          <c:h val="0.92103212544943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</c:spPr>
          <c:explosion val="4"/>
          <c:dPt>
            <c:idx val="0"/>
            <c:bubble3D val="0"/>
            <c:explosion val="20"/>
            <c:spPr>
              <a:solidFill>
                <a:srgbClr val="00B05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Pt>
            <c:idx val="1"/>
            <c:bubble3D val="0"/>
            <c:spPr>
              <a:solidFill>
                <a:srgbClr val="FFC00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Pt>
            <c:idx val="2"/>
            <c:bubble3D val="0"/>
            <c:explosion val="22"/>
            <c:spPr>
              <a:solidFill>
                <a:srgbClr val="0070C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Pt>
            <c:idx val="3"/>
            <c:bubble3D val="0"/>
            <c:spPr>
              <a:solidFill>
                <a:srgbClr val="002060"/>
              </a:solidFill>
              <a:ln w="25400">
                <a:solidFill>
                  <a:srgbClr val="002060"/>
                </a:solidFill>
              </a:ln>
              <a:effectLst/>
              <a:sp3d contourW="25400">
                <a:contourClr>
                  <a:srgbClr val="002060"/>
                </a:contourClr>
              </a:sp3d>
            </c:spPr>
          </c:dPt>
          <c:dLbls>
            <c:dLbl>
              <c:idx val="0"/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1063886058709854E-2"/>
                  <c:y val="-1.4355640070999889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1411568982047261"/>
                      <c:h val="0.20942085246342135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"/>
                  <c:y val="1.4465985260896938E-7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822247579015176"/>
                      <c:h val="0.2313816983298151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6.5183891669469791E-3"/>
                  <c:y val="-3.9272907015499584E-2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7030A0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5682405503030009"/>
                      <c:h val="0.200602433062993"/>
                    </c:manualLayout>
                  </c15:layout>
                </c:ext>
              </c:extLst>
            </c:dLbl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Стационарная медицинская помощь</c:v>
                </c:pt>
                <c:pt idx="1">
                  <c:v>Медицинская помощь в дневных стационарах</c:v>
                </c:pt>
                <c:pt idx="2">
                  <c:v>Амбулаторная медицинская помощь</c:v>
                </c:pt>
                <c:pt idx="3">
                  <c:v>Скорая медицинская помощь</c:v>
                </c:pt>
              </c:strCache>
            </c:strRef>
          </c:cat>
          <c:val>
            <c:numRef>
              <c:f>Лист1!$B$2:$B$5</c:f>
              <c:numCache>
                <c:formatCode>0.00</c:formatCode>
                <c:ptCount val="4"/>
                <c:pt idx="0">
                  <c:v>48.039793404381285</c:v>
                </c:pt>
                <c:pt idx="1">
                  <c:v>6.7263300938931891</c:v>
                </c:pt>
                <c:pt idx="2">
                  <c:v>38.625264405933351</c:v>
                </c:pt>
                <c:pt idx="3">
                  <c:v>6.6086120957921795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4A200F-C7D1-468F-BA1E-39CF2528647A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69C7E74C-376D-41A8-87E7-EB820BC2B316}">
      <dgm:prSet phldrT="[Текст]" custT="1"/>
      <dgm:spPr>
        <a:solidFill>
          <a:schemeClr val="bg1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73%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494A8D-1101-4006-BFA1-AFC58C117AA1}" type="parTrans" cxnId="{B56E5B50-1BA5-4FA5-B0D5-A949E26F41B9}">
      <dgm:prSet/>
      <dgm:spPr/>
      <dgm:t>
        <a:bodyPr/>
        <a:lstStyle/>
        <a:p>
          <a:endParaRPr lang="ru-RU"/>
        </a:p>
      </dgm:t>
    </dgm:pt>
    <dgm:pt modelId="{AE14CF9C-5A57-490F-87BD-2D469003FC6B}" type="sibTrans" cxnId="{B56E5B50-1BA5-4FA5-B0D5-A949E26F41B9}">
      <dgm:prSet/>
      <dgm:spPr/>
      <dgm:t>
        <a:bodyPr/>
        <a:lstStyle/>
        <a:p>
          <a:endParaRPr lang="ru-RU"/>
        </a:p>
      </dgm:t>
    </dgm:pt>
    <dgm:pt modelId="{6F9DCA54-0C66-4E3A-BCE5-085237073A26}">
      <dgm:prSet phldrT="[Текст]" custT="1"/>
      <dgm:spPr>
        <a:solidFill>
          <a:schemeClr val="bg1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FECDFC-353F-4A7A-BD1D-3FEADEBC1999}" type="parTrans" cxnId="{66EF8CBC-BCB6-46B4-9591-688FFAD28A4C}">
      <dgm:prSet/>
      <dgm:spPr/>
      <dgm:t>
        <a:bodyPr/>
        <a:lstStyle/>
        <a:p>
          <a:endParaRPr lang="ru-RU"/>
        </a:p>
      </dgm:t>
    </dgm:pt>
    <dgm:pt modelId="{DBB0D83D-83DF-46BB-9BBA-010E64866A42}" type="sibTrans" cxnId="{66EF8CBC-BCB6-46B4-9591-688FFAD28A4C}">
      <dgm:prSet/>
      <dgm:spPr/>
      <dgm:t>
        <a:bodyPr/>
        <a:lstStyle/>
        <a:p>
          <a:endParaRPr lang="ru-RU"/>
        </a:p>
      </dgm:t>
    </dgm:pt>
    <dgm:pt modelId="{37338363-2A2E-41E0-A135-62F083B0517B}">
      <dgm:prSet phldrT="[Текст]" custT="1"/>
      <dgm:spPr>
        <a:solidFill>
          <a:schemeClr val="bg1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2E2324-A332-4932-B0C6-7EEFCBD4689D}" type="parTrans" cxnId="{CF4DD895-EAAD-4AEB-8C20-D6CFF8CC8CA4}">
      <dgm:prSet/>
      <dgm:spPr/>
      <dgm:t>
        <a:bodyPr/>
        <a:lstStyle/>
        <a:p>
          <a:endParaRPr lang="ru-RU"/>
        </a:p>
      </dgm:t>
    </dgm:pt>
    <dgm:pt modelId="{9594F0DE-A406-40E8-B7D3-D01093DABC9C}" type="sibTrans" cxnId="{CF4DD895-EAAD-4AEB-8C20-D6CFF8CC8CA4}">
      <dgm:prSet/>
      <dgm:spPr/>
      <dgm:t>
        <a:bodyPr/>
        <a:lstStyle/>
        <a:p>
          <a:endParaRPr lang="ru-RU"/>
        </a:p>
      </dgm:t>
    </dgm:pt>
    <dgm:pt modelId="{EBD793D2-A123-4309-A2BF-1ACDCAC6058A}" type="pres">
      <dgm:prSet presAssocID="{C54A200F-C7D1-468F-BA1E-39CF2528647A}" presName="Name0" presStyleCnt="0">
        <dgm:presLayoutVars>
          <dgm:dir/>
          <dgm:animLvl val="lvl"/>
          <dgm:resizeHandles val="exact"/>
        </dgm:presLayoutVars>
      </dgm:prSet>
      <dgm:spPr/>
    </dgm:pt>
    <dgm:pt modelId="{575BFEEA-6201-484A-9B9E-A699F143F769}" type="pres">
      <dgm:prSet presAssocID="{69C7E74C-376D-41A8-87E7-EB820BC2B316}" presName="Name8" presStyleCnt="0"/>
      <dgm:spPr/>
    </dgm:pt>
    <dgm:pt modelId="{31F30419-BD10-4B80-BFA6-E9F7AB64969F}" type="pres">
      <dgm:prSet presAssocID="{69C7E74C-376D-41A8-87E7-EB820BC2B316}" presName="level" presStyleLbl="node1" presStyleIdx="0" presStyleCnt="3" custLinFactNeighborX="18015" custLinFactNeighborY="-202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1F4266-784B-453B-B186-E866B9E7F083}" type="pres">
      <dgm:prSet presAssocID="{69C7E74C-376D-41A8-87E7-EB820BC2B31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37BD74-E791-49A2-BFE1-55E2557111D5}" type="pres">
      <dgm:prSet presAssocID="{6F9DCA54-0C66-4E3A-BCE5-085237073A26}" presName="Name8" presStyleCnt="0"/>
      <dgm:spPr/>
    </dgm:pt>
    <dgm:pt modelId="{012B0CAC-0717-4016-B450-D62725395A3D}" type="pres">
      <dgm:prSet presAssocID="{6F9DCA54-0C66-4E3A-BCE5-085237073A26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AE19A-E744-43DC-8D8C-66087178DB1E}" type="pres">
      <dgm:prSet presAssocID="{6F9DCA54-0C66-4E3A-BCE5-085237073A2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5228F9-4B3E-4314-83CC-CB1F7A9A189B}" type="pres">
      <dgm:prSet presAssocID="{37338363-2A2E-41E0-A135-62F083B0517B}" presName="Name8" presStyleCnt="0"/>
      <dgm:spPr/>
    </dgm:pt>
    <dgm:pt modelId="{12DD65E6-D49A-4078-9A89-7366D14A9665}" type="pres">
      <dgm:prSet presAssocID="{37338363-2A2E-41E0-A135-62F083B0517B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C1AB7D-F604-48CE-8E53-EB87E55CDE76}" type="pres">
      <dgm:prSet presAssocID="{37338363-2A2E-41E0-A135-62F083B051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CAFD6C-557A-475E-B71E-6FB8C891ECB8}" type="presOf" srcId="{37338363-2A2E-41E0-A135-62F083B0517B}" destId="{47C1AB7D-F604-48CE-8E53-EB87E55CDE76}" srcOrd="1" destOrd="0" presId="urn:microsoft.com/office/officeart/2005/8/layout/pyramid3"/>
    <dgm:cxn modelId="{CF4DD895-EAAD-4AEB-8C20-D6CFF8CC8CA4}" srcId="{C54A200F-C7D1-468F-BA1E-39CF2528647A}" destId="{37338363-2A2E-41E0-A135-62F083B0517B}" srcOrd="2" destOrd="0" parTransId="{212E2324-A332-4932-B0C6-7EEFCBD4689D}" sibTransId="{9594F0DE-A406-40E8-B7D3-D01093DABC9C}"/>
    <dgm:cxn modelId="{65C8A424-61D1-4332-BA20-66C3983AEBAF}" type="presOf" srcId="{6F9DCA54-0C66-4E3A-BCE5-085237073A26}" destId="{181AE19A-E744-43DC-8D8C-66087178DB1E}" srcOrd="1" destOrd="0" presId="urn:microsoft.com/office/officeart/2005/8/layout/pyramid3"/>
    <dgm:cxn modelId="{0F8AF472-1E82-4DA1-A7D0-E9F5DBB32398}" type="presOf" srcId="{C54A200F-C7D1-468F-BA1E-39CF2528647A}" destId="{EBD793D2-A123-4309-A2BF-1ACDCAC6058A}" srcOrd="0" destOrd="0" presId="urn:microsoft.com/office/officeart/2005/8/layout/pyramid3"/>
    <dgm:cxn modelId="{310D673D-28FC-4E3F-9F63-3B38CA99E052}" type="presOf" srcId="{6F9DCA54-0C66-4E3A-BCE5-085237073A26}" destId="{012B0CAC-0717-4016-B450-D62725395A3D}" srcOrd="0" destOrd="0" presId="urn:microsoft.com/office/officeart/2005/8/layout/pyramid3"/>
    <dgm:cxn modelId="{E76B3FAA-AB2A-411D-B997-74277766C288}" type="presOf" srcId="{37338363-2A2E-41E0-A135-62F083B0517B}" destId="{12DD65E6-D49A-4078-9A89-7366D14A9665}" srcOrd="0" destOrd="0" presId="urn:microsoft.com/office/officeart/2005/8/layout/pyramid3"/>
    <dgm:cxn modelId="{1EF71326-23E9-426A-9805-FBEFF488E0CE}" type="presOf" srcId="{69C7E74C-376D-41A8-87E7-EB820BC2B316}" destId="{421F4266-784B-453B-B186-E866B9E7F083}" srcOrd="1" destOrd="0" presId="urn:microsoft.com/office/officeart/2005/8/layout/pyramid3"/>
    <dgm:cxn modelId="{94F2C864-0725-42D4-BB07-B9A79F015247}" type="presOf" srcId="{69C7E74C-376D-41A8-87E7-EB820BC2B316}" destId="{31F30419-BD10-4B80-BFA6-E9F7AB64969F}" srcOrd="0" destOrd="0" presId="urn:microsoft.com/office/officeart/2005/8/layout/pyramid3"/>
    <dgm:cxn modelId="{B56E5B50-1BA5-4FA5-B0D5-A949E26F41B9}" srcId="{C54A200F-C7D1-468F-BA1E-39CF2528647A}" destId="{69C7E74C-376D-41A8-87E7-EB820BC2B316}" srcOrd="0" destOrd="0" parTransId="{BB494A8D-1101-4006-BFA1-AFC58C117AA1}" sibTransId="{AE14CF9C-5A57-490F-87BD-2D469003FC6B}"/>
    <dgm:cxn modelId="{66EF8CBC-BCB6-46B4-9591-688FFAD28A4C}" srcId="{C54A200F-C7D1-468F-BA1E-39CF2528647A}" destId="{6F9DCA54-0C66-4E3A-BCE5-085237073A26}" srcOrd="1" destOrd="0" parTransId="{7FFECDFC-353F-4A7A-BD1D-3FEADEBC1999}" sibTransId="{DBB0D83D-83DF-46BB-9BBA-010E64866A42}"/>
    <dgm:cxn modelId="{E46EB6D2-A6DD-484F-9A41-62DB207F604F}" type="presParOf" srcId="{EBD793D2-A123-4309-A2BF-1ACDCAC6058A}" destId="{575BFEEA-6201-484A-9B9E-A699F143F769}" srcOrd="0" destOrd="0" presId="urn:microsoft.com/office/officeart/2005/8/layout/pyramid3"/>
    <dgm:cxn modelId="{F6073ED1-5ED3-42AC-8A04-50E49FE52D4D}" type="presParOf" srcId="{575BFEEA-6201-484A-9B9E-A699F143F769}" destId="{31F30419-BD10-4B80-BFA6-E9F7AB64969F}" srcOrd="0" destOrd="0" presId="urn:microsoft.com/office/officeart/2005/8/layout/pyramid3"/>
    <dgm:cxn modelId="{69D46C83-247A-4172-9313-3EBF0F63F807}" type="presParOf" srcId="{575BFEEA-6201-484A-9B9E-A699F143F769}" destId="{421F4266-784B-453B-B186-E866B9E7F083}" srcOrd="1" destOrd="0" presId="urn:microsoft.com/office/officeart/2005/8/layout/pyramid3"/>
    <dgm:cxn modelId="{58020098-C12A-41D9-833C-8940C5644DBB}" type="presParOf" srcId="{EBD793D2-A123-4309-A2BF-1ACDCAC6058A}" destId="{AB37BD74-E791-49A2-BFE1-55E2557111D5}" srcOrd="1" destOrd="0" presId="urn:microsoft.com/office/officeart/2005/8/layout/pyramid3"/>
    <dgm:cxn modelId="{1DC02758-F18F-4E22-96D9-6F0720A11E50}" type="presParOf" srcId="{AB37BD74-E791-49A2-BFE1-55E2557111D5}" destId="{012B0CAC-0717-4016-B450-D62725395A3D}" srcOrd="0" destOrd="0" presId="urn:microsoft.com/office/officeart/2005/8/layout/pyramid3"/>
    <dgm:cxn modelId="{32759889-7CFC-4519-B353-F95B9E093923}" type="presParOf" srcId="{AB37BD74-E791-49A2-BFE1-55E2557111D5}" destId="{181AE19A-E744-43DC-8D8C-66087178DB1E}" srcOrd="1" destOrd="0" presId="urn:microsoft.com/office/officeart/2005/8/layout/pyramid3"/>
    <dgm:cxn modelId="{F29C9E55-0740-44F7-8FD1-01E5507E2C78}" type="presParOf" srcId="{EBD793D2-A123-4309-A2BF-1ACDCAC6058A}" destId="{075228F9-4B3E-4314-83CC-CB1F7A9A189B}" srcOrd="2" destOrd="0" presId="urn:microsoft.com/office/officeart/2005/8/layout/pyramid3"/>
    <dgm:cxn modelId="{69EE600B-96FB-42E5-A1AD-91FA69C6B169}" type="presParOf" srcId="{075228F9-4B3E-4314-83CC-CB1F7A9A189B}" destId="{12DD65E6-D49A-4078-9A89-7366D14A9665}" srcOrd="0" destOrd="0" presId="urn:microsoft.com/office/officeart/2005/8/layout/pyramid3"/>
    <dgm:cxn modelId="{D4BA233B-873D-4885-A084-59257E65897C}" type="presParOf" srcId="{075228F9-4B3E-4314-83CC-CB1F7A9A189B}" destId="{47C1AB7D-F604-48CE-8E53-EB87E55CDE76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0AD9D8-CA3A-47EA-BAFA-5E892A5A9371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1C04452C-95C6-465D-BD40-FACB32036869}">
      <dgm:prSet phldrT="[Текст]" custT="1"/>
      <dgm:spPr>
        <a:solidFill>
          <a:schemeClr val="bg1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65,7%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E405E0-13EF-460A-AD39-E7E0DFBAD04E}" type="parTrans" cxnId="{59B458CD-08EF-488F-8CB0-F0130351476A}">
      <dgm:prSet/>
      <dgm:spPr/>
      <dgm:t>
        <a:bodyPr/>
        <a:lstStyle/>
        <a:p>
          <a:endParaRPr lang="ru-RU"/>
        </a:p>
      </dgm:t>
    </dgm:pt>
    <dgm:pt modelId="{481300A9-F300-4683-9600-BB36A565E393}" type="sibTrans" cxnId="{59B458CD-08EF-488F-8CB0-F0130351476A}">
      <dgm:prSet/>
      <dgm:spPr/>
      <dgm:t>
        <a:bodyPr/>
        <a:lstStyle/>
        <a:p>
          <a:endParaRPr lang="ru-RU"/>
        </a:p>
      </dgm:t>
    </dgm:pt>
    <dgm:pt modelId="{2BCC1B0F-F162-4CFF-8832-61A572355182}">
      <dgm:prSet phldrT="[Текст]" custT="1"/>
      <dgm:spPr>
        <a:solidFill>
          <a:schemeClr val="bg1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30,3%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1F7673-1C26-44E1-AFBF-892F087985D5}" type="parTrans" cxnId="{8D738936-73D8-40C4-941A-3F6A8A610CEE}">
      <dgm:prSet/>
      <dgm:spPr/>
      <dgm:t>
        <a:bodyPr/>
        <a:lstStyle/>
        <a:p>
          <a:endParaRPr lang="ru-RU"/>
        </a:p>
      </dgm:t>
    </dgm:pt>
    <dgm:pt modelId="{967EB8DE-8B2C-4F96-AFB1-162AE9D5B417}" type="sibTrans" cxnId="{8D738936-73D8-40C4-941A-3F6A8A610CEE}">
      <dgm:prSet/>
      <dgm:spPr/>
      <dgm:t>
        <a:bodyPr/>
        <a:lstStyle/>
        <a:p>
          <a:endParaRPr lang="ru-RU"/>
        </a:p>
      </dgm:t>
    </dgm:pt>
    <dgm:pt modelId="{FD011BC6-4E5F-4D73-9E98-962AA4ABA5F4}">
      <dgm:prSet phldrT="[Текст]" custT="1"/>
      <dgm:spPr>
        <a:solidFill>
          <a:schemeClr val="bg1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04FF75-6377-43B8-8B3A-801C5057D4D5}" type="parTrans" cxnId="{235DF079-3D98-4164-BDC7-FFDA1B9A0ABD}">
      <dgm:prSet/>
      <dgm:spPr/>
      <dgm:t>
        <a:bodyPr/>
        <a:lstStyle/>
        <a:p>
          <a:endParaRPr lang="ru-RU"/>
        </a:p>
      </dgm:t>
    </dgm:pt>
    <dgm:pt modelId="{B59FC414-A384-4B71-B10C-971D7183F758}" type="sibTrans" cxnId="{235DF079-3D98-4164-BDC7-FFDA1B9A0ABD}">
      <dgm:prSet/>
      <dgm:spPr/>
      <dgm:t>
        <a:bodyPr/>
        <a:lstStyle/>
        <a:p>
          <a:endParaRPr lang="ru-RU"/>
        </a:p>
      </dgm:t>
    </dgm:pt>
    <dgm:pt modelId="{80485F32-B20F-474F-9BE8-7A994D482885}" type="pres">
      <dgm:prSet presAssocID="{160AD9D8-CA3A-47EA-BAFA-5E892A5A9371}" presName="Name0" presStyleCnt="0">
        <dgm:presLayoutVars>
          <dgm:dir/>
          <dgm:animLvl val="lvl"/>
          <dgm:resizeHandles val="exact"/>
        </dgm:presLayoutVars>
      </dgm:prSet>
      <dgm:spPr/>
    </dgm:pt>
    <dgm:pt modelId="{6978FFCF-6CA4-4F47-B4EA-8EF58C719AB0}" type="pres">
      <dgm:prSet presAssocID="{1C04452C-95C6-465D-BD40-FACB32036869}" presName="Name8" presStyleCnt="0"/>
      <dgm:spPr/>
    </dgm:pt>
    <dgm:pt modelId="{FD23C844-7291-48EF-96F3-4C8479FE313E}" type="pres">
      <dgm:prSet presAssocID="{1C04452C-95C6-465D-BD40-FACB32036869}" presName="level" presStyleLbl="node1" presStyleIdx="0" presStyleCnt="3" custLinFactNeighborX="-5377" custLinFactNeighborY="-15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FCA1E7-7BBF-45D2-8462-0E6B10D562A1}" type="pres">
      <dgm:prSet presAssocID="{1C04452C-95C6-465D-BD40-FACB3203686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586CC9-A5F5-4641-B758-CDFA4464126E}" type="pres">
      <dgm:prSet presAssocID="{2BCC1B0F-F162-4CFF-8832-61A572355182}" presName="Name8" presStyleCnt="0"/>
      <dgm:spPr/>
    </dgm:pt>
    <dgm:pt modelId="{D6B55E70-E4AB-45FB-AFD9-DD0F24CC5AFD}" type="pres">
      <dgm:prSet presAssocID="{2BCC1B0F-F162-4CFF-8832-61A572355182}" presName="level" presStyleLbl="node1" presStyleIdx="1" presStyleCnt="3" custAng="0" custLinFactNeighborX="-547" custLinFactNeighborY="28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78C4BE-D404-4130-A1E3-B12E8D1DBDB0}" type="pres">
      <dgm:prSet presAssocID="{2BCC1B0F-F162-4CFF-8832-61A5723551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C02D12-2EF2-4631-8802-83BB5C123ACD}" type="pres">
      <dgm:prSet presAssocID="{FD011BC6-4E5F-4D73-9E98-962AA4ABA5F4}" presName="Name8" presStyleCnt="0"/>
      <dgm:spPr/>
    </dgm:pt>
    <dgm:pt modelId="{3082BE6B-01B0-4412-BD4D-3512FBD8C782}" type="pres">
      <dgm:prSet presAssocID="{FD011BC6-4E5F-4D73-9E98-962AA4ABA5F4}" presName="level" presStyleLbl="node1" presStyleIdx="2" presStyleCnt="3" custLinFactNeighborX="-2298" custLinFactNeighborY="54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1ED64-A40E-4389-9992-62CB61E652B5}" type="pres">
      <dgm:prSet presAssocID="{FD011BC6-4E5F-4D73-9E98-962AA4ABA5F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E1CD23-4031-4FFD-96DD-E6AB725BA1E8}" type="presOf" srcId="{2BCC1B0F-F162-4CFF-8832-61A572355182}" destId="{D6B55E70-E4AB-45FB-AFD9-DD0F24CC5AFD}" srcOrd="0" destOrd="0" presId="urn:microsoft.com/office/officeart/2005/8/layout/pyramid3"/>
    <dgm:cxn modelId="{8D738936-73D8-40C4-941A-3F6A8A610CEE}" srcId="{160AD9D8-CA3A-47EA-BAFA-5E892A5A9371}" destId="{2BCC1B0F-F162-4CFF-8832-61A572355182}" srcOrd="1" destOrd="0" parTransId="{131F7673-1C26-44E1-AFBF-892F087985D5}" sibTransId="{967EB8DE-8B2C-4F96-AFB1-162AE9D5B417}"/>
    <dgm:cxn modelId="{2B80CE58-FD0B-4E37-B912-4984C3FA2B8A}" type="presOf" srcId="{FD011BC6-4E5F-4D73-9E98-962AA4ABA5F4}" destId="{3082BE6B-01B0-4412-BD4D-3512FBD8C782}" srcOrd="0" destOrd="0" presId="urn:microsoft.com/office/officeart/2005/8/layout/pyramid3"/>
    <dgm:cxn modelId="{2EC60A05-5495-49B3-B3A6-94CBBF0A42AB}" type="presOf" srcId="{1C04452C-95C6-465D-BD40-FACB32036869}" destId="{FD23C844-7291-48EF-96F3-4C8479FE313E}" srcOrd="0" destOrd="0" presId="urn:microsoft.com/office/officeart/2005/8/layout/pyramid3"/>
    <dgm:cxn modelId="{8EF31AF1-59DC-499E-A06B-0BEBE4A648A5}" type="presOf" srcId="{160AD9D8-CA3A-47EA-BAFA-5E892A5A9371}" destId="{80485F32-B20F-474F-9BE8-7A994D482885}" srcOrd="0" destOrd="0" presId="urn:microsoft.com/office/officeart/2005/8/layout/pyramid3"/>
    <dgm:cxn modelId="{DD1057BB-53AC-4BCF-A027-7611AA06A86D}" type="presOf" srcId="{2BCC1B0F-F162-4CFF-8832-61A572355182}" destId="{2978C4BE-D404-4130-A1E3-B12E8D1DBDB0}" srcOrd="1" destOrd="0" presId="urn:microsoft.com/office/officeart/2005/8/layout/pyramid3"/>
    <dgm:cxn modelId="{235DF079-3D98-4164-BDC7-FFDA1B9A0ABD}" srcId="{160AD9D8-CA3A-47EA-BAFA-5E892A5A9371}" destId="{FD011BC6-4E5F-4D73-9E98-962AA4ABA5F4}" srcOrd="2" destOrd="0" parTransId="{CC04FF75-6377-43B8-8B3A-801C5057D4D5}" sibTransId="{B59FC414-A384-4B71-B10C-971D7183F758}"/>
    <dgm:cxn modelId="{DD325D46-02DA-4EBE-8396-5D042B27882C}" type="presOf" srcId="{FD011BC6-4E5F-4D73-9E98-962AA4ABA5F4}" destId="{37E1ED64-A40E-4389-9992-62CB61E652B5}" srcOrd="1" destOrd="0" presId="urn:microsoft.com/office/officeart/2005/8/layout/pyramid3"/>
    <dgm:cxn modelId="{59B458CD-08EF-488F-8CB0-F0130351476A}" srcId="{160AD9D8-CA3A-47EA-BAFA-5E892A5A9371}" destId="{1C04452C-95C6-465D-BD40-FACB32036869}" srcOrd="0" destOrd="0" parTransId="{62E405E0-13EF-460A-AD39-E7E0DFBAD04E}" sibTransId="{481300A9-F300-4683-9600-BB36A565E393}"/>
    <dgm:cxn modelId="{35A139EA-E3D9-4DA8-84CE-49BCD1D94BA6}" type="presOf" srcId="{1C04452C-95C6-465D-BD40-FACB32036869}" destId="{33FCA1E7-7BBF-45D2-8462-0E6B10D562A1}" srcOrd="1" destOrd="0" presId="urn:microsoft.com/office/officeart/2005/8/layout/pyramid3"/>
    <dgm:cxn modelId="{D966D6C0-FD16-4BBA-B1FB-34CB1F05A27E}" type="presParOf" srcId="{80485F32-B20F-474F-9BE8-7A994D482885}" destId="{6978FFCF-6CA4-4F47-B4EA-8EF58C719AB0}" srcOrd="0" destOrd="0" presId="urn:microsoft.com/office/officeart/2005/8/layout/pyramid3"/>
    <dgm:cxn modelId="{F83FFC4B-C455-4717-9C5B-C5250F3FC3B2}" type="presParOf" srcId="{6978FFCF-6CA4-4F47-B4EA-8EF58C719AB0}" destId="{FD23C844-7291-48EF-96F3-4C8479FE313E}" srcOrd="0" destOrd="0" presId="urn:microsoft.com/office/officeart/2005/8/layout/pyramid3"/>
    <dgm:cxn modelId="{89B9BA16-F11E-4557-B1CD-E632B21E8B67}" type="presParOf" srcId="{6978FFCF-6CA4-4F47-B4EA-8EF58C719AB0}" destId="{33FCA1E7-7BBF-45D2-8462-0E6B10D562A1}" srcOrd="1" destOrd="0" presId="urn:microsoft.com/office/officeart/2005/8/layout/pyramid3"/>
    <dgm:cxn modelId="{03AFDCD0-1CCD-4E4C-ACB9-95F60756B923}" type="presParOf" srcId="{80485F32-B20F-474F-9BE8-7A994D482885}" destId="{5E586CC9-A5F5-4641-B758-CDFA4464126E}" srcOrd="1" destOrd="0" presId="urn:microsoft.com/office/officeart/2005/8/layout/pyramid3"/>
    <dgm:cxn modelId="{11B649EB-B8BE-464B-8695-8340667A5D8B}" type="presParOf" srcId="{5E586CC9-A5F5-4641-B758-CDFA4464126E}" destId="{D6B55E70-E4AB-45FB-AFD9-DD0F24CC5AFD}" srcOrd="0" destOrd="0" presId="urn:microsoft.com/office/officeart/2005/8/layout/pyramid3"/>
    <dgm:cxn modelId="{5AD27F0B-00E6-477B-9D58-7FDCBA93B036}" type="presParOf" srcId="{5E586CC9-A5F5-4641-B758-CDFA4464126E}" destId="{2978C4BE-D404-4130-A1E3-B12E8D1DBDB0}" srcOrd="1" destOrd="0" presId="urn:microsoft.com/office/officeart/2005/8/layout/pyramid3"/>
    <dgm:cxn modelId="{46819CFF-4FF2-44B5-A3D0-DCDDD508E900}" type="presParOf" srcId="{80485F32-B20F-474F-9BE8-7A994D482885}" destId="{20C02D12-2EF2-4631-8802-83BB5C123ACD}" srcOrd="2" destOrd="0" presId="urn:microsoft.com/office/officeart/2005/8/layout/pyramid3"/>
    <dgm:cxn modelId="{8E5A97D7-933F-4AE8-89BB-68C93FDA7803}" type="presParOf" srcId="{20C02D12-2EF2-4631-8802-83BB5C123ACD}" destId="{3082BE6B-01B0-4412-BD4D-3512FBD8C782}" srcOrd="0" destOrd="0" presId="urn:microsoft.com/office/officeart/2005/8/layout/pyramid3"/>
    <dgm:cxn modelId="{20B61E64-5A8E-492E-A5F6-F1DDF4475F9D}" type="presParOf" srcId="{20C02D12-2EF2-4631-8802-83BB5C123ACD}" destId="{37E1ED64-A40E-4389-9992-62CB61E652B5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8B12ED-FD3C-4043-8703-1DCF399F9262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AE3D1F36-F8BB-4395-973B-6952A6956BD1}">
      <dgm:prSet phldrT="[Текст]" custT="1"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56%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D66FAC-1AFC-4A06-91E0-D7CEA33B1216}" type="parTrans" cxnId="{5B1E1C6D-88D7-421C-AF8E-111BD38EFFA5}">
      <dgm:prSet/>
      <dgm:spPr/>
      <dgm:t>
        <a:bodyPr/>
        <a:lstStyle/>
        <a:p>
          <a:endParaRPr lang="ru-RU"/>
        </a:p>
      </dgm:t>
    </dgm:pt>
    <dgm:pt modelId="{AC7C29C9-9D77-4657-ABB9-6577E793B38C}" type="sibTrans" cxnId="{5B1E1C6D-88D7-421C-AF8E-111BD38EFFA5}">
      <dgm:prSet/>
      <dgm:spPr/>
      <dgm:t>
        <a:bodyPr/>
        <a:lstStyle/>
        <a:p>
          <a:endParaRPr lang="ru-RU"/>
        </a:p>
      </dgm:t>
    </dgm:pt>
    <dgm:pt modelId="{7CC1ACA1-0865-4524-B7BE-3FB67B7D508B}">
      <dgm:prSet phldrT="[Текст]" custT="1"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42,2%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9451A5-6AA0-4097-B5C6-F58B4751805B}" type="parTrans" cxnId="{B74A1637-6140-45F7-95CA-41A6040DF264}">
      <dgm:prSet/>
      <dgm:spPr/>
      <dgm:t>
        <a:bodyPr/>
        <a:lstStyle/>
        <a:p>
          <a:endParaRPr lang="ru-RU"/>
        </a:p>
      </dgm:t>
    </dgm:pt>
    <dgm:pt modelId="{D6F86A89-F92A-4678-960D-C2DF945F11C9}" type="sibTrans" cxnId="{B74A1637-6140-45F7-95CA-41A6040DF264}">
      <dgm:prSet/>
      <dgm:spPr/>
      <dgm:t>
        <a:bodyPr/>
        <a:lstStyle/>
        <a:p>
          <a:endParaRPr lang="ru-RU"/>
        </a:p>
      </dgm:t>
    </dgm:pt>
    <dgm:pt modelId="{8E01BA3F-1E03-44CE-8770-130FE636983A}">
      <dgm:prSet phldrT="[Текст]" custT="1"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0,8%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B88EF5-E2AE-4B07-9C94-C46A55E7948B}" type="parTrans" cxnId="{13D8F42A-6A6B-4FD7-88F6-2881C8617C3E}">
      <dgm:prSet/>
      <dgm:spPr/>
      <dgm:t>
        <a:bodyPr/>
        <a:lstStyle/>
        <a:p>
          <a:endParaRPr lang="ru-RU"/>
        </a:p>
      </dgm:t>
    </dgm:pt>
    <dgm:pt modelId="{B25CDE12-9299-4F0B-953B-4F98D0979F83}" type="sibTrans" cxnId="{13D8F42A-6A6B-4FD7-88F6-2881C8617C3E}">
      <dgm:prSet/>
      <dgm:spPr/>
      <dgm:t>
        <a:bodyPr/>
        <a:lstStyle/>
        <a:p>
          <a:endParaRPr lang="ru-RU"/>
        </a:p>
      </dgm:t>
    </dgm:pt>
    <dgm:pt modelId="{A2C525EC-34AE-41D0-93CC-769979C993AE}" type="pres">
      <dgm:prSet presAssocID="{728B12ED-FD3C-4043-8703-1DCF399F9262}" presName="Name0" presStyleCnt="0">
        <dgm:presLayoutVars>
          <dgm:dir/>
          <dgm:animLvl val="lvl"/>
          <dgm:resizeHandles val="exact"/>
        </dgm:presLayoutVars>
      </dgm:prSet>
      <dgm:spPr/>
    </dgm:pt>
    <dgm:pt modelId="{10F6DAF8-43A9-4F65-84E6-83106E0EEFC5}" type="pres">
      <dgm:prSet presAssocID="{AE3D1F36-F8BB-4395-973B-6952A6956BD1}" presName="Name8" presStyleCnt="0"/>
      <dgm:spPr/>
    </dgm:pt>
    <dgm:pt modelId="{5FD5B943-F3E3-4AB2-AB6A-501A00143970}" type="pres">
      <dgm:prSet presAssocID="{AE3D1F36-F8BB-4395-973B-6952A6956BD1}" presName="level" presStyleLbl="node1" presStyleIdx="0" presStyleCnt="3" custLinFactNeighborX="-5321" custLinFactNeighborY="42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54A44C-B9BF-464E-BF37-00E7A7DE3D04}" type="pres">
      <dgm:prSet presAssocID="{AE3D1F36-F8BB-4395-973B-6952A6956BD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286E2-E4C1-41F4-B138-A22A8F597A96}" type="pres">
      <dgm:prSet presAssocID="{7CC1ACA1-0865-4524-B7BE-3FB67B7D508B}" presName="Name8" presStyleCnt="0"/>
      <dgm:spPr/>
    </dgm:pt>
    <dgm:pt modelId="{65853095-E1A6-41F5-8CB2-BC3002253ED8}" type="pres">
      <dgm:prSet presAssocID="{7CC1ACA1-0865-4524-B7BE-3FB67B7D508B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A85E9-E63D-4576-A424-2866637A59D1}" type="pres">
      <dgm:prSet presAssocID="{7CC1ACA1-0865-4524-B7BE-3FB67B7D508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4CF5F-57F6-4FC5-8456-B90385493112}" type="pres">
      <dgm:prSet presAssocID="{8E01BA3F-1E03-44CE-8770-130FE636983A}" presName="Name8" presStyleCnt="0"/>
      <dgm:spPr/>
    </dgm:pt>
    <dgm:pt modelId="{3D29717F-9E9E-4F4A-BEF4-6341EC889F24}" type="pres">
      <dgm:prSet presAssocID="{8E01BA3F-1E03-44CE-8770-130FE636983A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CB62DC-2ADF-4A1A-A47D-D046456D9EE7}" type="pres">
      <dgm:prSet presAssocID="{8E01BA3F-1E03-44CE-8770-130FE636983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099204-E431-4ECE-8BBA-ECE690FB6476}" type="presOf" srcId="{7CC1ACA1-0865-4524-B7BE-3FB67B7D508B}" destId="{65853095-E1A6-41F5-8CB2-BC3002253ED8}" srcOrd="0" destOrd="0" presId="urn:microsoft.com/office/officeart/2005/8/layout/pyramid3"/>
    <dgm:cxn modelId="{B74A1637-6140-45F7-95CA-41A6040DF264}" srcId="{728B12ED-FD3C-4043-8703-1DCF399F9262}" destId="{7CC1ACA1-0865-4524-B7BE-3FB67B7D508B}" srcOrd="1" destOrd="0" parTransId="{E39451A5-6AA0-4097-B5C6-F58B4751805B}" sibTransId="{D6F86A89-F92A-4678-960D-C2DF945F11C9}"/>
    <dgm:cxn modelId="{5B1E1C6D-88D7-421C-AF8E-111BD38EFFA5}" srcId="{728B12ED-FD3C-4043-8703-1DCF399F9262}" destId="{AE3D1F36-F8BB-4395-973B-6952A6956BD1}" srcOrd="0" destOrd="0" parTransId="{E0D66FAC-1AFC-4A06-91E0-D7CEA33B1216}" sibTransId="{AC7C29C9-9D77-4657-ABB9-6577E793B38C}"/>
    <dgm:cxn modelId="{D0640F5E-A431-4CEF-9DC3-092BDC76AE92}" type="presOf" srcId="{8E01BA3F-1E03-44CE-8770-130FE636983A}" destId="{3D29717F-9E9E-4F4A-BEF4-6341EC889F24}" srcOrd="0" destOrd="0" presId="urn:microsoft.com/office/officeart/2005/8/layout/pyramid3"/>
    <dgm:cxn modelId="{13D8F42A-6A6B-4FD7-88F6-2881C8617C3E}" srcId="{728B12ED-FD3C-4043-8703-1DCF399F9262}" destId="{8E01BA3F-1E03-44CE-8770-130FE636983A}" srcOrd="2" destOrd="0" parTransId="{29B88EF5-E2AE-4B07-9C94-C46A55E7948B}" sibTransId="{B25CDE12-9299-4F0B-953B-4F98D0979F83}"/>
    <dgm:cxn modelId="{DCE323A3-76E0-4D4F-8270-F58EC43DC6B9}" type="presOf" srcId="{AE3D1F36-F8BB-4395-973B-6952A6956BD1}" destId="{2154A44C-B9BF-464E-BF37-00E7A7DE3D04}" srcOrd="1" destOrd="0" presId="urn:microsoft.com/office/officeart/2005/8/layout/pyramid3"/>
    <dgm:cxn modelId="{2E7A421D-C876-4184-99AD-AA0475212E36}" type="presOf" srcId="{AE3D1F36-F8BB-4395-973B-6952A6956BD1}" destId="{5FD5B943-F3E3-4AB2-AB6A-501A00143970}" srcOrd="0" destOrd="0" presId="urn:microsoft.com/office/officeart/2005/8/layout/pyramid3"/>
    <dgm:cxn modelId="{3AD71739-9D0E-4EDE-A431-92AE6604E860}" type="presOf" srcId="{728B12ED-FD3C-4043-8703-1DCF399F9262}" destId="{A2C525EC-34AE-41D0-93CC-769979C993AE}" srcOrd="0" destOrd="0" presId="urn:microsoft.com/office/officeart/2005/8/layout/pyramid3"/>
    <dgm:cxn modelId="{CCC2523B-F81B-4111-9BC8-DF1FF0C5F012}" type="presOf" srcId="{7CC1ACA1-0865-4524-B7BE-3FB67B7D508B}" destId="{8F4A85E9-E63D-4576-A424-2866637A59D1}" srcOrd="1" destOrd="0" presId="urn:microsoft.com/office/officeart/2005/8/layout/pyramid3"/>
    <dgm:cxn modelId="{33BC57D4-55C4-4525-981D-5B84B94BEF73}" type="presOf" srcId="{8E01BA3F-1E03-44CE-8770-130FE636983A}" destId="{54CB62DC-2ADF-4A1A-A47D-D046456D9EE7}" srcOrd="1" destOrd="0" presId="urn:microsoft.com/office/officeart/2005/8/layout/pyramid3"/>
    <dgm:cxn modelId="{E26CD1EE-CE42-4688-8DC8-CE3A62138CDC}" type="presParOf" srcId="{A2C525EC-34AE-41D0-93CC-769979C993AE}" destId="{10F6DAF8-43A9-4F65-84E6-83106E0EEFC5}" srcOrd="0" destOrd="0" presId="urn:microsoft.com/office/officeart/2005/8/layout/pyramid3"/>
    <dgm:cxn modelId="{8A0E0073-3A49-4088-841C-71F539CC54C1}" type="presParOf" srcId="{10F6DAF8-43A9-4F65-84E6-83106E0EEFC5}" destId="{5FD5B943-F3E3-4AB2-AB6A-501A00143970}" srcOrd="0" destOrd="0" presId="urn:microsoft.com/office/officeart/2005/8/layout/pyramid3"/>
    <dgm:cxn modelId="{422C9467-AB81-41B9-A65D-7E5C5BFB7674}" type="presParOf" srcId="{10F6DAF8-43A9-4F65-84E6-83106E0EEFC5}" destId="{2154A44C-B9BF-464E-BF37-00E7A7DE3D04}" srcOrd="1" destOrd="0" presId="urn:microsoft.com/office/officeart/2005/8/layout/pyramid3"/>
    <dgm:cxn modelId="{CE9A3BF6-8DC9-4360-A63A-11CD9528C32A}" type="presParOf" srcId="{A2C525EC-34AE-41D0-93CC-769979C993AE}" destId="{5E2286E2-E4C1-41F4-B138-A22A8F597A96}" srcOrd="1" destOrd="0" presId="urn:microsoft.com/office/officeart/2005/8/layout/pyramid3"/>
    <dgm:cxn modelId="{4EC1D5D8-FF43-4EA9-B9FE-021A3C6303C1}" type="presParOf" srcId="{5E2286E2-E4C1-41F4-B138-A22A8F597A96}" destId="{65853095-E1A6-41F5-8CB2-BC3002253ED8}" srcOrd="0" destOrd="0" presId="urn:microsoft.com/office/officeart/2005/8/layout/pyramid3"/>
    <dgm:cxn modelId="{14A3DC09-C4A5-4F86-9894-4980110F0063}" type="presParOf" srcId="{5E2286E2-E4C1-41F4-B138-A22A8F597A96}" destId="{8F4A85E9-E63D-4576-A424-2866637A59D1}" srcOrd="1" destOrd="0" presId="urn:microsoft.com/office/officeart/2005/8/layout/pyramid3"/>
    <dgm:cxn modelId="{D0FD8CD9-B31D-4487-8E0B-C4A2CF257E01}" type="presParOf" srcId="{A2C525EC-34AE-41D0-93CC-769979C993AE}" destId="{6E74CF5F-57F6-4FC5-8456-B90385493112}" srcOrd="2" destOrd="0" presId="urn:microsoft.com/office/officeart/2005/8/layout/pyramid3"/>
    <dgm:cxn modelId="{2C8EBB50-6D23-4E0F-9703-51AE8F6F4F3C}" type="presParOf" srcId="{6E74CF5F-57F6-4FC5-8456-B90385493112}" destId="{3D29717F-9E9E-4F4A-BEF4-6341EC889F24}" srcOrd="0" destOrd="0" presId="urn:microsoft.com/office/officeart/2005/8/layout/pyramid3"/>
    <dgm:cxn modelId="{CD5705B8-822F-4B8F-8575-2A93717C15B7}" type="presParOf" srcId="{6E74CF5F-57F6-4FC5-8456-B90385493112}" destId="{54CB62DC-2ADF-4A1A-A47D-D046456D9EE7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BF8BF6-E421-467E-B817-25CAD204F4FD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6E68833A-BFE6-401E-BE7A-DE380309E9D2}">
      <dgm:prSet phldrT="[Текст]" custT="1"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50,6%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73B9E1-92C9-43D1-80BE-E47AFB3A15AC}" type="parTrans" cxnId="{7490082E-817D-4ADE-BD39-64900AE6F368}">
      <dgm:prSet/>
      <dgm:spPr/>
      <dgm:t>
        <a:bodyPr/>
        <a:lstStyle/>
        <a:p>
          <a:endParaRPr lang="ru-RU"/>
        </a:p>
      </dgm:t>
    </dgm:pt>
    <dgm:pt modelId="{F41BD64F-D8D5-48AA-A968-57961420A21A}" type="sibTrans" cxnId="{7490082E-817D-4ADE-BD39-64900AE6F368}">
      <dgm:prSet/>
      <dgm:spPr/>
      <dgm:t>
        <a:bodyPr/>
        <a:lstStyle/>
        <a:p>
          <a:endParaRPr lang="ru-RU"/>
        </a:p>
      </dgm:t>
    </dgm:pt>
    <dgm:pt modelId="{CC55D4C4-28BB-444D-A3EA-2A75EF0CAA4F}">
      <dgm:prSet phldrT="[Текст]" custT="1"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46,4%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CBF862-8630-4EBE-9F86-1E0819C98C50}" type="parTrans" cxnId="{739E7016-6D81-4900-AC08-BE81825474AA}">
      <dgm:prSet/>
      <dgm:spPr/>
      <dgm:t>
        <a:bodyPr/>
        <a:lstStyle/>
        <a:p>
          <a:endParaRPr lang="ru-RU"/>
        </a:p>
      </dgm:t>
    </dgm:pt>
    <dgm:pt modelId="{7F9E18A8-2EA5-449B-ABB6-183A30EDF406}" type="sibTrans" cxnId="{739E7016-6D81-4900-AC08-BE81825474AA}">
      <dgm:prSet/>
      <dgm:spPr/>
      <dgm:t>
        <a:bodyPr/>
        <a:lstStyle/>
        <a:p>
          <a:endParaRPr lang="ru-RU"/>
        </a:p>
      </dgm:t>
    </dgm:pt>
    <dgm:pt modelId="{E9462525-D951-4210-AA93-707FFE164542}">
      <dgm:prSet phldrT="[Текст]" custT="1"/>
      <dgm:spPr>
        <a:solidFill>
          <a:schemeClr val="bg1"/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3%</a:t>
          </a:r>
          <a:endParaRPr lang="ru-RU" sz="1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C74426-3C00-47FD-99D4-AEA42C3E95FF}" type="parTrans" cxnId="{CCD214AA-AFF8-4788-B90D-9BDA4A459D57}">
      <dgm:prSet/>
      <dgm:spPr/>
      <dgm:t>
        <a:bodyPr/>
        <a:lstStyle/>
        <a:p>
          <a:endParaRPr lang="ru-RU"/>
        </a:p>
      </dgm:t>
    </dgm:pt>
    <dgm:pt modelId="{802B0F13-3CF8-41A0-B392-AA9051A9EC67}" type="sibTrans" cxnId="{CCD214AA-AFF8-4788-B90D-9BDA4A459D57}">
      <dgm:prSet/>
      <dgm:spPr/>
      <dgm:t>
        <a:bodyPr/>
        <a:lstStyle/>
        <a:p>
          <a:endParaRPr lang="ru-RU"/>
        </a:p>
      </dgm:t>
    </dgm:pt>
    <dgm:pt modelId="{6157A692-058A-4E04-B241-0FD5A023CF57}" type="pres">
      <dgm:prSet presAssocID="{4BBF8BF6-E421-467E-B817-25CAD204F4FD}" presName="Name0" presStyleCnt="0">
        <dgm:presLayoutVars>
          <dgm:dir/>
          <dgm:animLvl val="lvl"/>
          <dgm:resizeHandles val="exact"/>
        </dgm:presLayoutVars>
      </dgm:prSet>
      <dgm:spPr/>
    </dgm:pt>
    <dgm:pt modelId="{A388489C-F1E7-429D-A414-B5116DE286B8}" type="pres">
      <dgm:prSet presAssocID="{6E68833A-BFE6-401E-BE7A-DE380309E9D2}" presName="Name8" presStyleCnt="0"/>
      <dgm:spPr/>
    </dgm:pt>
    <dgm:pt modelId="{9CD579C4-858E-4691-BEAE-201DC575BFEB}" type="pres">
      <dgm:prSet presAssocID="{6E68833A-BFE6-401E-BE7A-DE380309E9D2}" presName="level" presStyleLbl="node1" presStyleIdx="0" presStyleCnt="3" custLinFactNeighborX="-2637" custLinFactNeighborY="-52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22FFE4-6603-4E75-8A15-BE4418E584DE}" type="pres">
      <dgm:prSet presAssocID="{6E68833A-BFE6-401E-BE7A-DE380309E9D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BF6D8E-2A1D-445B-A914-8817A305157D}" type="pres">
      <dgm:prSet presAssocID="{CC55D4C4-28BB-444D-A3EA-2A75EF0CAA4F}" presName="Name8" presStyleCnt="0"/>
      <dgm:spPr/>
    </dgm:pt>
    <dgm:pt modelId="{7017B67B-8D9C-44C8-943F-374BC31AFC79}" type="pres">
      <dgm:prSet presAssocID="{CC55D4C4-28BB-444D-A3EA-2A75EF0CAA4F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9FE1E6-5384-4D83-A528-66B1E7D2A460}" type="pres">
      <dgm:prSet presAssocID="{CC55D4C4-28BB-444D-A3EA-2A75EF0CAA4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9B41FB-A8C1-43B8-B571-F9F045E75B35}" type="pres">
      <dgm:prSet presAssocID="{E9462525-D951-4210-AA93-707FFE164542}" presName="Name8" presStyleCnt="0"/>
      <dgm:spPr/>
    </dgm:pt>
    <dgm:pt modelId="{4B35C36C-D908-4AE9-8981-FD5BFFA47DFE}" type="pres">
      <dgm:prSet presAssocID="{E9462525-D951-4210-AA93-707FFE164542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132A8B-3B9A-4D19-94EF-E4562B75FE6D}" type="pres">
      <dgm:prSet presAssocID="{E9462525-D951-4210-AA93-707FFE16454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5E0B0E-7DB9-44C4-9BE0-997CDF50040A}" type="presOf" srcId="{6E68833A-BFE6-401E-BE7A-DE380309E9D2}" destId="{9CD579C4-858E-4691-BEAE-201DC575BFEB}" srcOrd="0" destOrd="0" presId="urn:microsoft.com/office/officeart/2005/8/layout/pyramid3"/>
    <dgm:cxn modelId="{B97F97FA-505C-488C-BB0C-278D054684C1}" type="presOf" srcId="{CC55D4C4-28BB-444D-A3EA-2A75EF0CAA4F}" destId="{EA9FE1E6-5384-4D83-A528-66B1E7D2A460}" srcOrd="1" destOrd="0" presId="urn:microsoft.com/office/officeart/2005/8/layout/pyramid3"/>
    <dgm:cxn modelId="{0ABAA6C1-D792-404C-968F-DBCBE6C81F38}" type="presOf" srcId="{CC55D4C4-28BB-444D-A3EA-2A75EF0CAA4F}" destId="{7017B67B-8D9C-44C8-943F-374BC31AFC79}" srcOrd="0" destOrd="0" presId="urn:microsoft.com/office/officeart/2005/8/layout/pyramid3"/>
    <dgm:cxn modelId="{E5AAF898-40C7-40E2-BA14-7D80090CFAD2}" type="presOf" srcId="{E9462525-D951-4210-AA93-707FFE164542}" destId="{A2132A8B-3B9A-4D19-94EF-E4562B75FE6D}" srcOrd="1" destOrd="0" presId="urn:microsoft.com/office/officeart/2005/8/layout/pyramid3"/>
    <dgm:cxn modelId="{7490082E-817D-4ADE-BD39-64900AE6F368}" srcId="{4BBF8BF6-E421-467E-B817-25CAD204F4FD}" destId="{6E68833A-BFE6-401E-BE7A-DE380309E9D2}" srcOrd="0" destOrd="0" parTransId="{3673B9E1-92C9-43D1-80BE-E47AFB3A15AC}" sibTransId="{F41BD64F-D8D5-48AA-A968-57961420A21A}"/>
    <dgm:cxn modelId="{CCD214AA-AFF8-4788-B90D-9BDA4A459D57}" srcId="{4BBF8BF6-E421-467E-B817-25CAD204F4FD}" destId="{E9462525-D951-4210-AA93-707FFE164542}" srcOrd="2" destOrd="0" parTransId="{99C74426-3C00-47FD-99D4-AEA42C3E95FF}" sibTransId="{802B0F13-3CF8-41A0-B392-AA9051A9EC67}"/>
    <dgm:cxn modelId="{739E7016-6D81-4900-AC08-BE81825474AA}" srcId="{4BBF8BF6-E421-467E-B817-25CAD204F4FD}" destId="{CC55D4C4-28BB-444D-A3EA-2A75EF0CAA4F}" srcOrd="1" destOrd="0" parTransId="{66CBF862-8630-4EBE-9F86-1E0819C98C50}" sibTransId="{7F9E18A8-2EA5-449B-ABB6-183A30EDF406}"/>
    <dgm:cxn modelId="{D8FCA788-D933-4A9D-B8E2-001EB31A4B40}" type="presOf" srcId="{4BBF8BF6-E421-467E-B817-25CAD204F4FD}" destId="{6157A692-058A-4E04-B241-0FD5A023CF57}" srcOrd="0" destOrd="0" presId="urn:microsoft.com/office/officeart/2005/8/layout/pyramid3"/>
    <dgm:cxn modelId="{BDA6C2F4-2B68-4A2F-9F61-19007F51AABE}" type="presOf" srcId="{E9462525-D951-4210-AA93-707FFE164542}" destId="{4B35C36C-D908-4AE9-8981-FD5BFFA47DFE}" srcOrd="0" destOrd="0" presId="urn:microsoft.com/office/officeart/2005/8/layout/pyramid3"/>
    <dgm:cxn modelId="{7747757E-0304-44BA-A66D-416D51092CD3}" type="presOf" srcId="{6E68833A-BFE6-401E-BE7A-DE380309E9D2}" destId="{E422FFE4-6603-4E75-8A15-BE4418E584DE}" srcOrd="1" destOrd="0" presId="urn:microsoft.com/office/officeart/2005/8/layout/pyramid3"/>
    <dgm:cxn modelId="{F9DD2A69-11F9-42DA-9169-DAAE3B06C483}" type="presParOf" srcId="{6157A692-058A-4E04-B241-0FD5A023CF57}" destId="{A388489C-F1E7-429D-A414-B5116DE286B8}" srcOrd="0" destOrd="0" presId="urn:microsoft.com/office/officeart/2005/8/layout/pyramid3"/>
    <dgm:cxn modelId="{4C2CCC77-8E13-4514-808E-55530F504F82}" type="presParOf" srcId="{A388489C-F1E7-429D-A414-B5116DE286B8}" destId="{9CD579C4-858E-4691-BEAE-201DC575BFEB}" srcOrd="0" destOrd="0" presId="urn:microsoft.com/office/officeart/2005/8/layout/pyramid3"/>
    <dgm:cxn modelId="{44A0FABE-54DC-48C8-AF41-5B6837BBEBA2}" type="presParOf" srcId="{A388489C-F1E7-429D-A414-B5116DE286B8}" destId="{E422FFE4-6603-4E75-8A15-BE4418E584DE}" srcOrd="1" destOrd="0" presId="urn:microsoft.com/office/officeart/2005/8/layout/pyramid3"/>
    <dgm:cxn modelId="{114A2A0A-DD2B-4034-B161-6347C6A356D2}" type="presParOf" srcId="{6157A692-058A-4E04-B241-0FD5A023CF57}" destId="{28BF6D8E-2A1D-445B-A914-8817A305157D}" srcOrd="1" destOrd="0" presId="urn:microsoft.com/office/officeart/2005/8/layout/pyramid3"/>
    <dgm:cxn modelId="{B1C33014-1F76-42B0-A056-02336EF9A1C5}" type="presParOf" srcId="{28BF6D8E-2A1D-445B-A914-8817A305157D}" destId="{7017B67B-8D9C-44C8-943F-374BC31AFC79}" srcOrd="0" destOrd="0" presId="urn:microsoft.com/office/officeart/2005/8/layout/pyramid3"/>
    <dgm:cxn modelId="{6D92E279-AC54-49CC-A410-4F0D62E11E72}" type="presParOf" srcId="{28BF6D8E-2A1D-445B-A914-8817A305157D}" destId="{EA9FE1E6-5384-4D83-A528-66B1E7D2A460}" srcOrd="1" destOrd="0" presId="urn:microsoft.com/office/officeart/2005/8/layout/pyramid3"/>
    <dgm:cxn modelId="{BC8B9788-8349-4671-A6A7-5CB3C1ED5878}" type="presParOf" srcId="{6157A692-058A-4E04-B241-0FD5A023CF57}" destId="{BD9B41FB-A8C1-43B8-B571-F9F045E75B35}" srcOrd="2" destOrd="0" presId="urn:microsoft.com/office/officeart/2005/8/layout/pyramid3"/>
    <dgm:cxn modelId="{3B06A091-8038-4B22-B9C4-994D36AF48AD}" type="presParOf" srcId="{BD9B41FB-A8C1-43B8-B571-F9F045E75B35}" destId="{4B35C36C-D908-4AE9-8981-FD5BFFA47DFE}" srcOrd="0" destOrd="0" presId="urn:microsoft.com/office/officeart/2005/8/layout/pyramid3"/>
    <dgm:cxn modelId="{E98DC3E9-59A6-41AA-A6D6-BDAA4EEC1DE9}" type="presParOf" srcId="{BD9B41FB-A8C1-43B8-B571-F9F045E75B35}" destId="{A2132A8B-3B9A-4D19-94EF-E4562B75FE6D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484E73-2268-4463-B052-8C3BA7211D3C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8EE583-8352-4FC1-B2A5-5741FB4B3833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 приобретение медицинского оборудования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262E68-A8AC-4893-B0F6-52C8D400270B}" type="parTrans" cxnId="{473D9223-0453-4948-9EC8-0A7CEDF9C30E}">
      <dgm:prSet/>
      <dgm:spPr/>
      <dgm:t>
        <a:bodyPr/>
        <a:lstStyle/>
        <a:p>
          <a:endParaRPr lang="ru-RU"/>
        </a:p>
      </dgm:t>
    </dgm:pt>
    <dgm:pt modelId="{91631242-9B52-4A56-94D8-EEECA5D5CE0B}" type="sibTrans" cxnId="{473D9223-0453-4948-9EC8-0A7CEDF9C30E}">
      <dgm:prSet/>
      <dgm:spPr/>
      <dgm:t>
        <a:bodyPr/>
        <a:lstStyle/>
        <a:p>
          <a:endParaRPr lang="ru-RU"/>
        </a:p>
      </dgm:t>
    </dgm:pt>
    <dgm:pt modelId="{A9966DC6-C2E1-4DCD-94C7-0630C4A614B6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29</a:t>
          </a:r>
          <a:endParaRPr lang="ru-RU" sz="16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133A1A-CF2C-407F-A8A6-06BC855608A6}" type="parTrans" cxnId="{1B520B34-CD25-4EBD-A185-45111E4EB519}">
      <dgm:prSet/>
      <dgm:spPr/>
      <dgm:t>
        <a:bodyPr/>
        <a:lstStyle/>
        <a:p>
          <a:endParaRPr lang="ru-RU"/>
        </a:p>
      </dgm:t>
    </dgm:pt>
    <dgm:pt modelId="{B4CB2202-AF8B-4673-8601-20087D64E607}" type="sibTrans" cxnId="{1B520B34-CD25-4EBD-A185-45111E4EB519}">
      <dgm:prSet/>
      <dgm:spPr/>
      <dgm:t>
        <a:bodyPr/>
        <a:lstStyle/>
        <a:p>
          <a:endParaRPr lang="ru-RU"/>
        </a:p>
      </dgm:t>
    </dgm:pt>
    <dgm:pt modelId="{8E98B274-1536-4E77-B87D-97638E0E3418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287 687 034,31 ₽ 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87E070-43AC-42DA-979A-C7D1F35C9260}" type="parTrans" cxnId="{380EADA2-5041-408A-ABB8-150462A47A8F}">
      <dgm:prSet/>
      <dgm:spPr/>
      <dgm:t>
        <a:bodyPr/>
        <a:lstStyle/>
        <a:p>
          <a:endParaRPr lang="ru-RU"/>
        </a:p>
      </dgm:t>
    </dgm:pt>
    <dgm:pt modelId="{A2EBEB2C-7EA0-4679-BE40-04F21EF49DAF}" type="sibTrans" cxnId="{380EADA2-5041-408A-ABB8-150462A47A8F}">
      <dgm:prSet/>
      <dgm:spPr/>
      <dgm:t>
        <a:bodyPr/>
        <a:lstStyle/>
        <a:p>
          <a:endParaRPr lang="ru-RU"/>
        </a:p>
      </dgm:t>
    </dgm:pt>
    <dgm:pt modelId="{683B196C-D416-4A3C-9B3C-23F2954DCB08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ремонт медицинского оборудования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8563F9-84C9-416F-B27C-B6EC1713306B}" type="parTrans" cxnId="{73881BD4-5D31-464D-8DB5-46D0CD620202}">
      <dgm:prSet/>
      <dgm:spPr/>
      <dgm:t>
        <a:bodyPr/>
        <a:lstStyle/>
        <a:p>
          <a:endParaRPr lang="ru-RU"/>
        </a:p>
      </dgm:t>
    </dgm:pt>
    <dgm:pt modelId="{B9610CF9-387F-4A51-87E7-D126EC74008D}" type="sibTrans" cxnId="{73881BD4-5D31-464D-8DB5-46D0CD620202}">
      <dgm:prSet/>
      <dgm:spPr/>
      <dgm:t>
        <a:bodyPr/>
        <a:lstStyle/>
        <a:p>
          <a:endParaRPr lang="ru-RU"/>
        </a:p>
      </dgm:t>
    </dgm:pt>
    <dgm:pt modelId="{FADB2646-3BFA-4711-8A9C-B015953207CF}">
      <dgm:prSet phldrT="[Текст]" custT="1"/>
      <dgm:spPr/>
      <dgm:t>
        <a:bodyPr/>
        <a:lstStyle/>
        <a:p>
          <a:pPr algn="l"/>
          <a:r>
            <a: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endParaRPr lang="ru-RU" sz="16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478FDE-C59E-456A-837A-06A99C29D06C}" type="parTrans" cxnId="{0E5B970E-350C-4A74-B60F-CC5D0B6119FB}">
      <dgm:prSet/>
      <dgm:spPr/>
      <dgm:t>
        <a:bodyPr/>
        <a:lstStyle/>
        <a:p>
          <a:endParaRPr lang="ru-RU"/>
        </a:p>
      </dgm:t>
    </dgm:pt>
    <dgm:pt modelId="{ADFE8A18-3A7B-4631-8218-C237C0C88C02}" type="sibTrans" cxnId="{0E5B970E-350C-4A74-B60F-CC5D0B6119FB}">
      <dgm:prSet/>
      <dgm:spPr/>
      <dgm:t>
        <a:bodyPr/>
        <a:lstStyle/>
        <a:p>
          <a:endParaRPr lang="ru-RU"/>
        </a:p>
      </dgm:t>
    </dgm:pt>
    <dgm:pt modelId="{BA68CC29-BB1C-4243-8921-D261E4E20334}">
      <dgm:prSet phldrT="[Текст]" custT="1"/>
      <dgm:spPr/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72 817 249,19 ₽ 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C1B04E-678F-491B-BB45-528C8846AF93}" type="parTrans" cxnId="{EC8A2C0C-9199-4A41-9E05-E788C749B3EF}">
      <dgm:prSet/>
      <dgm:spPr/>
      <dgm:t>
        <a:bodyPr/>
        <a:lstStyle/>
        <a:p>
          <a:endParaRPr lang="ru-RU"/>
        </a:p>
      </dgm:t>
    </dgm:pt>
    <dgm:pt modelId="{C058072C-CDBA-415D-AF25-C1EAC872580E}" type="sibTrans" cxnId="{EC8A2C0C-9199-4A41-9E05-E788C749B3EF}">
      <dgm:prSet/>
      <dgm:spPr/>
      <dgm:t>
        <a:bodyPr/>
        <a:lstStyle/>
        <a:p>
          <a:endParaRPr lang="ru-RU"/>
        </a:p>
      </dgm:t>
    </dgm:pt>
    <dgm:pt modelId="{4A66111E-1948-4E18-93FE-E635E6955439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400" b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обучение и повышение квалификации</a:t>
          </a:r>
          <a:endParaRPr lang="ru-RU" sz="1400" b="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832144-646C-44C5-A7FB-D46286A1CF1A}" type="parTrans" cxnId="{33FCCAC3-62EC-45AD-9A56-45DD3E2F23BD}">
      <dgm:prSet/>
      <dgm:spPr/>
      <dgm:t>
        <a:bodyPr/>
        <a:lstStyle/>
        <a:p>
          <a:endParaRPr lang="ru-RU"/>
        </a:p>
      </dgm:t>
    </dgm:pt>
    <dgm:pt modelId="{FAE934C9-91C2-4BDE-ADAF-B87BAC4953CF}" type="sibTrans" cxnId="{33FCCAC3-62EC-45AD-9A56-45DD3E2F23BD}">
      <dgm:prSet/>
      <dgm:spPr/>
      <dgm:t>
        <a:bodyPr/>
        <a:lstStyle/>
        <a:p>
          <a:endParaRPr lang="ru-RU"/>
        </a:p>
      </dgm:t>
    </dgm:pt>
    <dgm:pt modelId="{E79AD7D7-0FAC-47DC-B474-A5A29ADCA542}">
      <dgm:prSet phldrT="[Текст]" custT="1"/>
      <dgm:spPr/>
      <dgm:t>
        <a:bodyPr/>
        <a:lstStyle/>
        <a:p>
          <a:pPr algn="l"/>
          <a:r>
            <a: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</a:t>
          </a:r>
          <a:endParaRPr lang="ru-RU" sz="16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CE0FA2-3F1C-4A29-A3E6-59BB59D09964}" type="parTrans" cxnId="{7DD66A67-A765-4C92-A880-98CF0A48ADE4}">
      <dgm:prSet/>
      <dgm:spPr/>
      <dgm:t>
        <a:bodyPr/>
        <a:lstStyle/>
        <a:p>
          <a:endParaRPr lang="ru-RU"/>
        </a:p>
      </dgm:t>
    </dgm:pt>
    <dgm:pt modelId="{C9830E22-CFD0-4DA0-8136-FED902E1E67B}" type="sibTrans" cxnId="{7DD66A67-A765-4C92-A880-98CF0A48ADE4}">
      <dgm:prSet/>
      <dgm:spPr/>
      <dgm:t>
        <a:bodyPr/>
        <a:lstStyle/>
        <a:p>
          <a:endParaRPr lang="ru-RU"/>
        </a:p>
      </dgm:t>
    </dgm:pt>
    <dgm:pt modelId="{D22AEE37-94D9-4AE1-96A7-FB39FDE1A78C}">
      <dgm:prSet phldrT="[Текст]" custT="1"/>
      <dgm:spPr/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966 880,00 ₽ 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4E832D-372D-45ED-A91C-E09AB9FD8062}" type="parTrans" cxnId="{22EE0538-53B1-44D6-B5F8-F01B3F758405}">
      <dgm:prSet/>
      <dgm:spPr/>
      <dgm:t>
        <a:bodyPr/>
        <a:lstStyle/>
        <a:p>
          <a:endParaRPr lang="ru-RU"/>
        </a:p>
      </dgm:t>
    </dgm:pt>
    <dgm:pt modelId="{B43E456D-F13F-4C65-AF5E-3393E4BC96FE}" type="sibTrans" cxnId="{22EE0538-53B1-44D6-B5F8-F01B3F758405}">
      <dgm:prSet/>
      <dgm:spPr/>
      <dgm:t>
        <a:bodyPr/>
        <a:lstStyle/>
        <a:p>
          <a:endParaRPr lang="ru-RU"/>
        </a:p>
      </dgm:t>
    </dgm:pt>
    <dgm:pt modelId="{8260DA2F-0A48-4F83-A217-9DB70FF1E1C3}">
      <dgm:prSet custT="1"/>
      <dgm:spPr/>
      <dgm:t>
        <a:bodyPr/>
        <a:lstStyle/>
        <a:p>
          <a:pPr algn="l"/>
          <a:endParaRPr lang="ru-RU" sz="1400" dirty="0"/>
        </a:p>
      </dgm:t>
    </dgm:pt>
    <dgm:pt modelId="{4CD3756B-2347-4914-B03E-F565D2585B02}" type="parTrans" cxnId="{32F150AA-83C8-4BA6-B186-1A7DDAC0602B}">
      <dgm:prSet/>
      <dgm:spPr/>
      <dgm:t>
        <a:bodyPr/>
        <a:lstStyle/>
        <a:p>
          <a:endParaRPr lang="ru-RU"/>
        </a:p>
      </dgm:t>
    </dgm:pt>
    <dgm:pt modelId="{971B7BE4-013B-4C38-A195-6B5C71A04BD9}" type="sibTrans" cxnId="{32F150AA-83C8-4BA6-B186-1A7DDAC0602B}">
      <dgm:prSet/>
      <dgm:spPr/>
      <dgm:t>
        <a:bodyPr/>
        <a:lstStyle/>
        <a:p>
          <a:endParaRPr lang="ru-RU"/>
        </a:p>
      </dgm:t>
    </dgm:pt>
    <dgm:pt modelId="{9936D7B9-6BB1-40B4-8301-CB073729682A}">
      <dgm:prSet/>
      <dgm:spPr/>
      <dgm:t>
        <a:bodyPr/>
        <a:lstStyle/>
        <a:p>
          <a:endParaRPr lang="ru-RU" sz="1800" dirty="0"/>
        </a:p>
      </dgm:t>
    </dgm:pt>
    <dgm:pt modelId="{A519536B-4649-4EFF-A759-F611D7C3AE82}" type="parTrans" cxnId="{F052A095-FF20-4535-B2E6-C5CD1487D807}">
      <dgm:prSet/>
      <dgm:spPr/>
      <dgm:t>
        <a:bodyPr/>
        <a:lstStyle/>
        <a:p>
          <a:endParaRPr lang="ru-RU"/>
        </a:p>
      </dgm:t>
    </dgm:pt>
    <dgm:pt modelId="{25E77A56-5A24-4F19-8124-E1AE28485135}" type="sibTrans" cxnId="{F052A095-FF20-4535-B2E6-C5CD1487D807}">
      <dgm:prSet/>
      <dgm:spPr/>
      <dgm:t>
        <a:bodyPr/>
        <a:lstStyle/>
        <a:p>
          <a:endParaRPr lang="ru-RU"/>
        </a:p>
      </dgm:t>
    </dgm:pt>
    <dgm:pt modelId="{2CAE33D7-99A5-43CA-9833-1748B5DA97F6}" type="pres">
      <dgm:prSet presAssocID="{0C484E73-2268-4463-B052-8C3BA7211D3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98DEB2-C0A0-4B19-9B5B-015AA5FCFF20}" type="pres">
      <dgm:prSet presAssocID="{A08EE583-8352-4FC1-B2A5-5741FB4B3833}" presName="circle1" presStyleLbl="node1" presStyleIdx="0" presStyleCnt="3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30E7E5E9-71FA-4A2D-9EEC-FA103B052848}" type="pres">
      <dgm:prSet presAssocID="{A08EE583-8352-4FC1-B2A5-5741FB4B3833}" presName="space" presStyleCnt="0"/>
      <dgm:spPr/>
    </dgm:pt>
    <dgm:pt modelId="{A952A45A-04C1-4E2C-9EF1-EADB0D17B225}" type="pres">
      <dgm:prSet presAssocID="{A08EE583-8352-4FC1-B2A5-5741FB4B3833}" presName="rect1" presStyleLbl="alignAcc1" presStyleIdx="0" presStyleCnt="3"/>
      <dgm:spPr/>
      <dgm:t>
        <a:bodyPr/>
        <a:lstStyle/>
        <a:p>
          <a:endParaRPr lang="ru-RU"/>
        </a:p>
      </dgm:t>
    </dgm:pt>
    <dgm:pt modelId="{0F46F43B-C21F-4D9A-A939-C24F3F33B5AB}" type="pres">
      <dgm:prSet presAssocID="{683B196C-D416-4A3C-9B3C-23F2954DCB08}" presName="vertSpace2" presStyleLbl="node1" presStyleIdx="0" presStyleCnt="3"/>
      <dgm:spPr/>
    </dgm:pt>
    <dgm:pt modelId="{2F372793-02E4-45C0-A3E4-85A8FAD46BAB}" type="pres">
      <dgm:prSet presAssocID="{683B196C-D416-4A3C-9B3C-23F2954DCB08}" presName="circle2" presStyleLbl="node1" presStyleIdx="1" presStyleCnt="3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1E7090A3-587A-4BFC-95FF-7E25F74C73C3}" type="pres">
      <dgm:prSet presAssocID="{683B196C-D416-4A3C-9B3C-23F2954DCB08}" presName="rect2" presStyleLbl="alignAcc1" presStyleIdx="1" presStyleCnt="3"/>
      <dgm:spPr/>
      <dgm:t>
        <a:bodyPr/>
        <a:lstStyle/>
        <a:p>
          <a:endParaRPr lang="ru-RU"/>
        </a:p>
      </dgm:t>
    </dgm:pt>
    <dgm:pt modelId="{3C60E26F-99CC-43F5-8959-B657167B5502}" type="pres">
      <dgm:prSet presAssocID="{4A66111E-1948-4E18-93FE-E635E6955439}" presName="vertSpace3" presStyleLbl="node1" presStyleIdx="1" presStyleCnt="3"/>
      <dgm:spPr/>
    </dgm:pt>
    <dgm:pt modelId="{5F3B0B53-B87E-4A29-AB45-706434569E46}" type="pres">
      <dgm:prSet presAssocID="{4A66111E-1948-4E18-93FE-E635E6955439}" presName="circle3" presStyleLbl="node1" presStyleIdx="2" presStyleCnt="3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1D9FAE60-BB51-4B47-879C-E37955255302}" type="pres">
      <dgm:prSet presAssocID="{4A66111E-1948-4E18-93FE-E635E6955439}" presName="rect3" presStyleLbl="alignAcc1" presStyleIdx="2" presStyleCnt="3"/>
      <dgm:spPr/>
      <dgm:t>
        <a:bodyPr/>
        <a:lstStyle/>
        <a:p>
          <a:endParaRPr lang="ru-RU"/>
        </a:p>
      </dgm:t>
    </dgm:pt>
    <dgm:pt modelId="{E5B351DE-327D-4F78-9D2E-DFD3080DE910}" type="pres">
      <dgm:prSet presAssocID="{A08EE583-8352-4FC1-B2A5-5741FB4B3833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7BC26-B65C-467D-9EC5-7BD8B44D400B}" type="pres">
      <dgm:prSet presAssocID="{A08EE583-8352-4FC1-B2A5-5741FB4B3833}" presName="rect1ChTx" presStyleLbl="alignAcc1" presStyleIdx="2" presStyleCnt="3" custScaleX="1335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57F33-94DA-4422-9E75-75410C65F6E2}" type="pres">
      <dgm:prSet presAssocID="{683B196C-D416-4A3C-9B3C-23F2954DCB08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3D1F88-B816-4B67-AAB9-73BFBD53B73D}" type="pres">
      <dgm:prSet presAssocID="{683B196C-D416-4A3C-9B3C-23F2954DCB08}" presName="rect2ChTx" presStyleLbl="alignAcc1" presStyleIdx="2" presStyleCnt="3" custScaleX="13352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56E4FE-BE51-46FE-B343-9D8D40B74FFA}" type="pres">
      <dgm:prSet presAssocID="{4A66111E-1948-4E18-93FE-E635E6955439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A3A1E-B7A1-4B11-971B-463851998F73}" type="pres">
      <dgm:prSet presAssocID="{4A66111E-1948-4E18-93FE-E635E6955439}" presName="rect3ChTx" presStyleLbl="alignAcc1" presStyleIdx="2" presStyleCnt="3" custScaleX="13312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52A095-FF20-4535-B2E6-C5CD1487D807}" srcId="{4A66111E-1948-4E18-93FE-E635E6955439}" destId="{9936D7B9-6BB1-40B4-8301-CB073729682A}" srcOrd="2" destOrd="0" parTransId="{A519536B-4649-4EFF-A759-F611D7C3AE82}" sibTransId="{25E77A56-5A24-4F19-8124-E1AE28485135}"/>
    <dgm:cxn modelId="{B64DB6B6-9628-4600-A88A-9F59254069C4}" type="presOf" srcId="{A08EE583-8352-4FC1-B2A5-5741FB4B3833}" destId="{A952A45A-04C1-4E2C-9EF1-EADB0D17B225}" srcOrd="0" destOrd="0" presId="urn:microsoft.com/office/officeart/2005/8/layout/target3"/>
    <dgm:cxn modelId="{33FCCAC3-62EC-45AD-9A56-45DD3E2F23BD}" srcId="{0C484E73-2268-4463-B052-8C3BA7211D3C}" destId="{4A66111E-1948-4E18-93FE-E635E6955439}" srcOrd="2" destOrd="0" parTransId="{AD832144-646C-44C5-A7FB-D46286A1CF1A}" sibTransId="{FAE934C9-91C2-4BDE-ADAF-B87BAC4953CF}"/>
    <dgm:cxn modelId="{7DD66A67-A765-4C92-A880-98CF0A48ADE4}" srcId="{4A66111E-1948-4E18-93FE-E635E6955439}" destId="{E79AD7D7-0FAC-47DC-B474-A5A29ADCA542}" srcOrd="0" destOrd="0" parTransId="{E2CE0FA2-3F1C-4A29-A3E6-59BB59D09964}" sibTransId="{C9830E22-CFD0-4DA0-8136-FED902E1E67B}"/>
    <dgm:cxn modelId="{0E5B970E-350C-4A74-B60F-CC5D0B6119FB}" srcId="{683B196C-D416-4A3C-9B3C-23F2954DCB08}" destId="{FADB2646-3BFA-4711-8A9C-B015953207CF}" srcOrd="0" destOrd="0" parTransId="{8E478FDE-C59E-456A-837A-06A99C29D06C}" sibTransId="{ADFE8A18-3A7B-4631-8218-C237C0C88C02}"/>
    <dgm:cxn modelId="{EC8A2C0C-9199-4A41-9E05-E788C749B3EF}" srcId="{683B196C-D416-4A3C-9B3C-23F2954DCB08}" destId="{BA68CC29-BB1C-4243-8921-D261E4E20334}" srcOrd="1" destOrd="0" parTransId="{E0C1B04E-678F-491B-BB45-528C8846AF93}" sibTransId="{C058072C-CDBA-415D-AF25-C1EAC872580E}"/>
    <dgm:cxn modelId="{FC2102B1-A486-4A68-8D39-111FF989ED7B}" type="presOf" srcId="{FADB2646-3BFA-4711-8A9C-B015953207CF}" destId="{6E3D1F88-B816-4B67-AAB9-73BFBD53B73D}" srcOrd="0" destOrd="0" presId="urn:microsoft.com/office/officeart/2005/8/layout/target3"/>
    <dgm:cxn modelId="{78BA6704-F997-413E-AF30-DFA1302C3727}" type="presOf" srcId="{4A66111E-1948-4E18-93FE-E635E6955439}" destId="{1D9FAE60-BB51-4B47-879C-E37955255302}" srcOrd="0" destOrd="0" presId="urn:microsoft.com/office/officeart/2005/8/layout/target3"/>
    <dgm:cxn modelId="{1B520B34-CD25-4EBD-A185-45111E4EB519}" srcId="{A08EE583-8352-4FC1-B2A5-5741FB4B3833}" destId="{A9966DC6-C2E1-4DCD-94C7-0630C4A614B6}" srcOrd="0" destOrd="0" parTransId="{6D133A1A-CF2C-407F-A8A6-06BC855608A6}" sibTransId="{B4CB2202-AF8B-4673-8601-20087D64E607}"/>
    <dgm:cxn modelId="{32F150AA-83C8-4BA6-B186-1A7DDAC0602B}" srcId="{683B196C-D416-4A3C-9B3C-23F2954DCB08}" destId="{8260DA2F-0A48-4F83-A217-9DB70FF1E1C3}" srcOrd="2" destOrd="0" parTransId="{4CD3756B-2347-4914-B03E-F565D2585B02}" sibTransId="{971B7BE4-013B-4C38-A195-6B5C71A04BD9}"/>
    <dgm:cxn modelId="{9FFA526C-3A56-42F8-A46B-F6CC0D8DC3FA}" type="presOf" srcId="{A08EE583-8352-4FC1-B2A5-5741FB4B3833}" destId="{E5B351DE-327D-4F78-9D2E-DFD3080DE910}" srcOrd="1" destOrd="0" presId="urn:microsoft.com/office/officeart/2005/8/layout/target3"/>
    <dgm:cxn modelId="{9BA3BD26-211A-403E-9AAA-53D8CF97CCFA}" type="presOf" srcId="{BA68CC29-BB1C-4243-8921-D261E4E20334}" destId="{6E3D1F88-B816-4B67-AAB9-73BFBD53B73D}" srcOrd="0" destOrd="1" presId="urn:microsoft.com/office/officeart/2005/8/layout/target3"/>
    <dgm:cxn modelId="{886191EB-927A-430A-BD57-26BE521089E2}" type="presOf" srcId="{0C484E73-2268-4463-B052-8C3BA7211D3C}" destId="{2CAE33D7-99A5-43CA-9833-1748B5DA97F6}" srcOrd="0" destOrd="0" presId="urn:microsoft.com/office/officeart/2005/8/layout/target3"/>
    <dgm:cxn modelId="{473D9223-0453-4948-9EC8-0A7CEDF9C30E}" srcId="{0C484E73-2268-4463-B052-8C3BA7211D3C}" destId="{A08EE583-8352-4FC1-B2A5-5741FB4B3833}" srcOrd="0" destOrd="0" parTransId="{0F262E68-A8AC-4893-B0F6-52C8D400270B}" sibTransId="{91631242-9B52-4A56-94D8-EEECA5D5CE0B}"/>
    <dgm:cxn modelId="{3AE48EF7-1510-493E-8AEA-971B5975D812}" type="presOf" srcId="{683B196C-D416-4A3C-9B3C-23F2954DCB08}" destId="{0C957F33-94DA-4422-9E75-75410C65F6E2}" srcOrd="1" destOrd="0" presId="urn:microsoft.com/office/officeart/2005/8/layout/target3"/>
    <dgm:cxn modelId="{380EADA2-5041-408A-ABB8-150462A47A8F}" srcId="{A08EE583-8352-4FC1-B2A5-5741FB4B3833}" destId="{8E98B274-1536-4E77-B87D-97638E0E3418}" srcOrd="1" destOrd="0" parTransId="{0787E070-43AC-42DA-979A-C7D1F35C9260}" sibTransId="{A2EBEB2C-7EA0-4679-BE40-04F21EF49DAF}"/>
    <dgm:cxn modelId="{11352443-9B84-4AEC-8566-F081ABC80299}" type="presOf" srcId="{8E98B274-1536-4E77-B87D-97638E0E3418}" destId="{EBD7BC26-B65C-467D-9EC5-7BD8B44D400B}" srcOrd="0" destOrd="1" presId="urn:microsoft.com/office/officeart/2005/8/layout/target3"/>
    <dgm:cxn modelId="{7BA56048-EA0B-4894-B981-F5ABF12F3268}" type="presOf" srcId="{A9966DC6-C2E1-4DCD-94C7-0630C4A614B6}" destId="{EBD7BC26-B65C-467D-9EC5-7BD8B44D400B}" srcOrd="0" destOrd="0" presId="urn:microsoft.com/office/officeart/2005/8/layout/target3"/>
    <dgm:cxn modelId="{0BDF310C-D872-4B71-963A-57D0B005A898}" type="presOf" srcId="{E79AD7D7-0FAC-47DC-B474-A5A29ADCA542}" destId="{0DFA3A1E-B7A1-4B11-971B-463851998F73}" srcOrd="0" destOrd="0" presId="urn:microsoft.com/office/officeart/2005/8/layout/target3"/>
    <dgm:cxn modelId="{AE34711A-4172-493A-8EAB-0ABEE0339760}" type="presOf" srcId="{9936D7B9-6BB1-40B4-8301-CB073729682A}" destId="{0DFA3A1E-B7A1-4B11-971B-463851998F73}" srcOrd="0" destOrd="2" presId="urn:microsoft.com/office/officeart/2005/8/layout/target3"/>
    <dgm:cxn modelId="{0520DA27-0C8D-40D2-AB32-33CDC5F81978}" type="presOf" srcId="{4A66111E-1948-4E18-93FE-E635E6955439}" destId="{BB56E4FE-BE51-46FE-B343-9D8D40B74FFA}" srcOrd="1" destOrd="0" presId="urn:microsoft.com/office/officeart/2005/8/layout/target3"/>
    <dgm:cxn modelId="{22EE0538-53B1-44D6-B5F8-F01B3F758405}" srcId="{4A66111E-1948-4E18-93FE-E635E6955439}" destId="{D22AEE37-94D9-4AE1-96A7-FB39FDE1A78C}" srcOrd="1" destOrd="0" parTransId="{384E832D-372D-45ED-A91C-E09AB9FD8062}" sibTransId="{B43E456D-F13F-4C65-AF5E-3393E4BC96FE}"/>
    <dgm:cxn modelId="{A67980C0-78BD-4963-AA6C-4E0A1584D66F}" type="presOf" srcId="{683B196C-D416-4A3C-9B3C-23F2954DCB08}" destId="{1E7090A3-587A-4BFC-95FF-7E25F74C73C3}" srcOrd="0" destOrd="0" presId="urn:microsoft.com/office/officeart/2005/8/layout/target3"/>
    <dgm:cxn modelId="{73881BD4-5D31-464D-8DB5-46D0CD620202}" srcId="{0C484E73-2268-4463-B052-8C3BA7211D3C}" destId="{683B196C-D416-4A3C-9B3C-23F2954DCB08}" srcOrd="1" destOrd="0" parTransId="{EE8563F9-84C9-416F-B27C-B6EC1713306B}" sibTransId="{B9610CF9-387F-4A51-87E7-D126EC74008D}"/>
    <dgm:cxn modelId="{50B9FE12-EA8D-4161-9228-D9BEBD7C7EA0}" type="presOf" srcId="{8260DA2F-0A48-4F83-A217-9DB70FF1E1C3}" destId="{6E3D1F88-B816-4B67-AAB9-73BFBD53B73D}" srcOrd="0" destOrd="2" presId="urn:microsoft.com/office/officeart/2005/8/layout/target3"/>
    <dgm:cxn modelId="{AC6ED720-3F46-4846-BC56-FC87A93C2208}" type="presOf" srcId="{D22AEE37-94D9-4AE1-96A7-FB39FDE1A78C}" destId="{0DFA3A1E-B7A1-4B11-971B-463851998F73}" srcOrd="0" destOrd="1" presId="urn:microsoft.com/office/officeart/2005/8/layout/target3"/>
    <dgm:cxn modelId="{495F89BB-E4E3-4E92-8C71-BD3586E6BA7B}" type="presParOf" srcId="{2CAE33D7-99A5-43CA-9833-1748B5DA97F6}" destId="{3698DEB2-C0A0-4B19-9B5B-015AA5FCFF20}" srcOrd="0" destOrd="0" presId="urn:microsoft.com/office/officeart/2005/8/layout/target3"/>
    <dgm:cxn modelId="{B318F82A-498B-4C0E-9EC3-DC9AE21D1595}" type="presParOf" srcId="{2CAE33D7-99A5-43CA-9833-1748B5DA97F6}" destId="{30E7E5E9-71FA-4A2D-9EEC-FA103B052848}" srcOrd="1" destOrd="0" presId="urn:microsoft.com/office/officeart/2005/8/layout/target3"/>
    <dgm:cxn modelId="{355C5A96-D479-4024-86BE-8D08E494B8A5}" type="presParOf" srcId="{2CAE33D7-99A5-43CA-9833-1748B5DA97F6}" destId="{A952A45A-04C1-4E2C-9EF1-EADB0D17B225}" srcOrd="2" destOrd="0" presId="urn:microsoft.com/office/officeart/2005/8/layout/target3"/>
    <dgm:cxn modelId="{D3CF5619-EEE8-400C-B1E2-7817E78D66C3}" type="presParOf" srcId="{2CAE33D7-99A5-43CA-9833-1748B5DA97F6}" destId="{0F46F43B-C21F-4D9A-A939-C24F3F33B5AB}" srcOrd="3" destOrd="0" presId="urn:microsoft.com/office/officeart/2005/8/layout/target3"/>
    <dgm:cxn modelId="{97CB1751-AEB4-4259-86C9-8D48E46D3787}" type="presParOf" srcId="{2CAE33D7-99A5-43CA-9833-1748B5DA97F6}" destId="{2F372793-02E4-45C0-A3E4-85A8FAD46BAB}" srcOrd="4" destOrd="0" presId="urn:microsoft.com/office/officeart/2005/8/layout/target3"/>
    <dgm:cxn modelId="{DBACAD2D-517B-4892-8ACA-2DC816FC37CC}" type="presParOf" srcId="{2CAE33D7-99A5-43CA-9833-1748B5DA97F6}" destId="{1E7090A3-587A-4BFC-95FF-7E25F74C73C3}" srcOrd="5" destOrd="0" presId="urn:microsoft.com/office/officeart/2005/8/layout/target3"/>
    <dgm:cxn modelId="{A0F3A2FD-DA36-4112-B8DB-88F73FD3D350}" type="presParOf" srcId="{2CAE33D7-99A5-43CA-9833-1748B5DA97F6}" destId="{3C60E26F-99CC-43F5-8959-B657167B5502}" srcOrd="6" destOrd="0" presId="urn:microsoft.com/office/officeart/2005/8/layout/target3"/>
    <dgm:cxn modelId="{13427EFA-F952-45C0-941A-93543B786487}" type="presParOf" srcId="{2CAE33D7-99A5-43CA-9833-1748B5DA97F6}" destId="{5F3B0B53-B87E-4A29-AB45-706434569E46}" srcOrd="7" destOrd="0" presId="urn:microsoft.com/office/officeart/2005/8/layout/target3"/>
    <dgm:cxn modelId="{FB68ED84-4E0A-4E9E-BC6A-0E6830EABFC0}" type="presParOf" srcId="{2CAE33D7-99A5-43CA-9833-1748B5DA97F6}" destId="{1D9FAE60-BB51-4B47-879C-E37955255302}" srcOrd="8" destOrd="0" presId="urn:microsoft.com/office/officeart/2005/8/layout/target3"/>
    <dgm:cxn modelId="{79DF17F9-3A06-452E-82BF-EAB74123C0A2}" type="presParOf" srcId="{2CAE33D7-99A5-43CA-9833-1748B5DA97F6}" destId="{E5B351DE-327D-4F78-9D2E-DFD3080DE910}" srcOrd="9" destOrd="0" presId="urn:microsoft.com/office/officeart/2005/8/layout/target3"/>
    <dgm:cxn modelId="{3158A887-7FC8-4C60-8035-0B027204AA46}" type="presParOf" srcId="{2CAE33D7-99A5-43CA-9833-1748B5DA97F6}" destId="{EBD7BC26-B65C-467D-9EC5-7BD8B44D400B}" srcOrd="10" destOrd="0" presId="urn:microsoft.com/office/officeart/2005/8/layout/target3"/>
    <dgm:cxn modelId="{CBDD4D8B-3F38-4E91-9530-8DD1802A8D62}" type="presParOf" srcId="{2CAE33D7-99A5-43CA-9833-1748B5DA97F6}" destId="{0C957F33-94DA-4422-9E75-75410C65F6E2}" srcOrd="11" destOrd="0" presId="urn:microsoft.com/office/officeart/2005/8/layout/target3"/>
    <dgm:cxn modelId="{A9018C2D-2EB1-4421-BEA4-3A160497F7CC}" type="presParOf" srcId="{2CAE33D7-99A5-43CA-9833-1748B5DA97F6}" destId="{6E3D1F88-B816-4B67-AAB9-73BFBD53B73D}" srcOrd="12" destOrd="0" presId="urn:microsoft.com/office/officeart/2005/8/layout/target3"/>
    <dgm:cxn modelId="{E3D3ADCA-E2CB-4C44-96CB-5CA4CB9E7101}" type="presParOf" srcId="{2CAE33D7-99A5-43CA-9833-1748B5DA97F6}" destId="{BB56E4FE-BE51-46FE-B343-9D8D40B74FFA}" srcOrd="13" destOrd="0" presId="urn:microsoft.com/office/officeart/2005/8/layout/target3"/>
    <dgm:cxn modelId="{7CEFD3E8-0778-4CEF-87E9-F130DCAEC843}" type="presParOf" srcId="{2CAE33D7-99A5-43CA-9833-1748B5DA97F6}" destId="{0DFA3A1E-B7A1-4B11-971B-463851998F73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9643F2-8E46-4D51-93B4-E922CB0A79BB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413DDD-1386-40BE-B38E-046A6698CF2E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приобретение медицинского оборудования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DF8BE9-377D-4B92-AE0F-476CED5F65F1}" type="parTrans" cxnId="{A90657B3-AAE9-4D64-9CB4-6C1B0A956E39}">
      <dgm:prSet/>
      <dgm:spPr/>
      <dgm:t>
        <a:bodyPr/>
        <a:lstStyle/>
        <a:p>
          <a:endParaRPr lang="ru-RU"/>
        </a:p>
      </dgm:t>
    </dgm:pt>
    <dgm:pt modelId="{360A50E7-E47F-4C27-BDAA-D5C4C2685428}" type="sibTrans" cxnId="{A90657B3-AAE9-4D64-9CB4-6C1B0A956E39}">
      <dgm:prSet/>
      <dgm:spPr/>
      <dgm:t>
        <a:bodyPr/>
        <a:lstStyle/>
        <a:p>
          <a:endParaRPr lang="ru-RU"/>
        </a:p>
      </dgm:t>
    </dgm:pt>
    <dgm:pt modelId="{8FFD8F26-9A4F-441A-A9DD-B4A6FF796298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39</a:t>
          </a:r>
          <a:endParaRPr lang="ru-RU" sz="16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ECAE75-DEF6-4BF5-99CA-56E234C7CC2A}" type="parTrans" cxnId="{74A39D96-0B4E-411B-9B3E-0FC84A180DEF}">
      <dgm:prSet/>
      <dgm:spPr/>
      <dgm:t>
        <a:bodyPr/>
        <a:lstStyle/>
        <a:p>
          <a:endParaRPr lang="ru-RU"/>
        </a:p>
      </dgm:t>
    </dgm:pt>
    <dgm:pt modelId="{16D2F037-EC64-417F-B267-AD684B191240}" type="sibTrans" cxnId="{74A39D96-0B4E-411B-9B3E-0FC84A180DEF}">
      <dgm:prSet/>
      <dgm:spPr/>
      <dgm:t>
        <a:bodyPr/>
        <a:lstStyle/>
        <a:p>
          <a:endParaRPr lang="ru-RU"/>
        </a:p>
      </dgm:t>
    </dgm:pt>
    <dgm:pt modelId="{CC08B994-2F9F-4C66-8D7A-F489D279BBF2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ремонт медицинского оборудования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F1D438-5132-4F4B-A10C-0698811EC40B}" type="parTrans" cxnId="{C6609399-CE35-4D65-8B10-F9E684719664}">
      <dgm:prSet/>
      <dgm:spPr/>
      <dgm:t>
        <a:bodyPr/>
        <a:lstStyle/>
        <a:p>
          <a:endParaRPr lang="ru-RU"/>
        </a:p>
      </dgm:t>
    </dgm:pt>
    <dgm:pt modelId="{47C157E9-FE47-46A0-9261-04546DE97DAE}" type="sibTrans" cxnId="{C6609399-CE35-4D65-8B10-F9E684719664}">
      <dgm:prSet/>
      <dgm:spPr/>
      <dgm:t>
        <a:bodyPr/>
        <a:lstStyle/>
        <a:p>
          <a:endParaRPr lang="ru-RU"/>
        </a:p>
      </dgm:t>
    </dgm:pt>
    <dgm:pt modelId="{C64B5B7E-ACC1-4AC2-A05C-223340BAD66F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ru-RU" sz="16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5390DE-84DF-4BB9-AB4B-75F9170B6C1C}" type="parTrans" cxnId="{26A25AFC-8EC6-45BD-BEC2-0BEA0FE1D588}">
      <dgm:prSet/>
      <dgm:spPr/>
      <dgm:t>
        <a:bodyPr/>
        <a:lstStyle/>
        <a:p>
          <a:endParaRPr lang="ru-RU"/>
        </a:p>
      </dgm:t>
    </dgm:pt>
    <dgm:pt modelId="{85745F6B-9BE0-49BF-A48E-FAD09EABD7D5}" type="sibTrans" cxnId="{26A25AFC-8EC6-45BD-BEC2-0BEA0FE1D588}">
      <dgm:prSet/>
      <dgm:spPr/>
      <dgm:t>
        <a:bodyPr/>
        <a:lstStyle/>
        <a:p>
          <a:endParaRPr lang="ru-RU"/>
        </a:p>
      </dgm:t>
    </dgm:pt>
    <dgm:pt modelId="{FC03FDF5-6176-4DAA-9B97-21EA82A04826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обучение и повышение квалификации</a:t>
          </a:r>
          <a:endParaRPr lang="ru-RU" sz="1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26D1BC-D5B3-4D7D-87E5-F0EE272A6B1B}" type="parTrans" cxnId="{D1B64AE2-CA86-4D69-B755-4F355CE9131A}">
      <dgm:prSet/>
      <dgm:spPr/>
      <dgm:t>
        <a:bodyPr/>
        <a:lstStyle/>
        <a:p>
          <a:endParaRPr lang="ru-RU"/>
        </a:p>
      </dgm:t>
    </dgm:pt>
    <dgm:pt modelId="{AB2A5770-687A-4308-87A3-031DE97D4DD4}" type="sibTrans" cxnId="{D1B64AE2-CA86-4D69-B755-4F355CE9131A}">
      <dgm:prSet/>
      <dgm:spPr/>
      <dgm:t>
        <a:bodyPr/>
        <a:lstStyle/>
        <a:p>
          <a:endParaRPr lang="ru-RU"/>
        </a:p>
      </dgm:t>
    </dgm:pt>
    <dgm:pt modelId="{E36A4FA1-9E0B-4487-93A3-AD06499B04FD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ru-RU" sz="16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0EB4F5-6549-4270-A897-69FD5C35F865}" type="parTrans" cxnId="{05FD560D-0757-451F-96D2-041EA21D5817}">
      <dgm:prSet/>
      <dgm:spPr/>
      <dgm:t>
        <a:bodyPr/>
        <a:lstStyle/>
        <a:p>
          <a:endParaRPr lang="ru-RU"/>
        </a:p>
      </dgm:t>
    </dgm:pt>
    <dgm:pt modelId="{B7E32492-F26C-45EA-AE93-880DEBAFBA33}" type="sibTrans" cxnId="{05FD560D-0757-451F-96D2-041EA21D5817}">
      <dgm:prSet/>
      <dgm:spPr/>
      <dgm:t>
        <a:bodyPr/>
        <a:lstStyle/>
        <a:p>
          <a:endParaRPr lang="ru-RU"/>
        </a:p>
      </dgm:t>
    </dgm:pt>
    <dgm:pt modelId="{DBD3C7FF-7658-4618-B062-33AB73D7ADA0}" type="pres">
      <dgm:prSet presAssocID="{379643F2-8E46-4D51-93B4-E922CB0A79B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AF03E1-448B-4ECD-BDD9-BF433F36DB9A}" type="pres">
      <dgm:prSet presAssocID="{9A413DDD-1386-40BE-B38E-046A6698CF2E}" presName="circle1" presStyleLbl="node1" presStyleIdx="0" presStyleCnt="3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25EAF1FB-82AA-4909-B891-1E9AB5873BCA}" type="pres">
      <dgm:prSet presAssocID="{9A413DDD-1386-40BE-B38E-046A6698CF2E}" presName="space" presStyleCnt="0"/>
      <dgm:spPr/>
    </dgm:pt>
    <dgm:pt modelId="{738F9F79-B746-4404-AE93-DE01CF776842}" type="pres">
      <dgm:prSet presAssocID="{9A413DDD-1386-40BE-B38E-046A6698CF2E}" presName="rect1" presStyleLbl="alignAcc1" presStyleIdx="0" presStyleCnt="3"/>
      <dgm:spPr/>
      <dgm:t>
        <a:bodyPr/>
        <a:lstStyle/>
        <a:p>
          <a:endParaRPr lang="ru-RU"/>
        </a:p>
      </dgm:t>
    </dgm:pt>
    <dgm:pt modelId="{BD7A6463-904C-49F7-A1BD-67EFF9F3E47D}" type="pres">
      <dgm:prSet presAssocID="{CC08B994-2F9F-4C66-8D7A-F489D279BBF2}" presName="vertSpace2" presStyleLbl="node1" presStyleIdx="0" presStyleCnt="3"/>
      <dgm:spPr/>
    </dgm:pt>
    <dgm:pt modelId="{A8CBDB4A-C80B-484F-8D55-D4F9EBD5525D}" type="pres">
      <dgm:prSet presAssocID="{CC08B994-2F9F-4C66-8D7A-F489D279BBF2}" presName="circle2" presStyleLbl="node1" presStyleIdx="1" presStyleCnt="3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3E0DF251-351B-45A3-9199-E6B6C1BB6FD2}" type="pres">
      <dgm:prSet presAssocID="{CC08B994-2F9F-4C66-8D7A-F489D279BBF2}" presName="rect2" presStyleLbl="alignAcc1" presStyleIdx="1" presStyleCnt="3"/>
      <dgm:spPr/>
      <dgm:t>
        <a:bodyPr/>
        <a:lstStyle/>
        <a:p>
          <a:endParaRPr lang="ru-RU"/>
        </a:p>
      </dgm:t>
    </dgm:pt>
    <dgm:pt modelId="{F13B0AF0-77A7-4970-93C4-46F6AE163CBF}" type="pres">
      <dgm:prSet presAssocID="{FC03FDF5-6176-4DAA-9B97-21EA82A04826}" presName="vertSpace3" presStyleLbl="node1" presStyleIdx="1" presStyleCnt="3"/>
      <dgm:spPr/>
    </dgm:pt>
    <dgm:pt modelId="{7065637B-4F7F-4CDB-9CDD-CEF78B4FC4B2}" type="pres">
      <dgm:prSet presAssocID="{FC03FDF5-6176-4DAA-9B97-21EA82A04826}" presName="circle3" presStyleLbl="node1" presStyleIdx="2" presStyleCnt="3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C8585EBE-F856-49D0-9B04-12442A975168}" type="pres">
      <dgm:prSet presAssocID="{FC03FDF5-6176-4DAA-9B97-21EA82A04826}" presName="rect3" presStyleLbl="alignAcc1" presStyleIdx="2" presStyleCnt="3"/>
      <dgm:spPr/>
      <dgm:t>
        <a:bodyPr/>
        <a:lstStyle/>
        <a:p>
          <a:endParaRPr lang="ru-RU"/>
        </a:p>
      </dgm:t>
    </dgm:pt>
    <dgm:pt modelId="{783BFEEB-E084-46EC-986D-CB100D76DC99}" type="pres">
      <dgm:prSet presAssocID="{9A413DDD-1386-40BE-B38E-046A6698CF2E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5C7908-B9F7-4CB2-AAF8-2F90515ADF9C}" type="pres">
      <dgm:prSet presAssocID="{9A413DDD-1386-40BE-B38E-046A6698CF2E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2EEB69-737F-42BD-A803-CCD18274537F}" type="pres">
      <dgm:prSet presAssocID="{CC08B994-2F9F-4C66-8D7A-F489D279BBF2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745DF6-67C8-4E71-BFE2-172637C04840}" type="pres">
      <dgm:prSet presAssocID="{CC08B994-2F9F-4C66-8D7A-F489D279BBF2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5D156-0EDE-421C-A020-880D811A8E0B}" type="pres">
      <dgm:prSet presAssocID="{FC03FDF5-6176-4DAA-9B97-21EA82A04826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79F55-9957-43DE-B035-224C98B4CE65}" type="pres">
      <dgm:prSet presAssocID="{FC03FDF5-6176-4DAA-9B97-21EA82A04826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079C5E-4D8C-4EB6-BA4F-6CAC6F6F0F8D}" type="presOf" srcId="{379643F2-8E46-4D51-93B4-E922CB0A79BB}" destId="{DBD3C7FF-7658-4618-B062-33AB73D7ADA0}" srcOrd="0" destOrd="0" presId="urn:microsoft.com/office/officeart/2005/8/layout/target3"/>
    <dgm:cxn modelId="{4036E64B-D9A5-4C1C-A0ED-6DD3062E221F}" type="presOf" srcId="{E36A4FA1-9E0B-4487-93A3-AD06499B04FD}" destId="{87479F55-9957-43DE-B035-224C98B4CE65}" srcOrd="0" destOrd="0" presId="urn:microsoft.com/office/officeart/2005/8/layout/target3"/>
    <dgm:cxn modelId="{A90657B3-AAE9-4D64-9CB4-6C1B0A956E39}" srcId="{379643F2-8E46-4D51-93B4-E922CB0A79BB}" destId="{9A413DDD-1386-40BE-B38E-046A6698CF2E}" srcOrd="0" destOrd="0" parTransId="{0DDF8BE9-377D-4B92-AE0F-476CED5F65F1}" sibTransId="{360A50E7-E47F-4C27-BDAA-D5C4C2685428}"/>
    <dgm:cxn modelId="{A6E7A05C-D292-4C65-AF9D-9B7E5406F300}" type="presOf" srcId="{FC03FDF5-6176-4DAA-9B97-21EA82A04826}" destId="{C8585EBE-F856-49D0-9B04-12442A975168}" srcOrd="0" destOrd="0" presId="urn:microsoft.com/office/officeart/2005/8/layout/target3"/>
    <dgm:cxn modelId="{6F976C56-D044-439D-BBE8-C0E7AB472492}" type="presOf" srcId="{CC08B994-2F9F-4C66-8D7A-F489D279BBF2}" destId="{E42EEB69-737F-42BD-A803-CCD18274537F}" srcOrd="1" destOrd="0" presId="urn:microsoft.com/office/officeart/2005/8/layout/target3"/>
    <dgm:cxn modelId="{DD4068E8-1FF4-4208-B19F-810DD3F45504}" type="presOf" srcId="{C64B5B7E-ACC1-4AC2-A05C-223340BAD66F}" destId="{48745DF6-67C8-4E71-BFE2-172637C04840}" srcOrd="0" destOrd="0" presId="urn:microsoft.com/office/officeart/2005/8/layout/target3"/>
    <dgm:cxn modelId="{294A4413-79F7-4E46-A382-AC83C8ECF0B9}" type="presOf" srcId="{9A413DDD-1386-40BE-B38E-046A6698CF2E}" destId="{738F9F79-B746-4404-AE93-DE01CF776842}" srcOrd="0" destOrd="0" presId="urn:microsoft.com/office/officeart/2005/8/layout/target3"/>
    <dgm:cxn modelId="{26A25AFC-8EC6-45BD-BEC2-0BEA0FE1D588}" srcId="{CC08B994-2F9F-4C66-8D7A-F489D279BBF2}" destId="{C64B5B7E-ACC1-4AC2-A05C-223340BAD66F}" srcOrd="0" destOrd="0" parTransId="{DB5390DE-84DF-4BB9-AB4B-75F9170B6C1C}" sibTransId="{85745F6B-9BE0-49BF-A48E-FAD09EABD7D5}"/>
    <dgm:cxn modelId="{74A39D96-0B4E-411B-9B3E-0FC84A180DEF}" srcId="{9A413DDD-1386-40BE-B38E-046A6698CF2E}" destId="{8FFD8F26-9A4F-441A-A9DD-B4A6FF796298}" srcOrd="0" destOrd="0" parTransId="{4BECAE75-DEF6-4BF5-99CA-56E234C7CC2A}" sibTransId="{16D2F037-EC64-417F-B267-AD684B191240}"/>
    <dgm:cxn modelId="{1C225E08-94FC-4DDE-8C36-9685D74AA4A6}" type="presOf" srcId="{9A413DDD-1386-40BE-B38E-046A6698CF2E}" destId="{783BFEEB-E084-46EC-986D-CB100D76DC99}" srcOrd="1" destOrd="0" presId="urn:microsoft.com/office/officeart/2005/8/layout/target3"/>
    <dgm:cxn modelId="{C6609399-CE35-4D65-8B10-F9E684719664}" srcId="{379643F2-8E46-4D51-93B4-E922CB0A79BB}" destId="{CC08B994-2F9F-4C66-8D7A-F489D279BBF2}" srcOrd="1" destOrd="0" parTransId="{E4F1D438-5132-4F4B-A10C-0698811EC40B}" sibTransId="{47C157E9-FE47-46A0-9261-04546DE97DAE}"/>
    <dgm:cxn modelId="{D1B64AE2-CA86-4D69-B755-4F355CE9131A}" srcId="{379643F2-8E46-4D51-93B4-E922CB0A79BB}" destId="{FC03FDF5-6176-4DAA-9B97-21EA82A04826}" srcOrd="2" destOrd="0" parTransId="{8726D1BC-D5B3-4D7D-87E5-F0EE272A6B1B}" sibTransId="{AB2A5770-687A-4308-87A3-031DE97D4DD4}"/>
    <dgm:cxn modelId="{96A7B3EF-660C-4BF3-9E86-E4C787E8797F}" type="presOf" srcId="{FC03FDF5-6176-4DAA-9B97-21EA82A04826}" destId="{F4B5D156-0EDE-421C-A020-880D811A8E0B}" srcOrd="1" destOrd="0" presId="urn:microsoft.com/office/officeart/2005/8/layout/target3"/>
    <dgm:cxn modelId="{05FD560D-0757-451F-96D2-041EA21D5817}" srcId="{FC03FDF5-6176-4DAA-9B97-21EA82A04826}" destId="{E36A4FA1-9E0B-4487-93A3-AD06499B04FD}" srcOrd="0" destOrd="0" parTransId="{5C0EB4F5-6549-4270-A897-69FD5C35F865}" sibTransId="{B7E32492-F26C-45EA-AE93-880DEBAFBA33}"/>
    <dgm:cxn modelId="{2DD87E84-A737-4247-8E41-64EC9ECECDF5}" type="presOf" srcId="{CC08B994-2F9F-4C66-8D7A-F489D279BBF2}" destId="{3E0DF251-351B-45A3-9199-E6B6C1BB6FD2}" srcOrd="0" destOrd="0" presId="urn:microsoft.com/office/officeart/2005/8/layout/target3"/>
    <dgm:cxn modelId="{FED4301F-A5D7-4267-A478-D14C5E25E9ED}" type="presOf" srcId="{8FFD8F26-9A4F-441A-A9DD-B4A6FF796298}" destId="{E45C7908-B9F7-4CB2-AAF8-2F90515ADF9C}" srcOrd="0" destOrd="0" presId="urn:microsoft.com/office/officeart/2005/8/layout/target3"/>
    <dgm:cxn modelId="{DA394E38-9D40-4EAF-8591-4B71C478CA68}" type="presParOf" srcId="{DBD3C7FF-7658-4618-B062-33AB73D7ADA0}" destId="{ADAF03E1-448B-4ECD-BDD9-BF433F36DB9A}" srcOrd="0" destOrd="0" presId="urn:microsoft.com/office/officeart/2005/8/layout/target3"/>
    <dgm:cxn modelId="{21E4EE8D-5609-48FB-8909-9A25BCF6273B}" type="presParOf" srcId="{DBD3C7FF-7658-4618-B062-33AB73D7ADA0}" destId="{25EAF1FB-82AA-4909-B891-1E9AB5873BCA}" srcOrd="1" destOrd="0" presId="urn:microsoft.com/office/officeart/2005/8/layout/target3"/>
    <dgm:cxn modelId="{98624528-BEAA-4827-A91F-65D1AB8D0C64}" type="presParOf" srcId="{DBD3C7FF-7658-4618-B062-33AB73D7ADA0}" destId="{738F9F79-B746-4404-AE93-DE01CF776842}" srcOrd="2" destOrd="0" presId="urn:microsoft.com/office/officeart/2005/8/layout/target3"/>
    <dgm:cxn modelId="{D80E538A-1443-4950-BC5F-27D2D00759B7}" type="presParOf" srcId="{DBD3C7FF-7658-4618-B062-33AB73D7ADA0}" destId="{BD7A6463-904C-49F7-A1BD-67EFF9F3E47D}" srcOrd="3" destOrd="0" presId="urn:microsoft.com/office/officeart/2005/8/layout/target3"/>
    <dgm:cxn modelId="{8A9BBB4C-4057-440E-97A8-9D9639A5F600}" type="presParOf" srcId="{DBD3C7FF-7658-4618-B062-33AB73D7ADA0}" destId="{A8CBDB4A-C80B-484F-8D55-D4F9EBD5525D}" srcOrd="4" destOrd="0" presId="urn:microsoft.com/office/officeart/2005/8/layout/target3"/>
    <dgm:cxn modelId="{2AEF9B81-D1D6-45DF-91BE-14830C7338A8}" type="presParOf" srcId="{DBD3C7FF-7658-4618-B062-33AB73D7ADA0}" destId="{3E0DF251-351B-45A3-9199-E6B6C1BB6FD2}" srcOrd="5" destOrd="0" presId="urn:microsoft.com/office/officeart/2005/8/layout/target3"/>
    <dgm:cxn modelId="{FEED50B7-F204-43DA-AFA2-25663F453501}" type="presParOf" srcId="{DBD3C7FF-7658-4618-B062-33AB73D7ADA0}" destId="{F13B0AF0-77A7-4970-93C4-46F6AE163CBF}" srcOrd="6" destOrd="0" presId="urn:microsoft.com/office/officeart/2005/8/layout/target3"/>
    <dgm:cxn modelId="{10F4ABEF-0247-4D70-B9A2-856622CAECA4}" type="presParOf" srcId="{DBD3C7FF-7658-4618-B062-33AB73D7ADA0}" destId="{7065637B-4F7F-4CDB-9CDD-CEF78B4FC4B2}" srcOrd="7" destOrd="0" presId="urn:microsoft.com/office/officeart/2005/8/layout/target3"/>
    <dgm:cxn modelId="{745DE561-C3A8-43A0-82FA-B41CAB7D552F}" type="presParOf" srcId="{DBD3C7FF-7658-4618-B062-33AB73D7ADA0}" destId="{C8585EBE-F856-49D0-9B04-12442A975168}" srcOrd="8" destOrd="0" presId="urn:microsoft.com/office/officeart/2005/8/layout/target3"/>
    <dgm:cxn modelId="{4263B2BE-0661-46F1-9313-81F2A93F42ED}" type="presParOf" srcId="{DBD3C7FF-7658-4618-B062-33AB73D7ADA0}" destId="{783BFEEB-E084-46EC-986D-CB100D76DC99}" srcOrd="9" destOrd="0" presId="urn:microsoft.com/office/officeart/2005/8/layout/target3"/>
    <dgm:cxn modelId="{67388144-4A96-44E8-A53A-2C04F7B78375}" type="presParOf" srcId="{DBD3C7FF-7658-4618-B062-33AB73D7ADA0}" destId="{E45C7908-B9F7-4CB2-AAF8-2F90515ADF9C}" srcOrd="10" destOrd="0" presId="urn:microsoft.com/office/officeart/2005/8/layout/target3"/>
    <dgm:cxn modelId="{BAE83504-3502-412A-821A-C1D87F1F6C1A}" type="presParOf" srcId="{DBD3C7FF-7658-4618-B062-33AB73D7ADA0}" destId="{E42EEB69-737F-42BD-A803-CCD18274537F}" srcOrd="11" destOrd="0" presId="urn:microsoft.com/office/officeart/2005/8/layout/target3"/>
    <dgm:cxn modelId="{77639450-0582-4841-B5A4-8DBD9DA6834A}" type="presParOf" srcId="{DBD3C7FF-7658-4618-B062-33AB73D7ADA0}" destId="{48745DF6-67C8-4E71-BFE2-172637C04840}" srcOrd="12" destOrd="0" presId="urn:microsoft.com/office/officeart/2005/8/layout/target3"/>
    <dgm:cxn modelId="{62E3A128-4498-4F5B-AC9A-6AE59303990C}" type="presParOf" srcId="{DBD3C7FF-7658-4618-B062-33AB73D7ADA0}" destId="{F4B5D156-0EDE-421C-A020-880D811A8E0B}" srcOrd="13" destOrd="0" presId="urn:microsoft.com/office/officeart/2005/8/layout/target3"/>
    <dgm:cxn modelId="{ADE92BF6-0B1B-440E-B151-2C4349B7E883}" type="presParOf" srcId="{DBD3C7FF-7658-4618-B062-33AB73D7ADA0}" destId="{87479F55-9957-43DE-B035-224C98B4CE65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0.83999</cdr:x>
      <cdr:y>0.12193</cdr:y>
    </cdr:from>
    <cdr:to>
      <cdr:x>0.95593</cdr:x>
      <cdr:y>0.31548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624736" y="576064"/>
          <a:ext cx="914400" cy="9144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>
            <a:ln>
              <a:noFill/>
            </a:ln>
            <a:noFill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0.50135</cdr:x>
      <cdr:y>0.27579</cdr:y>
    </cdr:from>
    <cdr:to>
      <cdr:x>0.58776</cdr:x>
      <cdr:y>0.47789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05425" y="12477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8DEB0-D248-429C-A2BC-8E6115900D4B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C2C87-C6DA-4C83-AE09-1D65F427FA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997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FE3CB-09E3-4A72-8597-9C229F119BE1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417FA-4345-441C-B10A-9FAC3112D0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Верхний колонтитул 7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259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917E50-3CF7-481E-8377-3333DAA12A36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58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Средние нормативы финансовых затрат на единицу объема медицинской помощи используются для целей формирования территориальной программы  обязательного медицинского страхования ХМАО-Югры</a:t>
            </a:r>
            <a:r>
              <a:rPr lang="ru-RU" sz="160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показывает изменение нормативов финансовых затрат на единицу объема медицинской помощи в 2016 году по сравнению с 2015 годом, изменения связаны с изменением объемов медицинской помощи по видам и условиям оказания.</a:t>
            </a:r>
            <a:endParaRPr lang="ru-RU" sz="16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9F642-A4C6-43C1-B01B-D3E45B55D00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885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Оплаченные по обязательному медицинскому страхованию объёмы МП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2016 год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условиям оказания следующие: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круглосуточного стационара оплачено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357 670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госпитализации,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326 008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рост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9,7%.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дневного стационара оплачено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118 016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98 441 случай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рост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20%.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амбулаторно-поликлинических учреждений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7 040 138 посещений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4 042 172 обращения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заболеваниям,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6 558 621 посещение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3 952 799 обращения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рост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7,3%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2,2%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соответственно.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Скорая медицинская помощь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506 698 вызовов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521 833 вызова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снижение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3%.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4398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Исполненные объёмы финансового обеспечения за 2016 год следующие: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круглосуточного стационара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19 068 727 069,14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18 395 000 000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рост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3,6%.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дневного стационара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2 669 923 071,0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2 370 000 000,0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рост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12%.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амбулаторно-поликлинических учреждений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15 331 760 874,37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14 852 800 000,0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рост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3,2%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Скорая медицинская помощь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2 623 196 550,0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сравнению с 2015 годом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2 663 900 000,0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снижение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1,6%.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00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представленной  структуре объем финансирования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стационарной медицинской помощи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 наибольший удельный вес.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финансового обеспечения амбулаторной медицинской помощи занимает второе место.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Исполненные объёмы финансового обеспечения за 2016 год в процентах следующие: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круглосуточного стационара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48,4%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дневного стационара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6,73%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условиях амбулаторно-поликлинических учреждений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38,63%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Скорая медицинская помощь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6,61%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441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В реализации территориальной программы обязательного медицинского страхования в 2016 году принимало участие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медицинских организаций. Государственные медицинские организации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76,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частные медицинские организации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44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В соответствии с организацией на территории ХМАО-Югры 3-х уровневой системы здравоохранения , медицинские организации распределены следующим образом: 1-й уровень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91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медицинская организация, 2-ой уровень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медицинских организаций, 3-й уровень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медицинских организаций. Финансовое обеспечение территориальной программы обязательного медицинского страхования в 2016 году с учётом уровней оказания медицинской помощи распределено следующим образом: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1-й уровень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16 344 746 059,11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рублей, или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42%;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2-й уровень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6 969 506 491,45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рублей, или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18%;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3-й уровень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15 543 348 075,25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рублей, или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2352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сравнении с 2015 годом количество медицинских организаций практически не изменилось, в прошлом году их было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117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и финансовое обеспечение осталось на прежнем уровне.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7871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Средний ежемесячный объём финансового обеспечения по 1 и 3 уровням практически одинаковый, 1 -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1 362 062 171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 3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1 295 279 006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Средний ежемесячный объём финансового обеспечения по 2 уровню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580 792 207,6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В разбивке на медицинские организации ситуация выглядит по другому, МО 1-го уровня средний ежемесячный счёт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14 967 716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МО 3-го уровня средний ежемесячный счёт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76 192 882 рубля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Объём средств отличается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5 раз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МО 2-го уровня средний ежемесячный счёт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48 399 350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0352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Структура расходов медицинских организаций автономного округа традиционна, большая часть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64,13%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заработная плата и начисления (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29 053 368,9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тыс.руб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14.24%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непрофильные активы (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6 449 766,4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13.93%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расходы на медикаменты ,перевязочные средства (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6 309 849,2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6,1%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приобретение услуг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(2 761 782,1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тыс.руб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Большая часть затрат в структуре расходов медицинской организации составляет 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оплата труда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В абсолютных значениях указанный показатель больше, чем рассчитанная и утвержденная субвенция из бюджета ФОМС. Разница покрывается за счёт средств межбюджетного трансферта из бюджета округа , в целях реализации Указов Президента РФ о повышении заработной платы медицинским работникам.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Структура затрат отражает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рост коммунальных расходов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связанный с тарифной политикой государства в сфере коммунального хозяйства.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Также, наблюдается снижение в затратах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приобретение услуг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5639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Структура расходов медицинских организаций автономного округа традиционна, большая часть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64,13%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заработная плата и начисления,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14.24%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непрофильные активы,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13.93%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расходы на медикаменты, перевязочные средства,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6,1%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приобретение услуг.</a:t>
            </a:r>
          </a:p>
          <a:p>
            <a:endParaRPr lang="ru-RU" sz="1000" i="1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Большая часть затрат в структуре расходов медицинской организации составляет 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оплата труда – 62 - 64%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абсолютных значениях указанный показатель больше, чем рассчитанная и утвержденная субвенция из бюджета ФОМС.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Разница покрывается за счёт средств межбюджетного трансферта из бюджета округа 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при этом исполняя Указы Президента о повышении заработной платы врачам.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Структура затрат отражает и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динамику роста коммунальных расходов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связанной с тарифной политикой государства в целом в сфере коммунального хозяйства.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Тем не менее, наблюдается снижение в затратах на приобретение услуг, что свидетельствует о том что медицинские организации работают над оптимизацией своих расходов.</a:t>
            </a:r>
          </a:p>
          <a:p>
            <a:endParaRPr lang="ru-RU" sz="1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2995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рамках реализации Территориальной программы ОМС осуществляется комплекс мероприятий, направленных на профилактику заболеваемости, в том числе проведение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диспансеризации и профилактических медицинских осмотров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отдельных категорий граждан. 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В реализации профилактических мероприятий приняли участие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39 медицинских организаций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По итогам 2016 года всеми видами диспансеризаций и медицинских осмотров в рамках Территориальной программы обязательного медицинского страхования ХМАО-Югры было охвачено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527 724 человек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из них: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в рамках проведения диспансеризации взрослого населения –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213 611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законченных случаев или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98%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 2015 г.;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- профилактических медицинских осмотров –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61 424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законченных случая или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102% от 2015 г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.;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- профилактических медицинских осмотров несовершеннолетних –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 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222 717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законченных случаев или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89%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от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2015г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.;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- периодических медицинских осмотров несовершеннолетних –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18 672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законченных случаев или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80%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от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2015 г.;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- предварительных медицинских осмотров несовершеннолетних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   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7 187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законченных случаев или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59%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от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2015 г.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  </a:t>
            </a:r>
            <a:endParaRPr lang="ru-RU" sz="11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- диспансеризации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пребывающих в стационарных учреждениях детей сирот и детей, находящихся в трудной жизненной ситуации –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478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законченных случаев или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80%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от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2015 г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.;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- диспансеризации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детей-сирот и детей, оставшихся без попечения родителей, в </a:t>
            </a:r>
            <a:r>
              <a:rPr lang="ru-RU" sz="110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т.ч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усыновленных (удочеренных), принятых под опеку (попечительство) в приемную или патронатную семью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3 635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законченных случая или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102%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от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2015г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821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Деятельность Территориального фонда обязательного медицинского страхования Ханты-Мансийского автономного округа Югры (Фонд) направлена на финансовое обеспечение конституционных прав граждан, проживающих в Ханты-Мансийском автономном округе Югре, на получение бесплатной медицинской помощи в рамках обязательного медицинского страхования.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12 месяцев 2016 года бюджет Фонда исполнен:</a:t>
            </a:r>
            <a:endParaRPr lang="ru-RU" sz="12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доходам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41 526 966,2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что составило 99,9% к уточненному годовому плану;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расходам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41 379 133,4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что составило 99,4% к уточненным бюджетным назначениям на год;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профицит бюджета Территориального фонда исполнен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147 832,7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в том числе за счет переходящих остатков прочих поступлений в доход бюджета Территориального фонда.</a:t>
            </a:r>
          </a:p>
          <a:p>
            <a:r>
              <a:rPr lang="ru-RU" sz="1200" b="1" u="sng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Рост доходной части бюджета в 2016 году обусловлен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увеличением, целевых межбюджетных трансфертов автономного округа;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межтерриториальных расчетов за оказанную медицинскую помощь;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средств, поступающих от страховых медицинских организаций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оборудования.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СЛЕДУЮЩИЙ СЛАЙД</a:t>
            </a:r>
          </a:p>
          <a:p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Субвенция из бюджета федерального фонда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обязательного медицинского страхования поступила в объеме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25 746 108,6 тыс. рублей.  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Кроме того,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35 470,8 тыс. рублей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поступило из бюджета федерального фонда обязательного медицинского на дополнительное финансовое обеспечение оказания специализированной, в том числе высокотехнологичной, медицинской помощи, включенной в базовую программу обязательного медицинского страхования федеральными государственными учреждениями.</a:t>
            </a:r>
          </a:p>
          <a:p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Из бюджета автономного округа поступили:</a:t>
            </a:r>
            <a:endParaRPr lang="ru-RU" sz="1000" i="1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межбюджетные трансферты на дополнительное финансовое обеспечение реализации территориальной программы обязательного медицинского страхования в части базовой программы обязательного медицинского страхования в сумме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13 879 453,2 тыс. рублей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исполнение составило 100,0% от годовых назначений; 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межбюджетные трансферты на финансовое обеспечение дополнительных видов и условий оказания медицинской помощи, не установленных базовой программой обязательного медицинского страхования в сумме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604 597,5 тыс. рублей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100,0 % от годовых назначений.</a:t>
            </a:r>
          </a:p>
          <a:p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доходах бюджета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Фонда отражены межбюджетные трансферты, передаваемые из бюджетов территориальных фондов ОМС субъектов Российской Федерации на возмещение расходов Фонда на оплату медицинской помощи, оказанной на территории ХМАО-Югры гражданам, застрахованным за ее пределами, составили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837 741,4 тыс. рублей </a:t>
            </a:r>
            <a:endParaRPr lang="ru-RU" sz="1000" i="1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6777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Всего в 2016 г. за оказанные случаи диспансеризации и медицинские осмотры взрослого и детского населения направлено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1 088,3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млн. рублей, что соответствует 80,8% от показателя 2015 года. В зависимости от объёмов обследования оплата одного пациента (первый этап) составила от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1 171,86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7 308,74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рублей.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Финансовое обеспечение профилактических мероприятий и диспансеризации по видам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Диспансеризация определённых групп взрослого населения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474 304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Профилактические медицинские осмотры несовершеннолетних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499 292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Профилактические медицинские осмотры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37 777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Предварительные медицинские осмотры несовершеннолетних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32 796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Диспансеризация детей-сирот и детей оставшихся без попечения родителей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25 132,7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Периодические медицинские осмотры несовершеннолетних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15 906,0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Диспансеризация пребывающих в стационарах детей-сирот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3 155,0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целом за 2 последних года на эти цели направлено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млрд. 434,7 млн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рублей.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3519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целях реализации прав граждан Российской Федерации на получение бесплатной медицинской помощи за пределами территории страхования, Территориальный Фонд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основании п.8 статьи 34 ФЗ № 326-фз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«Об обязательном медицинском страховании в РФ» производит взаиморасчеты за оказанную медицинскую помощь с территориальными фондами обязательного медицинского страхования в субъектах Российской Федерации.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2016 году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принято счетов медицинских организаций, расположенных в ХМАО-Югре, за лечение граждан, застрахованных в других субъектах Российской Федерации, оплачиваемые территориальными фондами других регионов: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178 118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случаев,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846 млн.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Справочно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За 2015 год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принято счетов медицинских организаций, расположенных в ХМАО-Югре, за лечение граждан, застрахованных в других субъектах Российской Федерации, оплачиваемые территориальными фондами других регионов: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194 404 случая, на сумму 846 млн. рублей.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3106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КОМУ ОКАЗАНА ПОМОЩЬ :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В 2016 году на территории автономного округа оказана медицинская помощь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178 118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иногородним гражданам на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846 млн.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 том числе (% считается от сумм).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том числе: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-ТФОМС Республики Башкортостан -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122,7 млн. руб. - 27 290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(14,5%);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-ТФОМС Тюменской области –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96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21 678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(11,3%);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-ТФОМС Томской области	 -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5 156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(10,7%);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-ТФОМС Свердловской области -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18 488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(8,4%);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-ТФОМС Омской области	-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65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16 205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(7,7%);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-другие регионы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400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89301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(47,3%).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168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В 2016 году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застрахованным в ХМАО-Югре гражданам оказана медицинская помощь в медицинских организациях других регионов по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378 428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815 млн.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 том числе (% считается от сумм):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В 2015 году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 средств нормированного страхового запаса оплачена медицинская помощь, оказанная жителям ХМАО-Югры в медицинских организациях других регионов Российской Федерации по счетам от территориальных фондов: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357 675 случаев, на сумму 684 млн. рублей.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-ТФОМС Тюменской области – на сумму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144млн. руб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86 056 случаев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(17,7%);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-ТФОМС Свердловской области – на сумму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86 млн. руб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33 681 случаев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(10,6%);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-Московский городской ФОМС – на сумму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79 млн. руб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43 407 случаев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(9,7%);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-ТФОМС Республики Башкортостан – на сумму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72 млн. руб.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15 576 случаев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(8,9%);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-ТФОМС Краснодарского края – на сумму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45 млн. руб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42 007 случаев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5,6%);</a:t>
            </a:r>
          </a:p>
          <a:p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другие регионы</a:t>
            </a:r>
            <a:r>
              <a:rPr lang="en-US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на сумму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386 млн. руб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000" b="1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144 669 случаев</a:t>
            </a:r>
            <a:r>
              <a:rPr lang="ru-RU" sz="10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(47,4%).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>
                <a:solidFill>
                  <a:prstClr val="black"/>
                </a:solidFill>
              </a:rPr>
              <a:pPr/>
              <a:t>23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5222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Застрахованным в ХМАО-Югре лицам оказана медицинская помощь в медицинских организациях других регионов по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378 428 случаям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815 млн.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в том числе (% считается от сумм):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медицинских организациях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ТФОМС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Тюменской области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86 056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(17,7%);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ТФОМС Свердловской области –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86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33 681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(10,6%);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Московский городской ФОМС –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79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43 407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(9,7%);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ТФОМС Республики Башкортостан –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72 млн. руб.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15 576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(8,9%);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ТФОМС Краснодарского края –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45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42 007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5,6%);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другие регионы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386 млн. 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144 669 случаев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(47,4%).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3788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ТФОМС Югры направил в другие регионы РФ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178 118 счетов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оплату медицинской помощи оказанной гражданам РФ в медицинских организациях ХМАО-Югры, на общую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846 794,0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ТФОМС Югры принял к оплате из других регионов РФ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378 428 счетов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оплату медицинской помощи оказанной жителям ХМАО-Югры в медицинских организациях других регионов РФ, на общую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815 071,0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1714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целях реализации прав застрахованных лиц на получение бесплатной медицинской помощи в сфере ОМС территориальным фондом и страховыми медицинскими организациями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проводится контроль объемов, сроков, качества и условий предоставления медицинской помощи посредством медико-экономического контроля, медико-экономической экспертизы, экспертизы качества медицинской помощи.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2016 году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специалистами-экспертами проверено на этапе медико-экономической экспертизы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315 056 случаев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медицинской помощи, что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57,8% больше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сравнении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 2015 годом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при этом доля выявленных нарушений в целом уменьшилась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10,5%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61 887 в 2016 против 69 140 в 2015 году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и составила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19,6%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 всех проверенных случаев.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 в 2016 году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проведено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113 406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экспертиз качества медицинской помощи,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20% больше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чем в 2015 году (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89 918 ЭКМП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При проведении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экспертизы качества медицинской помощи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количество выявленных нарушений также увеличилось. За 2016 год специалистами-экспертами выявлено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41 143 нарушений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что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35% больше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аналогичного показателя в 2015 году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(30 436 нарушений).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Увеличение объемов экспертиз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(МЭЭ и ЭКМП)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обусловлено ростом объема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тематических и целевых экспертиз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что соответствует требованиям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ФФОМС, которые неоднократно доводились в методических письмах, озвучивались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на видео-селекторных совещаниях, а также находится под пристальным вниманием территориальных фондов и ФФОМС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endParaRPr lang="ru-RU" sz="12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9735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24583B-EF8D-4C77-98AE-CB6314511875}" type="slidenum">
              <a:rPr lang="zh-CN" altLang="en-US">
                <a:solidFill>
                  <a:srgbClr val="000000"/>
                </a:solidFill>
              </a:rPr>
              <a:pPr/>
              <a:t>27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98800" y="644525"/>
            <a:ext cx="3795713" cy="2846388"/>
          </a:xfrm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3703638"/>
            <a:ext cx="8139113" cy="179387"/>
          </a:xfrm>
        </p:spPr>
        <p:txBody>
          <a:bodyPr>
            <a:normAutofit fontScale="25000" lnSpcReduction="2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структуре дефектов, выявленных на экспертизах (МЭЭ и ЭКМП) в округе в течение последних лет стабильно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сохраняется преобладание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дефектов оформления первичной медицинской документации – 65,7% и 50,6%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второе место занимают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нарушения при оказании медицинской помощи и нарушения с предъявлением на оплату счетов и реестров счетов.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Сравнивая со структурой дефектов по Российской Федерации следует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отметить, что при МЭЭ тенденции одинаковы, а при ЭКМП по РФ на первом месте стоят нарушения при оказании медицинской помощи</a:t>
            </a:r>
            <a:endParaRPr lang="zh-CN" altLang="en-US" dirty="0"/>
          </a:p>
        </p:txBody>
      </p:sp>
      <p:sp>
        <p:nvSpPr>
          <p:cNvPr id="258052" name="McK Separator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1187450" y="1023938"/>
            <a:ext cx="7575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600">
              <a:solidFill>
                <a:srgbClr val="000000"/>
              </a:solidFill>
              <a:latin typeface="Arial" panose="020B0604020202020204" pitchFamily="34" charset="0"/>
              <a:ea typeface="-윤고딕1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40867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результатам контроля объемов, сроков, качества и условий предоставления медицинской помощи, сумма, не подлежавшая оплате медицинским организациям, и штрафы за выявленные нарушения составили в 2016 году </a:t>
            </a:r>
            <a:r>
              <a:rPr lang="ru-RU" b="1" dirty="0" smtClean="0"/>
              <a:t>1 158 773 452,0 рублей</a:t>
            </a:r>
            <a:r>
              <a:rPr lang="ru-RU" dirty="0" smtClean="0"/>
              <a:t>, что ниже показателя 2015 года (</a:t>
            </a:r>
            <a:r>
              <a:rPr lang="ru-RU" b="1" dirty="0" smtClean="0"/>
              <a:t>1 593 610 235,9 рублей</a:t>
            </a:r>
            <a:r>
              <a:rPr lang="ru-RU" dirty="0" smtClean="0"/>
              <a:t>) </a:t>
            </a:r>
            <a:r>
              <a:rPr lang="ru-RU" b="1" dirty="0" smtClean="0"/>
              <a:t>на 37,5%, ( 434 836 783,9 рубля</a:t>
            </a:r>
            <a:r>
              <a:rPr lang="ru-RU" dirty="0" smtClean="0"/>
              <a:t>).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этапе МЭК  сумма санкций составила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305 599 494,8 рублей, или 26%.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этапе МЭЭ сумма санкций составила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589 281 730,3 рублей, или 51%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этапе ЭКМП сумма санкций составила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263 892 226,9 рублей, или 23%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5793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В целях реализации Постановления Правительства РФ от 21.04.2016г. №332 «Об утверждении правил использования медицинскими организациями средств нормированного страхового запаса территориального фонда ОМС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оборудования» и Приказа МЗ РФ от 06.06.2016г. № 354н «Об утверждении типовой формы и порядка заключения соглашения ТФОМС с медицинской организацией о финансовом обеспечении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оборудования»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ТФОМС Югры на 31.12.2016г. сформирован резерв средств в размере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373 975 866,73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В План мероприятий включено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59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медицинских организаций на общую сумму мероприятий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361 471 163,50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Из них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29 МО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заявились на приобретение медицинского оборудования на общую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287 687 034, 31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На ремонт медицинского оборудования заявились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 МО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на общую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72 817 249,19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 МО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заявились на обучение и повышение квалификации медицинских работников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966 880,0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Всего заключено соглашений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156 945 458,4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Фактически оплачено мероприятий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135 219 009,40 рублей.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570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Субвенция из бюджета федерального фонда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обязательного медицинского страхования поступила в объеме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25 746 108,6 тыс. рублей. 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Кроме того, из бюджета ФОМС на дополнительное финансовое обеспечение оказания специализированной, в том числе высокотехнологичной, медицинской помощи, включенной в базовую программу обязательного медицинского страхования Федеральными Государственными Медицинскими учреждениями поступило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35 470,8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 бюджета автономного округа поступили: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межбюджетные трансферты на дополнительное финансовое обеспечение реализации территориальной программы обязательного медицинского страхования в части базовой программы обязательного медицинского страхования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13 879 453,2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исполнение составило 100,0% от годовых назначений;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межбюджетные трансферты на финансовое обеспечение дополнительных видов и условий оказания медицинской помощи, не установленных базовой программой обязательного медицинского страхования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604 597,5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100,0 % от годовых назначений.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доходах бюджета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Фонда отражены межбюджетные трансферты, передаваемые из бюджетов территориальных фондов ОМС субъектов Российской Федерации на возмещение расходов Фонда на оплату медицинской помощи, оказанной на территории ХМАО-Югры гражданам, застрахованным за ее пределами, размер которых составил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837 741,4 тыс. рублей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0305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целях реализации Постановления Правительства РФ от 21.04.2016г. №332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«Об утверждении правил использования медицинскими организациями средств нормированного страхового запаса территориального фонда ОМС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оборудования» 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Приказа МЗ РФ от 06.06.2016г. № 354н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«Об утверждении типовой формы и порядка заключения соглашения ТФОМС с медицинской организацией о финансовом обеспечении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оборудования»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ТФОМС Югры на 31.12.2016г. сформирован резерв средств в размере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373 975 866,73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В План мероприятий включено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59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медицинских организаций на общую сумму мероприятий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361 471 163,50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Из них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29 МО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заявились на приобретение медицинского оборудования на общую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287 687 034, 31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На ремонт медицинского оборудования заявились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 МО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на общую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72 817 249,19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 МО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заявились на обучение и повышение квалификации медицинских работников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966 880,0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Всего заключено соглашений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156 945 458,4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рублей.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Фактически оплачено мероприятий на сумму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135 219 009,40 рублей.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3045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Территориальным Фондом осуществляется контроль за использованием средств обязательного медицинского страхования.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2016 год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проведено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132 проверки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Из них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комплексных 76 проверок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тематических 46 проверок, контрольных 10 проверок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медицинских учреждениях и в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страховых медицинских организациях: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Нецелевое использование средств выявлено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 млн. 788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(что составляет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102,9% к 2015 году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57млн.112тыс.400руб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Следующий слайд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Основная доля нецелевого использования средств приходится на: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оплату видов расходов, не включенных в структуру тарифов на оказание медицинских услуг по ОМС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22млн. 825тыс. 900 рублей;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финансирование структурных подразделений (служб) медицинских организаций, финансируемых из иных источников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11млн. 368тыс. 800 рублей;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Оплата собственных обязательств, не связанных с деятельностью по ОМС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 млн. 756тыс. 900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Расходование средств при отсутствии подтверждающих документов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7млн. 652тыс. 700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Расходование средств сверх норм, установленных Министерствами, ведомствами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6млн. 164тыс.700 рублей.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федеральным законодательством медицинскими организациями сумма нецелевого использования средств восстановлена в бюджет Фонда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33млн. 948тыс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.руб, а также уплачены финансовые санкции в размере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3млн.794тыс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.руб.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Нецелевого использования средств обязательного медицинского страхования в страховых медицинских организациях не выявлено, вместе с тем установлены факты нарушения законодательства во всех из проверенных СМО, в связи с чем предъявлены штрафы в размере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631тыс.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7789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Основная доля нецелевого использования средств приходится на: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оплату видов расходов, не включенных в структуру тарифов на оказание медицинских услуг по ОМС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22млн. 825тыс. 900 рублей;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финансирование структурных подразделений (служб) медицинских организаций, финансируемых из иных источников -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11млн. 368тыс. 800 рублей;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Оплата собственных обязательств, не связанных с деятельностью по ОМС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 млн. 756тыс. 900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Расходование средств при отсутствии подтверждающих документов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7млн. 652тыс. 700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Расходование средств сверх норм, установленных Министерствами, ведомствами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6млн. 164тыс.700 рублей.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В соответствии с федеральным законодательством медицинскими организациями сумма нецелевого использования средств восстановлена в бюджет Фонда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33млн. 948тыс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.руб, а также уплачены финансовые санкции в размере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3млн.794тыс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.руб.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Нецелевого использования средств обязательного медицинского страхования в страховых медицинских организациях не выявлено, вместе с тем установлены факты нарушения законодательства во всех из проверенных СМО, в связи с чем предъявлены штрафы в размере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631тыс.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1795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 исполнение решения заседания коллегии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Депздрава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Югры по вопросу о перспективах деятельности медицинских организаций Ханты-Мансийского автономного округа – Югры в системе ОМС в 2017 году и на плановый период 2018 и 2019 годов, с 1 января 2017 года в автономном округе </a:t>
            </a:r>
            <a:r>
              <a:rPr lang="ru-RU" sz="1200" u="sng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поэтапно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внедряется федеральная методика оплаты медицинской помощи, оказанной в условиях круглосуточного стационара, дневного стационара, амбулаторных условиях и скорой медицинской помощи.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Федеральной методикой 2017 года предусмотрено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315 КСГ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для оплаты медицинской помощи, оказанной в условиях круглосуточного стационара, а в 2016 году региональная модель насчитывала порядка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2-х тысяч КСГ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В дневном стационаре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120 КСГ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соответствующих федеральной модели, в 2016 году региональная модель оплаты учитывала порядка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1-й тысячи КСГ.</a:t>
            </a:r>
            <a:endParaRPr lang="ru-RU" sz="12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Переход на федеральную модель оплаты направлен на приведение тарифной политики обязательного медицинского страхования региона к общероссийскому вектору, ориентированному на рациональное и эффективное использование средств системы, при максимальном достижении клинического эффекта лечения пациентов.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6766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Ханты-Мансийский автономный округ – Югра, один из немногих субъектов Российской Федерации в котором предусмотрен межбюджетный трансферт из бюджета субъекта на дополнительное финансовое обеспечение реализации ТП ОМС в пределах базовой программы обязательного медицинского страхования. Межбюджетный трансферт позволяет учитывать региональные особенности организации системы здравоохранения и оплаты медицинской помощи в системе ОМС.  2017 год является переходным для субъекта на федеральную методику оплаты медицинской помощи и «сложившееся» финансовое обеспечение медицинской помощи требует на данном этапе финансовой поддержки субъекта.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В этой связи, решением комиссии по разработке ТП ОМС Тарифным соглашением предусмотрены РЕГИОНАЛЬНАЯ особенность оплаты медицинской помощи в системе обязательного медицинского страхования ХМАО-Югры в 2017 году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применение РЕГИОНАЛЬНОГО корректирующего коэффициента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 оплате скорой медицинской помощи и медицинской помощи оказанной в амбулаторных условиях по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подушевому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нормативу финансирования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 целью компенсации затрат медицинских организаций, оказывающих скорую медицинскую помощь вне медицинской организации, по приобретению дорогостоящих лекарственных препаратов, применяемых при проведении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тромболизиса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догоспитальном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этапе сформирован тариф на медицинскую услугу в случае проведения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тромболизиса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Медицинская услуга оплачивается вне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подушевого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норматива финансирования.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1115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Приведение способа оплаты СТОМАТОЛОГИЧЕСКОЙ медицинской помощи в соответствие с требованиями МЗ РФ и ФОМС. Утверждён Региональный Классификатор стоматологических услуг. Оплата стоматологической медицинской помощи осуществляется в соответствии с «КСГ в стоматологии»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ru-RU" sz="11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(самостоятельно разработанными субъектом с учетом регионального Классификатора основных медицинских услуг по оказанию первичной медико-санитарной специализированной стоматологической помощи, оказанной в амбулаторных условиях)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стоматологических услуг выраженных в УЕТ. 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Региональный Классификатор содержит - </a:t>
            </a:r>
            <a:r>
              <a:rPr lang="ru-RU" sz="1100" b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156 услуг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основная часть из которых соответствует «Номенклатуре медицинских слуг» приказ МЗ РФ № 1664, методическим рекомендациям МЗ РФ и ФОМС, также в нем присутствуют услуги, рекомендуемые СТОМАТОЛОГИЧЕСКОЙ АССОЦИАЦИЕЙ ЮГРЫ </a:t>
            </a:r>
            <a:r>
              <a:rPr lang="ru-RU" sz="11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(главным внештатным специалистом – стоматологом </a:t>
            </a:r>
            <a:r>
              <a:rPr lang="ru-RU" sz="1100" i="1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Депздрава</a:t>
            </a:r>
            <a:r>
              <a:rPr lang="ru-RU" sz="1100" i="1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Югры)</a:t>
            </a:r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к самостоятельному применению и в составе КСГ. Особое внимание уделено развитию профилактической стоматологической помощи, направленной на улучшение стоматологического здоровья населения автономного округа.</a:t>
            </a: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Новый способ оплаты стоматологической помощи направлен на:</a:t>
            </a:r>
          </a:p>
          <a:p>
            <a:pPr lvl="0"/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эффективное и рациональное использование средств системы ОМС;</a:t>
            </a:r>
          </a:p>
          <a:p>
            <a:pPr lvl="0"/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улучшение качества планирования объемов стоматологической медицинской помощи в целом по субъекту;</a:t>
            </a:r>
          </a:p>
          <a:p>
            <a:pPr lvl="0"/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установление единых требований к диагностике и лечению больных со стоматологической патологией в системе ОМС; </a:t>
            </a:r>
          </a:p>
          <a:p>
            <a:pPr lvl="0"/>
            <a:r>
              <a:rPr lang="ru-RU" sz="11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обеспечение оптимальных объемов, доступности и качества медицинской стоматологической помощи, оказываемой пациенту в медицинской организации.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2446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for your attention.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C4A14-4C8C-4EB1-A698-C0FC620B1C7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58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Средства бюджета Фонда в 2016 году были направлены: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на финансирование страховых медицинских организаций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39 301 506,6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что составило 95,6% от расходов по разделу «Здравоохранение»;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на оплату медицинской помощи за лиц, застрахованных за пределами автономного округа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846 794,6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что составило 2,1% от расходов по разделу «Здравоохранение»;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на возмещение затрат территориальным фондам других субъектов Российской Федерации за медицинскую помощь, оказанную лицам, застрахованным в Ханты-Мансийском автономном округе – Югре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814 995, 1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что составило – 2 % от расходов по разделу «Здравоохранение»;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на выплаты единовременных компенсационных выплат медицинским работникам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44 400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что составило – 0,1% от расходов по разделу «Здравоохранение»;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на финансирование медицинских организаций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 в сумме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135 219,0 тыс.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0,25 %.</a:t>
            </a: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На содержание административно-управленческого аппарата ТФОМС Югры направлено </a:t>
            </a: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271 110,6 тыс. рублей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118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источники финансирование Территориальной программы ОМС на 2016 г. это: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ФОМС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25 746 108,60 </a:t>
            </a:r>
            <a:r>
              <a:rPr lang="ru-RU" b="1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Межбюджетный трансферт 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бюджета ХМАО-Югры в рамках БАЗОВОЙ программы ОМС – </a:t>
            </a:r>
            <a:r>
              <a:rPr lang="ru-RU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13 879 453,20 </a:t>
            </a:r>
            <a:r>
              <a:rPr lang="ru-RU" b="1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Межбюджетный трансферт 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бюджета ХМАО-Югры в рамках СВЕРХБАЗОВОЙ программы ОМС – </a:t>
            </a:r>
            <a:r>
              <a:rPr lang="ru-RU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604 597,50 </a:t>
            </a:r>
            <a:r>
              <a:rPr lang="ru-RU" b="1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 из системы ОМС выведен МБТ на финансовое обеспечение видов  и условий медицинской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объёме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СВЕРХБАЗОВОЙ  программы ОМС (паллиативная МП и скорая МП при состояниях и болезнях не установленных базовой программой ОМС. А так же лица не идентифицированных и незастрахованных в системе ОМС). </a:t>
            </a: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причина исключения МБТ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сверхбазы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согласованность с правилами ОМС в части оплаты оказанной медицинской помощи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982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диаграмме представлены данные за 3 года. Основные источники финансирования Территориальной программы ОМС. </a:t>
            </a:r>
            <a:r>
              <a:rPr lang="ru-RU" b="1" dirty="0" smtClean="0"/>
              <a:t>Субвенция</a:t>
            </a:r>
            <a:r>
              <a:rPr lang="ru-RU" dirty="0" smtClean="0"/>
              <a:t> ФФОМС</a:t>
            </a:r>
            <a:r>
              <a:rPr lang="ru-RU" baseline="0" dirty="0" smtClean="0"/>
              <a:t> – </a:t>
            </a:r>
            <a:r>
              <a:rPr lang="ru-RU" b="1" baseline="0" dirty="0" smtClean="0"/>
              <a:t>25 746 108,60 </a:t>
            </a:r>
            <a:r>
              <a:rPr lang="ru-RU" b="1" baseline="0" dirty="0" err="1" smtClean="0"/>
              <a:t>тыс.руб</a:t>
            </a:r>
            <a:r>
              <a:rPr lang="ru-RU" baseline="0" dirty="0" smtClean="0"/>
              <a:t>. </a:t>
            </a:r>
            <a:r>
              <a:rPr lang="ru-RU" b="1" baseline="0" dirty="0" smtClean="0"/>
              <a:t>Межбюджетный трансферт </a:t>
            </a:r>
            <a:r>
              <a:rPr lang="ru-RU" baseline="0" dirty="0" smtClean="0"/>
              <a:t>из бюджета ХМАО-Югры в рамках БАЗОВОЙ программы ОМС – </a:t>
            </a:r>
            <a:r>
              <a:rPr lang="ru-RU" b="1" baseline="0" dirty="0" smtClean="0"/>
              <a:t>13 879 453,20 </a:t>
            </a:r>
            <a:r>
              <a:rPr lang="ru-RU" b="1" baseline="0" dirty="0" err="1" smtClean="0"/>
              <a:t>тыс.руб</a:t>
            </a:r>
            <a:r>
              <a:rPr lang="ru-RU" baseline="0" dirty="0" smtClean="0"/>
              <a:t>. </a:t>
            </a:r>
            <a:r>
              <a:rPr lang="ru-RU" b="1" baseline="0" dirty="0" smtClean="0"/>
              <a:t>Межбюджетный трансферт </a:t>
            </a:r>
            <a:r>
              <a:rPr lang="ru-RU" baseline="0" dirty="0" smtClean="0"/>
              <a:t>из бюджета ХМАО-Югры в рамках СВЕРХБАЗОВОЙ программы ОМС – </a:t>
            </a:r>
            <a:r>
              <a:rPr lang="ru-RU" b="1" baseline="0" dirty="0" smtClean="0"/>
              <a:t>604 597,50 </a:t>
            </a:r>
            <a:r>
              <a:rPr lang="ru-RU" b="1" baseline="0" dirty="0" err="1" smtClean="0"/>
              <a:t>тыс.руб</a:t>
            </a:r>
            <a:r>
              <a:rPr lang="ru-RU" baseline="0" dirty="0" smtClean="0"/>
              <a:t>. </a:t>
            </a:r>
            <a:r>
              <a:rPr lang="ru-RU" dirty="0" smtClean="0"/>
              <a:t>На 2017 год из системы ОМС выведен МБТ на финансовое обеспечение видов  и условий помощи, СВЕРХБАЗОВОЙ  программы ОМС (паллиативная МП и скорая МП при состояниях и болезнях не установленных базовой программой ОМС. А так же лица не идентифицированных и незастрахованных в системе ОМС). </a:t>
            </a:r>
          </a:p>
          <a:p>
            <a:endParaRPr lang="ru-RU" i="1" dirty="0" smtClean="0"/>
          </a:p>
          <a:p>
            <a:r>
              <a:rPr lang="ru-RU" i="1" dirty="0" err="1" smtClean="0"/>
              <a:t>Основаня</a:t>
            </a:r>
            <a:r>
              <a:rPr lang="ru-RU" i="1" dirty="0" smtClean="0"/>
              <a:t> причина исключения МБТ </a:t>
            </a:r>
            <a:r>
              <a:rPr lang="ru-RU" i="1" dirty="0" err="1" smtClean="0"/>
              <a:t>сверхбазы</a:t>
            </a:r>
            <a:r>
              <a:rPr lang="ru-RU" i="1" dirty="0" smtClean="0"/>
              <a:t>, не согласованность с правилами ОМС в части оплаты оказанной медицинской помощи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323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В соответствии с Федеральным законом от 29.11.2010 №326-ФЗ «Об обязательном медицинском страховании в Российской Федерации» Фонд осуществляет администрирование доходов своего бюджета, а также бюджета Федерального фонда обязательного медицинского страхования, в части поступающих страховых взносов на обязательное медицинское страхование неработающего населения на территории ХМАО-Югры.</a:t>
            </a:r>
          </a:p>
          <a:p>
            <a:r>
              <a:rPr lang="ru-RU" dirty="0" smtClean="0"/>
              <a:t>	В результате работы по актуализации сведений о гражданах, имеющих регистрацию в ХМАО-Югре, и сверки полученных сведений с Центральным сегментом Единого регистра застрахованных ФФОМС, Управлением Пенсионного фонда по ХМАО-Югре показатель численности неработающего населения, принимаемый за основу для расчета размера страховых взносов на обязательное медицинское страхование неработающего населения в динамике трех лет имеет следующие показатели</a:t>
            </a:r>
          </a:p>
          <a:p>
            <a:r>
              <a:rPr lang="ru-RU" dirty="0" smtClean="0"/>
              <a:t>на 2015 год - </a:t>
            </a:r>
            <a:r>
              <a:rPr lang="ru-RU" b="1" dirty="0" smtClean="0"/>
              <a:t>815 857 человек</a:t>
            </a:r>
            <a:r>
              <a:rPr lang="ru-RU" dirty="0" smtClean="0"/>
              <a:t>		 </a:t>
            </a:r>
          </a:p>
          <a:p>
            <a:r>
              <a:rPr lang="ru-RU" dirty="0" smtClean="0"/>
              <a:t>на 2016 год - </a:t>
            </a:r>
            <a:r>
              <a:rPr lang="ru-RU" b="1" dirty="0" smtClean="0"/>
              <a:t>865 080 человек</a:t>
            </a:r>
          </a:p>
          <a:p>
            <a:r>
              <a:rPr lang="ru-RU" dirty="0" smtClean="0"/>
              <a:t>на 2017 год - </a:t>
            </a:r>
            <a:r>
              <a:rPr lang="ru-RU" b="1" dirty="0" smtClean="0"/>
              <a:t>828 153 человек  </a:t>
            </a:r>
          </a:p>
          <a:p>
            <a:r>
              <a:rPr lang="ru-RU" dirty="0" smtClean="0"/>
              <a:t>при динамике численности застрахованного населения в автономном округе</a:t>
            </a:r>
          </a:p>
          <a:p>
            <a:r>
              <a:rPr lang="ru-RU" dirty="0" smtClean="0"/>
              <a:t>на 2015 год </a:t>
            </a:r>
            <a:r>
              <a:rPr lang="ru-RU" b="1" dirty="0" smtClean="0"/>
              <a:t>1 600 669 человек</a:t>
            </a:r>
          </a:p>
          <a:p>
            <a:r>
              <a:rPr lang="ru-RU" dirty="0" smtClean="0"/>
              <a:t>на 2016 год </a:t>
            </a:r>
            <a:r>
              <a:rPr lang="ru-RU" b="1" dirty="0" smtClean="0"/>
              <a:t>1 631 489 человек	</a:t>
            </a:r>
          </a:p>
          <a:p>
            <a:r>
              <a:rPr lang="ru-RU" dirty="0" smtClean="0"/>
              <a:t>на 2017 год </a:t>
            </a:r>
            <a:r>
              <a:rPr lang="ru-RU" b="1" dirty="0" smtClean="0"/>
              <a:t>1 628 918 человек.</a:t>
            </a:r>
          </a:p>
          <a:p>
            <a:r>
              <a:rPr lang="ru-RU" dirty="0" smtClean="0"/>
              <a:t>	Вышеуказанные показатели являются основными при расчете размера платежа за неработающее население из бюджета субъекта в бюджет ФОМС и при расчете размера субвенции из бюджета Федерального фонда обязательного медицинского страхования.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521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Динамика изменений размера Субвенции ФОМС и Межбюджетного трансферта ХМАО-Югры</a:t>
            </a:r>
          </a:p>
          <a:p>
            <a:r>
              <a:rPr lang="ru-RU" b="1" dirty="0" smtClean="0"/>
              <a:t>МБТ:</a:t>
            </a:r>
          </a:p>
          <a:p>
            <a:r>
              <a:rPr lang="ru-RU" dirty="0" smtClean="0"/>
              <a:t>2015-2016 снижение на </a:t>
            </a:r>
            <a:r>
              <a:rPr lang="ru-RU" b="1" dirty="0" smtClean="0"/>
              <a:t>3%</a:t>
            </a:r>
            <a:r>
              <a:rPr lang="ru-RU" dirty="0" smtClean="0"/>
              <a:t>;  2016-2017 снижение</a:t>
            </a:r>
            <a:r>
              <a:rPr lang="ru-RU" baseline="0" dirty="0" smtClean="0"/>
              <a:t> на </a:t>
            </a:r>
            <a:r>
              <a:rPr lang="ru-RU" b="1" baseline="0" dirty="0" smtClean="0"/>
              <a:t>16,3%</a:t>
            </a:r>
          </a:p>
          <a:p>
            <a:r>
              <a:rPr lang="ru-RU" b="1" baseline="0" dirty="0" smtClean="0"/>
              <a:t>СУБВЕНЦИЯ:</a:t>
            </a:r>
          </a:p>
          <a:p>
            <a:r>
              <a:rPr lang="ru-RU" baseline="0" dirty="0" smtClean="0"/>
              <a:t>2015-2016 увеличение </a:t>
            </a:r>
            <a:r>
              <a:rPr lang="ru-RU" b="1" baseline="0" dirty="0" smtClean="0"/>
              <a:t>на 4,3%; </a:t>
            </a:r>
            <a:r>
              <a:rPr lang="ru-RU" baseline="0" dirty="0" smtClean="0"/>
              <a:t>2016-2017 увеличение </a:t>
            </a:r>
            <a:r>
              <a:rPr lang="ru-RU" b="1" baseline="0" dirty="0" smtClean="0"/>
              <a:t>на 5%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311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Подушевой</a:t>
            </a:r>
            <a:r>
              <a:rPr lang="ru-RU" dirty="0" smtClean="0"/>
              <a:t> норматив финансирования территориальной программы государственных гарантий в расчете на одного жителя  </a:t>
            </a:r>
            <a:r>
              <a:rPr lang="ru-RU" b="1" dirty="0" smtClean="0"/>
              <a:t>в 2016 году составил 36 161,5 </a:t>
            </a:r>
            <a:r>
              <a:rPr lang="ru-RU" b="1" dirty="0" err="1" smtClean="0"/>
              <a:t>руб</a:t>
            </a:r>
            <a:r>
              <a:rPr lang="ru-RU" b="1" dirty="0" smtClean="0"/>
              <a:t>/чел</a:t>
            </a:r>
            <a:r>
              <a:rPr lang="ru-RU" dirty="0" smtClean="0"/>
              <a:t>. ,что в сравнении с показателем 2015 годом ниже </a:t>
            </a:r>
            <a:r>
              <a:rPr lang="ru-RU" b="1" dirty="0" smtClean="0"/>
              <a:t>на 3 %.</a:t>
            </a:r>
          </a:p>
          <a:p>
            <a:r>
              <a:rPr lang="ru-RU" dirty="0" smtClean="0"/>
              <a:t>Объем финансирования на одного застрахованного в рамках ТП ОМС в 2016 году составил </a:t>
            </a:r>
            <a:r>
              <a:rPr lang="ru-RU" b="1" dirty="0" smtClean="0"/>
              <a:t>24 181,9 руб., что на 2,6 % </a:t>
            </a:r>
            <a:r>
              <a:rPr lang="ru-RU" dirty="0" smtClean="0"/>
              <a:t>ниже</a:t>
            </a:r>
            <a:r>
              <a:rPr lang="ru-RU" baseline="0" dirty="0" smtClean="0"/>
              <a:t> </a:t>
            </a:r>
            <a:r>
              <a:rPr lang="ru-RU" dirty="0" smtClean="0"/>
              <a:t>показателя 2015 года.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417FA-4345-441C-B10A-9FAC3112D09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698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D3E8-23F3-421B-B975-2E9E7A31EA6D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9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7B30F-50D8-4AE4-AA75-B911C4AE4CA0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89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781B-2188-4DD4-9CCD-56601A218BCF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55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0AF51-FB61-4CB9-8F1D-BE5D1C8C6A7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959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8C02-B26F-4068-9838-96F0D34A67B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608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D12B-5C46-4C3F-AD15-9F6DD88BD9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16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2B83-48CA-472A-8DCF-946434AD672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875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697F-16F5-41B7-B923-0991B3D65D3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985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A807-B7B6-4B8F-9837-AF2AC5C7509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247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268C-8840-4037-BE2F-F8A47B98218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7011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2F36-05D1-42A2-95A1-337B0FD378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00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E28C-C6D0-4352-BC61-E03E4D904F90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80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35EF-4AAB-49AF-ADE6-31A694B988E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323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2AF9-A1A6-481A-AF9B-D5A2B7DC0E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05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5B533-51F2-460A-A263-C703103A912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6356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026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B8A0E-4F11-4EC4-8C3F-1E199A26EA58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001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54065D6-231C-4E50-8E29-38BE70E4FC68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0532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2FAD05-BB0C-4E25-96DB-3DCBBE149A35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2051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DD9B09-74E9-4C54-A465-4E8B5480F3A5}" type="datetime1">
              <a:rPr lang="ru-RU" smtClean="0"/>
              <a:t>05.04.2017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377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7F0DE0-7E42-481A-8E00-96A62F5A452D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097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DC50F7-0DFD-4DCA-9CF4-3E5F58985AE5}" type="datetime1">
              <a:rPr lang="ru-RU" smtClean="0"/>
              <a:t>05.04.2017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26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8D-A65C-4C1D-82D2-9AE59F898096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3018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92959E-976B-4F14-82A4-CCBA7581B98A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0981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3D86BB6-47E7-4265-9BEC-245F1162EF12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3682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F688224-3041-4041-A296-D5309FCC99E3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4758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F6B0CB4-370F-42C9-9797-E4E59C139105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4640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4B1C30-9994-4868-ABA0-5D8660C2FAAE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6A0FE84-4573-4AE6-B7B0-18F9A3CDB5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751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907DB65-5B20-43E8-A660-EA17C7D6874D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665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CF2A206-8D82-4146-89AC-B3C2DF9100E2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88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69113F-6200-42C9-9345-19ECD4A0863D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3129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3FDA142-5FD7-42E0-ADD8-A98373BF1F55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401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5DC987C-2A8A-41B2-951D-F0B6895D2420}" type="datetime1">
              <a:rPr lang="ru-RU" smtClean="0"/>
              <a:t>05.04.2017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29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FBD2-967D-4C8D-BFDD-3ECB7AA6F8BD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504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79E31E-76E8-4E59-A961-8276B50A4E8C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93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FB795FE-68FC-4FBA-A9F8-E11311768DDF}" type="datetime1">
              <a:rPr lang="ru-RU" smtClean="0"/>
              <a:t>05.04.2017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437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23F5892-3797-4EBB-8B39-C663A2D6B20E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2818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5A80C6B-2488-4BFD-B4A5-3B24F1792060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2087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8FA70AD-BBE2-442B-A31F-323BD2700058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3839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5CCB2D0-457E-4C2A-813A-72F69D795BFA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7792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1AC3441-2EF6-49ED-B15A-9C7EB6D0C90F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6A0FE84-4573-4AE6-B7B0-18F9A3CDB5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0799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37C4-3F19-49C2-B17D-5EEE4812F91E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4670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2E40-9071-4578-8B57-E911C3A5B077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4512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D02F-06AD-4D8C-9AE1-C8CA70807B30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57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27A8-DCE6-4142-ACA8-EB8213377E76}" type="datetime1">
              <a:rPr lang="ru-RU" smtClean="0"/>
              <a:t>05.04.2017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47390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1B2B-B099-48D2-BB5F-D5B469677571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811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6624-CAFB-4218-B95E-3C5F1DA07E53}" type="datetime1">
              <a:rPr lang="ru-RU" smtClean="0"/>
              <a:t>05.04.2017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0128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72D9-4AAF-44A4-BCA1-6C1AA60CB627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8903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8B91-FB88-43EA-ADF9-626BEDD3C7BA}" type="datetime1">
              <a:rPr lang="ru-RU" smtClean="0"/>
              <a:t>05.04.2017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3053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2865A-0C64-483E-AC60-C1EDD37E4174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934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02E4-0716-40D6-BF91-51DADB708FBC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0299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B4ED-A2EF-4835-8CF6-E7A49D194157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2049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9F95-B743-4736-957D-5E5C8091E0F0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3149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B8930DA-51ED-446C-99DC-5B02AA6E5F74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49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3576262-703C-44F4-B9AB-061EFABA1F5D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9948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1C7A3-9EA4-46C5-B3C8-253F6C45CA8E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1892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28DBBF-C994-49EA-B721-CBFD9869B68A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44150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E4DD151-F30A-4B59-B007-12103A76702D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64466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C893D0E-FE34-47A1-83D8-55D4321DC5B3}" type="datetime1">
              <a:rPr lang="ru-RU" smtClean="0"/>
              <a:t>05.04.2017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05882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6DA27A6-55CF-4407-A19E-9271C65C45F7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0461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36F6FA-26E2-4787-A184-4E3DA7FD8082}" type="datetime1">
              <a:rPr lang="ru-RU" smtClean="0"/>
              <a:t>05.04.2017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2727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6CA0CA8-9970-4182-B6E1-084E8D392B63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8316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F11EC5-9B3F-4AF7-B1C7-62AC4F1FF17A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193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F1677D5-DBBC-4132-BD15-4EA2156714E6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9357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EF430B1-48E0-4A83-A0B5-C82B3370F838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143160-66FF-49A1-9C1B-B5A0615158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4537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A9082C-FA83-4DEC-BD8C-C3B87D5EDAB8}" type="datetime1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6A0FE84-4573-4AE6-B7B0-18F9A3CDB5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43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42162-1B6F-4B86-8FD5-9125E266A0E6}" type="datetime1">
              <a:rPr lang="ru-RU" smtClean="0"/>
              <a:t>05.04.2017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83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19E5-0BBC-441B-ACD0-C188CE632460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08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40D4-99FD-4253-8F72-5D27342C4835}" type="datetime1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54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56C69-9DEC-410E-9B54-E4F6D32997FA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113EC-181E-478A-86B5-7B8A7861E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847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17547-6018-4194-9E15-C5207B2FBA7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05.04.2017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7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3376" y="120103"/>
            <a:ext cx="7732710" cy="7517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stylesdsdsdsdsdsd</a:t>
            </a:r>
            <a:r>
              <a:rPr lang="ru-RU" dirty="0" smtClean="0"/>
              <a:t>ываываываыва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758" y="1463651"/>
            <a:ext cx="7886700" cy="4725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61132" y="929582"/>
            <a:ext cx="8821737" cy="76201"/>
            <a:chOff x="127793" y="971550"/>
            <a:chExt cx="8821737" cy="76201"/>
          </a:xfrm>
          <a:solidFill>
            <a:srgbClr val="034EA1"/>
          </a:solidFill>
        </p:grpSpPr>
        <p:sp>
          <p:nvSpPr>
            <p:cNvPr id="8" name="Rectangle 7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Oval 8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Oval 9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" name="Group 10"/>
          <p:cNvGrpSpPr/>
          <p:nvPr userDrawn="1"/>
        </p:nvGrpSpPr>
        <p:grpSpPr>
          <a:xfrm>
            <a:off x="161132" y="6487844"/>
            <a:ext cx="8821737" cy="76201"/>
            <a:chOff x="127793" y="971550"/>
            <a:chExt cx="8821737" cy="76201"/>
          </a:xfrm>
          <a:solidFill>
            <a:srgbClr val="009240"/>
          </a:solidFill>
        </p:grpSpPr>
        <p:sp>
          <p:nvSpPr>
            <p:cNvPr id="12" name="Rectangle 11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Oval 12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Oval 13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677" b="89516" l="7746" r="894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76" t="9749" r="14497" b="10402"/>
          <a:stretch/>
        </p:blipFill>
        <p:spPr>
          <a:xfrm>
            <a:off x="8066086" y="88075"/>
            <a:ext cx="870745" cy="7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620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34EA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3376" y="120103"/>
            <a:ext cx="7732710" cy="7517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stylesdsdsdsdsdsd</a:t>
            </a:r>
            <a:r>
              <a:rPr lang="ru-RU" dirty="0" smtClean="0"/>
              <a:t>ываываываыва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758" y="1463651"/>
            <a:ext cx="7886700" cy="4725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61132" y="929582"/>
            <a:ext cx="8821737" cy="76201"/>
            <a:chOff x="127793" y="971550"/>
            <a:chExt cx="8821737" cy="76201"/>
          </a:xfrm>
          <a:solidFill>
            <a:srgbClr val="034EA1"/>
          </a:solidFill>
        </p:grpSpPr>
        <p:sp>
          <p:nvSpPr>
            <p:cNvPr id="8" name="Rectangle 7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Oval 8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Oval 9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" name="Group 10"/>
          <p:cNvGrpSpPr/>
          <p:nvPr userDrawn="1"/>
        </p:nvGrpSpPr>
        <p:grpSpPr>
          <a:xfrm>
            <a:off x="161132" y="6487844"/>
            <a:ext cx="8821737" cy="76201"/>
            <a:chOff x="127793" y="971550"/>
            <a:chExt cx="8821737" cy="76201"/>
          </a:xfrm>
          <a:solidFill>
            <a:srgbClr val="009240"/>
          </a:solidFill>
        </p:grpSpPr>
        <p:sp>
          <p:nvSpPr>
            <p:cNvPr id="12" name="Rectangle 11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Oval 12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Oval 13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677" b="89516" l="7746" r="894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76" t="9749" r="14497" b="10402"/>
          <a:stretch/>
        </p:blipFill>
        <p:spPr>
          <a:xfrm>
            <a:off x="8066086" y="88075"/>
            <a:ext cx="870745" cy="7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16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34EA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EC532-394E-4896-A55F-9BA81F317E73}" type="datetime1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E3155-62B3-43B5-B607-D8792EB55C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3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3376" y="120103"/>
            <a:ext cx="7732710" cy="7517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758" y="1463651"/>
            <a:ext cx="7886700" cy="4725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1132" y="929582"/>
            <a:ext cx="8821737" cy="76201"/>
            <a:chOff x="127793" y="971550"/>
            <a:chExt cx="8821737" cy="76201"/>
          </a:xfrm>
          <a:solidFill>
            <a:srgbClr val="034EA1"/>
          </a:solidFill>
        </p:grpSpPr>
        <p:sp>
          <p:nvSpPr>
            <p:cNvPr id="8" name="Rectangle 7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Oval 8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Oval 9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1132" y="6487844"/>
            <a:ext cx="8821737" cy="76201"/>
            <a:chOff x="127793" y="971550"/>
            <a:chExt cx="8821737" cy="76201"/>
          </a:xfrm>
          <a:solidFill>
            <a:srgbClr val="009240"/>
          </a:solidFill>
        </p:grpSpPr>
        <p:sp>
          <p:nvSpPr>
            <p:cNvPr id="12" name="Rectangle 11"/>
            <p:cNvSpPr>
              <a:spLocks/>
            </p:cNvSpPr>
            <p:nvPr userDrawn="1"/>
          </p:nvSpPr>
          <p:spPr>
            <a:xfrm>
              <a:off x="166688" y="971550"/>
              <a:ext cx="8741568" cy="76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Oval 12"/>
            <p:cNvSpPr>
              <a:spLocks/>
            </p:cNvSpPr>
            <p:nvPr userDrawn="1"/>
          </p:nvSpPr>
          <p:spPr>
            <a:xfrm>
              <a:off x="127793" y="971550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Oval 13"/>
            <p:cNvSpPr>
              <a:spLocks/>
            </p:cNvSpPr>
            <p:nvPr userDrawn="1"/>
          </p:nvSpPr>
          <p:spPr>
            <a:xfrm>
              <a:off x="8857455" y="971551"/>
              <a:ext cx="92075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677" b="89516" l="7746" r="894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76" t="9749" r="14497" b="10402"/>
          <a:stretch/>
        </p:blipFill>
        <p:spPr>
          <a:xfrm>
            <a:off x="8066086" y="88075"/>
            <a:ext cx="870745" cy="7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77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  <p:sldLayoutId id="214748393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34EA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1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27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3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7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3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34667"/>
            <a:ext cx="8735888" cy="2022325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ЮГРЫ В </a:t>
            </a: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 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endParaRPr lang="en-US" sz="27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805264"/>
            <a:ext cx="6858000" cy="576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88224" y="3897052"/>
            <a:ext cx="2538596" cy="216024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заместитель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 ТФОМС Югры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 СМИРНОВ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98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63" y="120103"/>
            <a:ext cx="7931823" cy="788617"/>
          </a:xfrm>
        </p:spPr>
        <p:txBody>
          <a:bodyPr>
            <a:normAutofit/>
          </a:bodyPr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</a:t>
            </a:r>
            <a:r>
              <a:rPr lang="en-US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финансовых</a:t>
            </a:r>
            <a:r>
              <a:rPr lang="en-US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единицу объема медицинской помощи 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07544" y="1206264"/>
            <a:ext cx="3643542" cy="366889"/>
            <a:chOff x="986971" y="1509486"/>
            <a:chExt cx="2875204" cy="369332"/>
          </a:xfrm>
        </p:grpSpPr>
        <p:sp>
          <p:nvSpPr>
            <p:cNvPr id="17" name="TextBox 16"/>
            <p:cNvSpPr txBox="1"/>
            <p:nvPr/>
          </p:nvSpPr>
          <p:spPr>
            <a:xfrm>
              <a:off x="986971" y="1509486"/>
              <a:ext cx="2641600" cy="33855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 медицинской помощи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986971" y="1878818"/>
              <a:ext cx="2875204" cy="0"/>
            </a:xfrm>
            <a:prstGeom prst="line">
              <a:avLst/>
            </a:prstGeom>
            <a:ln w="28575">
              <a:solidFill>
                <a:srgbClr val="034E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4433636" y="988378"/>
            <a:ext cx="1420276" cy="587219"/>
            <a:chOff x="911716" y="1291599"/>
            <a:chExt cx="2950459" cy="587219"/>
          </a:xfrm>
        </p:grpSpPr>
        <p:sp>
          <p:nvSpPr>
            <p:cNvPr id="20" name="TextBox 19"/>
            <p:cNvSpPr txBox="1"/>
            <p:nvPr/>
          </p:nvSpPr>
          <p:spPr>
            <a:xfrm>
              <a:off x="911716" y="1291599"/>
              <a:ext cx="2641600" cy="584775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Единицы</a:t>
              </a:r>
              <a:r>
                <a:rPr lang="ru-RU" sz="16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обьема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986971" y="1878818"/>
              <a:ext cx="2875204" cy="0"/>
            </a:xfrm>
            <a:prstGeom prst="line">
              <a:avLst/>
            </a:prstGeom>
            <a:ln w="28575">
              <a:solidFill>
                <a:srgbClr val="034E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6355269" y="1206265"/>
            <a:ext cx="1100895" cy="369332"/>
            <a:chOff x="986971" y="1509486"/>
            <a:chExt cx="2875204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986971" y="1509486"/>
              <a:ext cx="2641600" cy="33855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2015</a:t>
              </a:r>
              <a:endPara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86971" y="1878818"/>
              <a:ext cx="2875204" cy="0"/>
            </a:xfrm>
            <a:prstGeom prst="line">
              <a:avLst/>
            </a:prstGeom>
            <a:ln w="28575">
              <a:solidFill>
                <a:srgbClr val="034E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7708630" y="1206265"/>
            <a:ext cx="943142" cy="369332"/>
            <a:chOff x="986971" y="1509486"/>
            <a:chExt cx="2875204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986971" y="1509486"/>
              <a:ext cx="2641600" cy="33855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endPara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986971" y="1878818"/>
              <a:ext cx="2875204" cy="0"/>
            </a:xfrm>
            <a:prstGeom prst="line">
              <a:avLst/>
            </a:prstGeom>
            <a:ln w="28575">
              <a:solidFill>
                <a:srgbClr val="034E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val 48"/>
          <p:cNvSpPr/>
          <p:nvPr/>
        </p:nvSpPr>
        <p:spPr>
          <a:xfrm>
            <a:off x="246276" y="1869542"/>
            <a:ext cx="228580" cy="235338"/>
          </a:xfrm>
          <a:prstGeom prst="ellipse">
            <a:avLst/>
          </a:prstGeom>
          <a:solidFill>
            <a:srgbClr val="034E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7544" y="1766702"/>
            <a:ext cx="36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Скорая медицинская помощь вне медицинской организации, включая медицинскую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эвакуацию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07544" y="2228367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34263" y="1843646"/>
            <a:ext cx="45260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1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544" y="2303148"/>
            <a:ext cx="360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в амбулаторных условиях: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544" y="2694399"/>
            <a:ext cx="360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профилактической целью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544" y="2992771"/>
            <a:ext cx="360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неотложной медицинской помощи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7544" y="3291143"/>
            <a:ext cx="360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заболеваниями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460485" y="3573461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134263" y="2287759"/>
            <a:ext cx="452604" cy="307777"/>
            <a:chOff x="180171" y="3187531"/>
            <a:chExt cx="728007" cy="435123"/>
          </a:xfrm>
        </p:grpSpPr>
        <p:sp>
          <p:nvSpPr>
            <p:cNvPr id="52" name="Oval 51"/>
            <p:cNvSpPr/>
            <p:nvPr/>
          </p:nvSpPr>
          <p:spPr>
            <a:xfrm>
              <a:off x="360342" y="3224142"/>
              <a:ext cx="367667" cy="332712"/>
            </a:xfrm>
            <a:prstGeom prst="ellipse">
              <a:avLst/>
            </a:prstGeom>
            <a:solidFill>
              <a:srgbClr val="034E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b="1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80171" y="3187531"/>
              <a:ext cx="728007" cy="43512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07545" y="3632853"/>
            <a:ext cx="3737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в условиях дневных стационаров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07544" y="4094518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116134" y="3664229"/>
            <a:ext cx="452604" cy="307777"/>
            <a:chOff x="151011" y="3123109"/>
            <a:chExt cx="728007" cy="435123"/>
          </a:xfrm>
        </p:grpSpPr>
        <p:sp>
          <p:nvSpPr>
            <p:cNvPr id="55" name="Oval 54"/>
            <p:cNvSpPr/>
            <p:nvPr/>
          </p:nvSpPr>
          <p:spPr>
            <a:xfrm>
              <a:off x="360342" y="3224142"/>
              <a:ext cx="367667" cy="332712"/>
            </a:xfrm>
            <a:prstGeom prst="ellipse">
              <a:avLst/>
            </a:prstGeom>
            <a:solidFill>
              <a:srgbClr val="034E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b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51011" y="3123109"/>
              <a:ext cx="728007" cy="43512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7545" y="4153910"/>
            <a:ext cx="3809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Высокотехнологичная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помощь, оказываемая в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стационарных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507544" y="4615575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134263" y="4230854"/>
            <a:ext cx="452604" cy="307777"/>
            <a:chOff x="180171" y="3187531"/>
            <a:chExt cx="728007" cy="435123"/>
          </a:xfrm>
        </p:grpSpPr>
        <p:sp>
          <p:nvSpPr>
            <p:cNvPr id="58" name="Oval 57"/>
            <p:cNvSpPr/>
            <p:nvPr/>
          </p:nvSpPr>
          <p:spPr>
            <a:xfrm>
              <a:off x="360342" y="3224142"/>
              <a:ext cx="367667" cy="332712"/>
            </a:xfrm>
            <a:prstGeom prst="ellipse">
              <a:avLst/>
            </a:prstGeom>
            <a:solidFill>
              <a:srgbClr val="034E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80171" y="3187531"/>
              <a:ext cx="728007" cy="43512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07544" y="5027036"/>
            <a:ext cx="37373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в стационарных условиях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507544" y="5319135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134263" y="5043105"/>
            <a:ext cx="452604" cy="307777"/>
            <a:chOff x="180171" y="3187531"/>
            <a:chExt cx="728007" cy="435123"/>
          </a:xfrm>
        </p:grpSpPr>
        <p:sp>
          <p:nvSpPr>
            <p:cNvPr id="61" name="Oval 60"/>
            <p:cNvSpPr/>
            <p:nvPr/>
          </p:nvSpPr>
          <p:spPr>
            <a:xfrm>
              <a:off x="360342" y="3224142"/>
              <a:ext cx="367667" cy="332712"/>
            </a:xfrm>
            <a:prstGeom prst="ellipse">
              <a:avLst/>
            </a:prstGeom>
            <a:solidFill>
              <a:srgbClr val="034E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b="1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80171" y="3187531"/>
              <a:ext cx="728007" cy="43512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/>
                  </a:solidFill>
                </a:rPr>
                <a:t>6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507545" y="5410274"/>
            <a:ext cx="36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Паллиативная медицинская помощь в стационарных условиях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576201" y="5891889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134263" y="5487218"/>
            <a:ext cx="452604" cy="307777"/>
            <a:chOff x="180171" y="3187531"/>
            <a:chExt cx="728007" cy="435123"/>
          </a:xfrm>
        </p:grpSpPr>
        <p:sp>
          <p:nvSpPr>
            <p:cNvPr id="64" name="Oval 63"/>
            <p:cNvSpPr/>
            <p:nvPr/>
          </p:nvSpPr>
          <p:spPr>
            <a:xfrm>
              <a:off x="360342" y="3224142"/>
              <a:ext cx="367667" cy="332712"/>
            </a:xfrm>
            <a:prstGeom prst="ellipse">
              <a:avLst/>
            </a:prstGeom>
            <a:solidFill>
              <a:srgbClr val="034E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80171" y="3187531"/>
              <a:ext cx="728007" cy="43512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/>
                  </a:solidFill>
                </a:rPr>
                <a:t>7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07545" y="5966907"/>
            <a:ext cx="360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реабилитация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07544" y="6237976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134263" y="5931330"/>
            <a:ext cx="452604" cy="307777"/>
            <a:chOff x="180171" y="3187531"/>
            <a:chExt cx="728007" cy="435123"/>
          </a:xfrm>
        </p:grpSpPr>
        <p:sp>
          <p:nvSpPr>
            <p:cNvPr id="67" name="Oval 66"/>
            <p:cNvSpPr/>
            <p:nvPr/>
          </p:nvSpPr>
          <p:spPr>
            <a:xfrm>
              <a:off x="360342" y="3224142"/>
              <a:ext cx="367667" cy="332712"/>
            </a:xfrm>
            <a:prstGeom prst="ellipse">
              <a:avLst/>
            </a:prstGeom>
            <a:solidFill>
              <a:srgbClr val="034E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b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80171" y="3187531"/>
              <a:ext cx="728007" cy="43512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/>
                  </a:solidFill>
                </a:rPr>
                <a:t>8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07544" y="4662445"/>
            <a:ext cx="3961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Вспомогательные репродуктивные технологии (ЭКО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507544" y="4931963"/>
            <a:ext cx="834906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134263" y="4674967"/>
            <a:ext cx="452604" cy="307777"/>
            <a:chOff x="180171" y="3187531"/>
            <a:chExt cx="728007" cy="435123"/>
          </a:xfrm>
        </p:grpSpPr>
        <p:sp>
          <p:nvSpPr>
            <p:cNvPr id="70" name="Oval 69"/>
            <p:cNvSpPr/>
            <p:nvPr/>
          </p:nvSpPr>
          <p:spPr>
            <a:xfrm>
              <a:off x="360342" y="3224142"/>
              <a:ext cx="367667" cy="332712"/>
            </a:xfrm>
            <a:prstGeom prst="ellipse">
              <a:avLst/>
            </a:prstGeom>
            <a:solidFill>
              <a:srgbClr val="034E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b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80171" y="3187531"/>
              <a:ext cx="728007" cy="43512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/>
                  </a:solidFill>
                </a:rPr>
                <a:t>5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4433636" y="2679010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433636" y="2977382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433636" y="3275754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433636" y="4230854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случай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433636" y="4647056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случай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819459" y="5024307"/>
            <a:ext cx="26217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случай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госпитализации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433636" y="5487218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койко-день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433636" y="5951518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ойко-день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433636" y="1843646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вызов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433636" y="3655029"/>
            <a:ext cx="1590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-день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</a:p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случай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881883" y="2682031"/>
            <a:ext cx="2189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1 150,9</a:t>
            </a:r>
          </a:p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881883" y="2980403"/>
            <a:ext cx="21897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1 103,9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853913" y="3278775"/>
            <a:ext cx="2217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2 020,6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6091843" y="4233875"/>
            <a:ext cx="1853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239 480,8 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023763" y="4650077"/>
            <a:ext cx="20478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-----------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881883" y="5041615"/>
            <a:ext cx="2334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833,9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153099" y="5490239"/>
            <a:ext cx="19185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091843" y="5954539"/>
            <a:ext cx="1979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484,1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355269" y="1846667"/>
            <a:ext cx="1100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5 015,4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5741461" y="3712818"/>
            <a:ext cx="2526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2 570</a:t>
            </a:r>
          </a:p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601346" y="2679010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1 243,3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7601346" y="2977382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988,4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601346" y="3275754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2 290,8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7601346" y="4230854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441,1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7601346" y="4647056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7456164" y="5038594"/>
            <a:ext cx="1683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66 600,2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7563562" y="5509959"/>
            <a:ext cx="139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6 100,0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7366720" y="5951518"/>
            <a:ext cx="1735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4 349,4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7563563" y="1843646"/>
            <a:ext cx="129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412,9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7404590" y="3709797"/>
            <a:ext cx="1786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2 522,5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10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1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11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512" y="188640"/>
            <a:ext cx="7920880" cy="720080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Объемы оплаченной медицинской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условиям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577396"/>
              </p:ext>
            </p:extLst>
          </p:nvPr>
        </p:nvGraphicFramePr>
        <p:xfrm>
          <a:off x="251519" y="1052734"/>
          <a:ext cx="8640961" cy="536253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76065"/>
                <a:gridCol w="3559779"/>
                <a:gridCol w="1935314"/>
                <a:gridCol w="2569803"/>
              </a:tblGrid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</a:t>
                      </a:r>
                      <a:r>
                        <a:rPr lang="ru-RU" sz="1200" b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оказания МП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объема МП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Стационарная медицинская помощь: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357 670 / 177 361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Специализированная МП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Случай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353 997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ВМП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Случай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3 673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Реабилитационная МП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Койко-день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92 918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Паллиативная МП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Койко-день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84 443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3993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помощь в дневных стационарах: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118 016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Специализированная МП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Случай лечения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112 831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диализа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Случай лечения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4 675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Процедура ЭКО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Случай лечения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Амбулаторная медицинская помощь: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7 040 138 / 4 042 172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 (посещения с профилактической целью)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5 852 347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 (посещения по неотложной помощи)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694 325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 (обращения по заболеванию)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4 040 592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диализа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Паллиативная МП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12 313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 (ППЦ диагностика)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481 153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  <a:tr h="289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Скорая медицинская помощь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Вызов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506 698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62" marR="6562" marT="656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36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88617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утвержденных объемов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обеспечения  медицинской помощи по условиям оказания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595673"/>
              </p:ext>
            </p:extLst>
          </p:nvPr>
        </p:nvGraphicFramePr>
        <p:xfrm>
          <a:off x="179512" y="1124744"/>
          <a:ext cx="8640960" cy="518457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883634"/>
                <a:gridCol w="1940902"/>
                <a:gridCol w="1743190"/>
                <a:gridCol w="2073234"/>
              </a:tblGrid>
              <a:tr h="3870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по условиям оказания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Базовая ТП ОМС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Сверхбазовая</a:t>
                      </a:r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программа ОМС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Итого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6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Стационарная медицинская помощь: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18 553 624 769,14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515 102 300,00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19 068 727 069,14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Специализированная МП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17 370 918 259,34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17 370 918 259,34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ВМП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779 964 740,00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779 964 740,00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реабилитация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402 741 769,80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402 741 769,80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8354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Паллиативная МП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515 102 300,00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515 102 300,00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3870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помощь в дневных стационарах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2 669 923 071,02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2 669 923 071,02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Специализированная МП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1 989 742 171,70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1 989 742 171,70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диализа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556 733 869,32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556 733 869,32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6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Процедура ЭКО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123 447 030,00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123 447 030,00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32186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Амбулаторная медицинская помощь: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15 326 865 674,37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4 895 200,00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15 331 760 874,37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3870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(посещения с профилактической целью)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6 465 902 690,06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6 465 902 690,06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6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(посещения по неотложной помощи)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840 693 350,91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840 693 350,91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6822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(обращения по заболеванию)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7 837 651 874,84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7 837 651 874,84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диализа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182 617 758,56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-  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182 617 758,56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32186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Паллиативная МП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-   ₽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4 895 200,00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4 895 200,00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Скорая медицинская помощь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2 538 596 550,82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84 600 000,00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2 623 196 550,82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  <a:tr h="252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39 089 010 065,35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604 597 500,00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39 693 607 565,35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82" marR="7382" marT="7382" marB="0" anchor="ctr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12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5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88617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территориальной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 по условиям оказания медицинской помощи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740268"/>
              </p:ext>
            </p:extLst>
          </p:nvPr>
        </p:nvGraphicFramePr>
        <p:xfrm>
          <a:off x="395536" y="1052736"/>
          <a:ext cx="8568952" cy="4067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727056"/>
              </p:ext>
            </p:extLst>
          </p:nvPr>
        </p:nvGraphicFramePr>
        <p:xfrm>
          <a:off x="395536" y="5120006"/>
          <a:ext cx="8640960" cy="123634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245933"/>
                <a:gridCol w="3395027"/>
              </a:tblGrid>
              <a:tr h="1902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оказания 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медицинской помощи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</a:t>
                      </a:r>
                      <a:r>
                        <a:rPr lang="ru-RU" sz="140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2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Стационарная медицинская помощь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19 068 727 069,14 ₽</a:t>
                      </a:r>
                    </a:p>
                  </a:txBody>
                  <a:tcPr marL="9525" marR="9525" marT="9525" marB="0" anchor="ctr"/>
                </a:tc>
              </a:tr>
              <a:tr h="2162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помощь в дневных стационарах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2 669 923 071,02 ₽</a:t>
                      </a:r>
                    </a:p>
                  </a:txBody>
                  <a:tcPr marL="9525" marR="9525" marT="9525" marB="0" anchor="ctr"/>
                </a:tc>
              </a:tr>
              <a:tr h="2162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Амбулаторная медицинская помощь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15 331 760 874,37 ₽</a:t>
                      </a:r>
                    </a:p>
                  </a:txBody>
                  <a:tcPr marL="9525" marR="9525" marT="9525" marB="0" anchor="ctr"/>
                </a:tc>
              </a:tr>
              <a:tr h="2162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Скорая медицинская помощь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2 623 196 550,82 ₽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13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51779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 медицинских организаций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уровням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помощи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844516"/>
              </p:ext>
            </p:extLst>
          </p:nvPr>
        </p:nvGraphicFramePr>
        <p:xfrm>
          <a:off x="179512" y="1124739"/>
          <a:ext cx="8640960" cy="532859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664296"/>
                <a:gridCol w="1008112"/>
                <a:gridCol w="1656184"/>
                <a:gridCol w="1656184"/>
                <a:gridCol w="1656184"/>
              </a:tblGrid>
              <a:tr h="7612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Уровни</a:t>
                      </a:r>
                      <a:r>
                        <a:rPr lang="ru-RU" sz="140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r>
                        <a:rPr lang="ru-RU" sz="140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счет </a:t>
                      </a:r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МО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r>
                        <a:rPr lang="ru-RU" sz="140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счет (</a:t>
                      </a:r>
                      <a:r>
                        <a:rPr lang="ru-RU" sz="140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 (</a:t>
                      </a:r>
                      <a:r>
                        <a:rPr lang="ru-RU" sz="140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</a:tr>
              <a:tr h="761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14 967 716,17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1 362 062 171,59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16 344 746 059,11</a:t>
                      </a:r>
                    </a:p>
                  </a:txBody>
                  <a:tcPr marL="9525" marR="9525" marT="9525" marB="0" anchor="ctr"/>
                </a:tc>
              </a:tr>
              <a:tr h="761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48 399 350,64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580 792 207,62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6 969 506 491,45</a:t>
                      </a:r>
                    </a:p>
                  </a:txBody>
                  <a:tcPr marL="9525" marR="9525" marT="9525" marB="0" anchor="ctr"/>
                </a:tc>
              </a:tr>
              <a:tr h="761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20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том числе: </a:t>
                      </a:r>
                      <a:r>
                        <a:rPr lang="ru-RU" sz="1200" u="none" strike="noStrike" baseline="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r>
                        <a:rPr lang="ru-RU" sz="120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МО"Золотое</a:t>
                      </a:r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сердце" (паллиативная МП)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19 613 590,82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19 613 590,82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235 363 089,78</a:t>
                      </a:r>
                    </a:p>
                  </a:txBody>
                  <a:tcPr marL="9525" marR="9525" marT="9525" marB="0" anchor="ctr"/>
                </a:tc>
              </a:tr>
              <a:tr h="761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76 192 882,72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1 295 279 006,27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15 543 348 075,25</a:t>
                      </a:r>
                    </a:p>
                  </a:txBody>
                  <a:tcPr marL="9525" marR="9525" marT="9525" marB="0" anchor="ctr"/>
                </a:tc>
              </a:tr>
              <a:tr h="761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ФО ВМП (включает НВРТ№2 и РЖД)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4 062 316,35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64 997 061,67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779 964 740,00</a:t>
                      </a:r>
                    </a:p>
                  </a:txBody>
                  <a:tcPr marL="9525" marR="9525" marT="9525" marB="0" anchor="ctr"/>
                </a:tc>
              </a:tr>
              <a:tr h="761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58" marR="6958" marT="6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26 984 444,88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3 238 133 385,48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38 857 600 625,81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14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3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51779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 медицинских организаций по уровням оказания медицинской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idx="4294967295"/>
          </p:nvPr>
        </p:nvSpPr>
        <p:spPr>
          <a:xfrm>
            <a:off x="539552" y="1268761"/>
            <a:ext cx="3682754" cy="7203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МО по уровням оказания МП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4294967295"/>
          </p:nvPr>
        </p:nvSpPr>
        <p:spPr>
          <a:xfrm>
            <a:off x="4629150" y="1268761"/>
            <a:ext cx="4191321" cy="7203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МО  по уровням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914006" y="1268761"/>
            <a:ext cx="3168352" cy="30930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Объект 1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19506940"/>
              </p:ext>
            </p:extLst>
          </p:nvPr>
        </p:nvGraphicFramePr>
        <p:xfrm>
          <a:off x="333376" y="1989139"/>
          <a:ext cx="4382640" cy="4270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Объект 2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31716389"/>
              </p:ext>
            </p:extLst>
          </p:nvPr>
        </p:nvGraphicFramePr>
        <p:xfrm>
          <a:off x="4716016" y="1844824"/>
          <a:ext cx="4216526" cy="4219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15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07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116632"/>
            <a:ext cx="7992888" cy="720081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размер оплаты медицинской помощи по уровням оказания и медицинским организациям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052737"/>
            <a:ext cx="4300388" cy="360040"/>
          </a:xfrm>
        </p:spPr>
        <p:txBody>
          <a:bodyPr>
            <a:normAutofit/>
          </a:bodyPr>
          <a:lstStyle/>
          <a:p>
            <a:pPr algn="ctr"/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размер оплаты МП по </a:t>
            </a:r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уровню</a:t>
            </a: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(1/12) р.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52737"/>
            <a:ext cx="4335338" cy="360039"/>
          </a:xfrm>
        </p:spPr>
        <p:txBody>
          <a:bodyPr>
            <a:normAutofit/>
          </a:bodyPr>
          <a:lstStyle/>
          <a:p>
            <a:pPr algn="ctr"/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</a:t>
            </a: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размер оплаты МП по 1 МО (1/12) р.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16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83664850"/>
              </p:ext>
            </p:extLst>
          </p:nvPr>
        </p:nvGraphicFramePr>
        <p:xfrm>
          <a:off x="4499992" y="1412776"/>
          <a:ext cx="439248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82131768"/>
              </p:ext>
            </p:extLst>
          </p:nvPr>
        </p:nvGraphicFramePr>
        <p:xfrm>
          <a:off x="107504" y="1484784"/>
          <a:ext cx="424847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880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44625"/>
            <a:ext cx="7886574" cy="864096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плановых расходов медицинских организаций, финансируемых за счёт средств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 </a:t>
            </a:r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181773"/>
              </p:ext>
            </p:extLst>
          </p:nvPr>
        </p:nvGraphicFramePr>
        <p:xfrm>
          <a:off x="179512" y="1124744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17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1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0103"/>
            <a:ext cx="7992888" cy="788617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плановых расходов медицинских организаций, финансируемых за счёт средств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601361"/>
              </p:ext>
            </p:extLst>
          </p:nvPr>
        </p:nvGraphicFramePr>
        <p:xfrm>
          <a:off x="179512" y="1124745"/>
          <a:ext cx="8784976" cy="523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18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1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7920880" cy="864096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профилактических медицинских осмотров и диспансеризации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19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15051"/>
              </p:ext>
            </p:extLst>
          </p:nvPr>
        </p:nvGraphicFramePr>
        <p:xfrm>
          <a:off x="323528" y="1124745"/>
          <a:ext cx="864096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843" y="44624"/>
            <a:ext cx="7886574" cy="864096"/>
          </a:xfrm>
        </p:spPr>
        <p:txBody>
          <a:bodyPr/>
          <a:lstStyle/>
          <a:p>
            <a:r>
              <a:rPr lang="ru-RU" sz="22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ТФОМС Югры (исполнение </a:t>
            </a:r>
            <a:r>
              <a:rPr lang="ru-RU" sz="1400" b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руб.) )</a:t>
            </a:r>
            <a:endParaRPr lang="ru-RU" sz="1400" b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515804"/>
              </p:ext>
            </p:extLst>
          </p:nvPr>
        </p:nvGraphicFramePr>
        <p:xfrm>
          <a:off x="251520" y="1052736"/>
          <a:ext cx="878497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550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7920880" cy="864097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профилактических медицинских осмотров и диспансеризации </a:t>
            </a:r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20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8804818"/>
              </p:ext>
            </p:extLst>
          </p:nvPr>
        </p:nvGraphicFramePr>
        <p:xfrm>
          <a:off x="179512" y="1124744"/>
          <a:ext cx="871296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152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5"/>
            <a:ext cx="7920880" cy="864096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оказанная в ХМАО-Югре гражданам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застрахованным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пределами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автономного округа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052736"/>
            <a:ext cx="4464496" cy="288032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оказанной медицинской помощи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28440360"/>
              </p:ext>
            </p:extLst>
          </p:nvPr>
        </p:nvGraphicFramePr>
        <p:xfrm>
          <a:off x="107504" y="1441515"/>
          <a:ext cx="439248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52737"/>
            <a:ext cx="4335338" cy="288032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бъем финансовых средств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46116382"/>
              </p:ext>
            </p:extLst>
          </p:nvPr>
        </p:nvGraphicFramePr>
        <p:xfrm>
          <a:off x="4499992" y="1340768"/>
          <a:ext cx="4464496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21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08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116632"/>
            <a:ext cx="7920880" cy="792088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оказанная в ХМАО-Югре гражданам, застрахованным за пределами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автономного округа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44008" y="1052736"/>
            <a:ext cx="4318670" cy="288031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финансовых средств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79512" y="1052736"/>
            <a:ext cx="4263330" cy="288031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Объём оказанной </a:t>
            </a:r>
            <a:r>
              <a:rPr lang="ru-RU" sz="15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помощи</a:t>
            </a:r>
            <a:endParaRPr lang="ru-RU" sz="1500" b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848883803"/>
              </p:ext>
            </p:extLst>
          </p:nvPr>
        </p:nvGraphicFramePr>
        <p:xfrm>
          <a:off x="179512" y="1268760"/>
          <a:ext cx="433533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22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9079872"/>
              </p:ext>
            </p:extLst>
          </p:nvPr>
        </p:nvGraphicFramePr>
        <p:xfrm>
          <a:off x="4572000" y="1340769"/>
          <a:ext cx="4391471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9974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95" y="44624"/>
            <a:ext cx="7990505" cy="864095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оказанная за пределами округа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гражданам, застрахованным в ХМАО-Югре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052737"/>
            <a:ext cx="4318670" cy="288031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оказанной медицинской помощи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2112990"/>
              </p:ext>
            </p:extLst>
          </p:nvPr>
        </p:nvGraphicFramePr>
        <p:xfrm>
          <a:off x="107504" y="2276872"/>
          <a:ext cx="4327238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52737"/>
            <a:ext cx="4335338" cy="288032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бъем финансовых средств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43613789"/>
              </p:ext>
            </p:extLst>
          </p:nvPr>
        </p:nvGraphicFramePr>
        <p:xfrm>
          <a:off x="4572000" y="2060850"/>
          <a:ext cx="4572000" cy="417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23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6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992887" cy="792088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оказанная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пределами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гражданам,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застрахованным в ХМАО-Югре </a:t>
            </a:r>
            <a:endParaRPr lang="ru-RU" sz="2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44008" y="1052736"/>
            <a:ext cx="4318670" cy="288031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финансовых средств</a:t>
            </a:r>
            <a:endParaRPr lang="ru-RU" sz="1500" b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4477092"/>
              </p:ext>
            </p:extLst>
          </p:nvPr>
        </p:nvGraphicFramePr>
        <p:xfrm>
          <a:off x="4644008" y="1412776"/>
          <a:ext cx="43204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79512" y="1052736"/>
            <a:ext cx="4335338" cy="288031"/>
          </a:xfrm>
        </p:spPr>
        <p:txBody>
          <a:bodyPr>
            <a:noAutofit/>
          </a:bodyPr>
          <a:lstStyle/>
          <a:p>
            <a:pPr algn="ctr"/>
            <a:r>
              <a:rPr lang="ru-RU" sz="15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Объём оказанной медицинской помощи</a:t>
            </a:r>
            <a:endParaRPr lang="ru-RU" sz="1500" b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268556654"/>
              </p:ext>
            </p:extLst>
          </p:nvPr>
        </p:nvGraphicFramePr>
        <p:xfrm>
          <a:off x="251520" y="1340768"/>
          <a:ext cx="42484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24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99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116632"/>
            <a:ext cx="7920880" cy="792088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гражданам, оказанная в рамках межтерриториальных расчетов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052736"/>
            <a:ext cx="4464496" cy="360040"/>
          </a:xfrm>
        </p:spPr>
        <p:txBody>
          <a:bodyPr>
            <a:normAutofit/>
          </a:bodyPr>
          <a:lstStyle/>
          <a:p>
            <a:pPr algn="ctr"/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оказанной медицинской помощи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1052737"/>
            <a:ext cx="4335338" cy="360040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1500" b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500" b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0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финансовых средств</a:t>
            </a:r>
            <a:endParaRPr lang="ru-RU" dirty="0"/>
          </a:p>
        </p:txBody>
      </p:sp>
      <p:graphicFrame>
        <p:nvGraphicFramePr>
          <p:cNvPr id="17" name="Объект 1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86803137"/>
              </p:ext>
            </p:extLst>
          </p:nvPr>
        </p:nvGraphicFramePr>
        <p:xfrm>
          <a:off x="4629150" y="1340768"/>
          <a:ext cx="4263330" cy="5015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25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6989700"/>
              </p:ext>
            </p:extLst>
          </p:nvPr>
        </p:nvGraphicFramePr>
        <p:xfrm>
          <a:off x="466751" y="1412776"/>
          <a:ext cx="4031431" cy="49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6896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107505" y="116632"/>
            <a:ext cx="7992888" cy="792088"/>
          </a:xfrm>
        </p:spPr>
        <p:txBody>
          <a:bodyPr>
            <a:noAutofit/>
          </a:bodyPr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контроля объемов, сроков, качества и условий предоставления медицинской помощи в ХМАО-Югре 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Текст 19"/>
          <p:cNvSpPr>
            <a:spLocks noGrp="1"/>
          </p:cNvSpPr>
          <p:nvPr>
            <p:ph type="body" idx="1"/>
          </p:nvPr>
        </p:nvSpPr>
        <p:spPr>
          <a:xfrm>
            <a:off x="179512" y="1052737"/>
            <a:ext cx="4318669" cy="50405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Объемы МЭК и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выявленных дефектов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15617622"/>
              </p:ext>
            </p:extLst>
          </p:nvPr>
        </p:nvGraphicFramePr>
        <p:xfrm>
          <a:off x="179512" y="1556792"/>
          <a:ext cx="446449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Текст 20"/>
          <p:cNvSpPr>
            <a:spLocks noGrp="1"/>
          </p:cNvSpPr>
          <p:nvPr>
            <p:ph type="body" sz="quarter" idx="3"/>
          </p:nvPr>
        </p:nvSpPr>
        <p:spPr>
          <a:xfrm>
            <a:off x="4629150" y="1052737"/>
            <a:ext cx="4335338" cy="50405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Объемы МЭЭ и ЭКМП и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5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выявленных дефектов</a:t>
            </a:r>
            <a:endParaRPr lang="ru-RU" sz="15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97879205"/>
              </p:ext>
            </p:extLst>
          </p:nvPr>
        </p:nvGraphicFramePr>
        <p:xfrm>
          <a:off x="4427984" y="1556792"/>
          <a:ext cx="4536504" cy="4813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26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5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5909597" y="6309320"/>
            <a:ext cx="2622842" cy="365125"/>
          </a:xfrm>
        </p:spPr>
        <p:txBody>
          <a:bodyPr/>
          <a:lstStyle/>
          <a:p>
            <a:pPr algn="r"/>
            <a:fld id="{3B9340E5-5B44-4329-B674-A3DDCC5B381C}" type="slidenum">
              <a:rPr lang="ru-RU" altLang="zh-CN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27</a:t>
            </a:fld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20103"/>
            <a:ext cx="7886574" cy="788617"/>
          </a:xfrm>
        </p:spPr>
        <p:txBody>
          <a:bodyPr/>
          <a:lstStyle/>
          <a:p>
            <a:r>
              <a:rPr lang="ru-RU" altLang="zh-CN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основных нарушений, выявленных при </a:t>
            </a:r>
            <a:r>
              <a:rPr lang="ru-RU" altLang="zh-CN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экспертиз (МЭЭ и ЭКМП)</a:t>
            </a:r>
            <a:endParaRPr lang="en-US" altLang="zh-CN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7029" name="Rectangle 5"/>
          <p:cNvSpPr>
            <a:spLocks noChangeArrowheads="1"/>
          </p:cNvSpPr>
          <p:nvPr/>
        </p:nvSpPr>
        <p:spPr bwMode="auto">
          <a:xfrm>
            <a:off x="395536" y="1280220"/>
            <a:ext cx="4030079" cy="55005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24">
              <a:solidFill>
                <a:srgbClr val="000000"/>
              </a:solidFill>
            </a:endParaRPr>
          </a:p>
        </p:txBody>
      </p:sp>
      <p:sp>
        <p:nvSpPr>
          <p:cNvPr id="257030" name="Rectangle 6"/>
          <p:cNvSpPr>
            <a:spLocks noChangeArrowheads="1"/>
          </p:cNvSpPr>
          <p:nvPr/>
        </p:nvSpPr>
        <p:spPr bwMode="auto">
          <a:xfrm>
            <a:off x="483155" y="1347763"/>
            <a:ext cx="384792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buSzPct val="120000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1pPr>
            <a:lvl2pPr marL="144463" indent="-142875" defTabSz="895350">
              <a:buSzPct val="120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2pPr>
            <a:lvl3pPr marL="295275" indent="-149225" defTabSz="895350"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3pPr>
            <a:lvl4pPr marL="431800" indent="-134938" defTabSz="895350">
              <a:buSzPct val="89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4pPr>
            <a:lvl5pPr marL="582613" indent="-149225" defTabSz="895350"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5pPr>
            <a:lvl6pPr marL="10398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6pPr>
            <a:lvl7pPr marL="14970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7pPr>
            <a:lvl8pPr marL="19542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8pPr>
            <a:lvl9pPr marL="24114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400" b="1" dirty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Структура основных нарушений, выявленных при проведении МЭЭ в </a:t>
            </a:r>
            <a:r>
              <a:rPr lang="ru-RU" altLang="ko-KR" sz="14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2015 году</a:t>
            </a:r>
            <a:endParaRPr lang="en-US" altLang="ko-KR" sz="1400" b="1" dirty="0">
              <a:solidFill>
                <a:srgbClr val="FFFFFF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57032" name="Rectangle 8"/>
          <p:cNvSpPr>
            <a:spLocks noChangeArrowheads="1"/>
          </p:cNvSpPr>
          <p:nvPr/>
        </p:nvSpPr>
        <p:spPr bwMode="auto">
          <a:xfrm>
            <a:off x="388620" y="2041617"/>
            <a:ext cx="26133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ct val="120000"/>
            </a:pPr>
            <a:r>
              <a:rPr lang="ru-RU" altLang="zh-CN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Дефекты </a:t>
            </a: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оформления первичной медицинской </a:t>
            </a:r>
            <a:r>
              <a:rPr lang="ru-RU" altLang="zh-CN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34" name="Rectangle 10"/>
          <p:cNvSpPr>
            <a:spLocks noChangeArrowheads="1"/>
          </p:cNvSpPr>
          <p:nvPr/>
        </p:nvSpPr>
        <p:spPr bwMode="auto">
          <a:xfrm>
            <a:off x="1776119" y="2505960"/>
            <a:ext cx="802988" cy="164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1071" dirty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257035" name="Rectangle 11"/>
          <p:cNvSpPr>
            <a:spLocks noChangeArrowheads="1"/>
          </p:cNvSpPr>
          <p:nvPr/>
        </p:nvSpPr>
        <p:spPr bwMode="auto">
          <a:xfrm>
            <a:off x="395535" y="2538426"/>
            <a:ext cx="26287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Нарушения, связанные с предъявлением на оплату счетов и реестров счетов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37" name="Rectangle 13"/>
          <p:cNvSpPr>
            <a:spLocks noChangeArrowheads="1"/>
          </p:cNvSpPr>
          <p:nvPr/>
        </p:nvSpPr>
        <p:spPr bwMode="auto">
          <a:xfrm>
            <a:off x="395535" y="3132012"/>
            <a:ext cx="2808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при оказании медицинской помощи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39" name="Rectangle 15"/>
          <p:cNvSpPr>
            <a:spLocks noChangeArrowheads="1"/>
          </p:cNvSpPr>
          <p:nvPr/>
        </p:nvSpPr>
        <p:spPr bwMode="auto">
          <a:xfrm>
            <a:off x="4609052" y="1289656"/>
            <a:ext cx="3923387" cy="52269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24">
              <a:solidFill>
                <a:srgbClr val="000000"/>
              </a:solidFill>
            </a:endParaRPr>
          </a:p>
        </p:txBody>
      </p:sp>
      <p:sp>
        <p:nvSpPr>
          <p:cNvPr id="257040" name="Rectangle 16"/>
          <p:cNvSpPr>
            <a:spLocks noChangeArrowheads="1"/>
          </p:cNvSpPr>
          <p:nvPr/>
        </p:nvSpPr>
        <p:spPr bwMode="auto">
          <a:xfrm>
            <a:off x="4609052" y="1371306"/>
            <a:ext cx="379549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buSzPct val="120000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1pPr>
            <a:lvl2pPr marL="144463" indent="-142875" defTabSz="895350">
              <a:buSzPct val="120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2pPr>
            <a:lvl3pPr marL="295275" indent="-149225" defTabSz="895350"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3pPr>
            <a:lvl4pPr marL="431800" indent="-134938" defTabSz="895350">
              <a:buSzPct val="89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4pPr>
            <a:lvl5pPr marL="582613" indent="-149225" defTabSz="895350"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5pPr>
            <a:lvl6pPr marL="10398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6pPr>
            <a:lvl7pPr marL="14970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7pPr>
            <a:lvl8pPr marL="19542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8pPr>
            <a:lvl9pPr marL="24114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400" b="1" dirty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Структура основных нарушений, выявленных при проведении МЭЭ в </a:t>
            </a:r>
            <a:r>
              <a:rPr lang="ru-RU" altLang="ko-KR" sz="14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2016 году</a:t>
            </a:r>
            <a:endParaRPr lang="ru-RU" altLang="ko-KR" sz="1400" b="1" dirty="0">
              <a:solidFill>
                <a:srgbClr val="FFFFFF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57042" name="Rectangle 18"/>
          <p:cNvSpPr>
            <a:spLocks noChangeArrowheads="1"/>
          </p:cNvSpPr>
          <p:nvPr/>
        </p:nvSpPr>
        <p:spPr bwMode="auto">
          <a:xfrm>
            <a:off x="4609052" y="2041931"/>
            <a:ext cx="26786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ct val="120000"/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Дефекты оформления первичной медицинской </a:t>
            </a:r>
            <a:r>
              <a:rPr lang="ru-RU" altLang="zh-CN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</a:t>
            </a:r>
            <a:endParaRPr lang="ru-RU" altLang="zh-CN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7045" name="Rectangle 21"/>
          <p:cNvSpPr>
            <a:spLocks noChangeArrowheads="1"/>
          </p:cNvSpPr>
          <p:nvPr/>
        </p:nvSpPr>
        <p:spPr bwMode="auto">
          <a:xfrm>
            <a:off x="4609052" y="2524104"/>
            <a:ext cx="2678654" cy="534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Нарушения, связанные с предъявлением на оплату счетов и реестров </a:t>
            </a:r>
            <a:r>
              <a:rPr lang="ru-RU" altLang="zh-CN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счетов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1071" dirty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257047" name="Rectangle 23"/>
          <p:cNvSpPr>
            <a:spLocks noChangeArrowheads="1"/>
          </p:cNvSpPr>
          <p:nvPr/>
        </p:nvSpPr>
        <p:spPr bwMode="auto">
          <a:xfrm>
            <a:off x="4609053" y="3078196"/>
            <a:ext cx="2715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при оказании медицинской помощи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49" name="Rectangle 25"/>
          <p:cNvSpPr>
            <a:spLocks noChangeArrowheads="1"/>
          </p:cNvSpPr>
          <p:nvPr/>
        </p:nvSpPr>
        <p:spPr bwMode="auto">
          <a:xfrm>
            <a:off x="378375" y="3613837"/>
            <a:ext cx="4036996" cy="4947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24">
              <a:solidFill>
                <a:srgbClr val="000000"/>
              </a:solidFill>
            </a:endParaRPr>
          </a:p>
        </p:txBody>
      </p:sp>
      <p:sp>
        <p:nvSpPr>
          <p:cNvPr id="257050" name="Rectangle 26"/>
          <p:cNvSpPr>
            <a:spLocks noChangeArrowheads="1"/>
          </p:cNvSpPr>
          <p:nvPr/>
        </p:nvSpPr>
        <p:spPr bwMode="auto">
          <a:xfrm>
            <a:off x="483155" y="3654956"/>
            <a:ext cx="385621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buSzPct val="120000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1pPr>
            <a:lvl2pPr marL="144463" indent="-142875" defTabSz="895350">
              <a:buSzPct val="120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2pPr>
            <a:lvl3pPr marL="295275" indent="-149225" defTabSz="895350"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3pPr>
            <a:lvl4pPr marL="431800" indent="-134938" defTabSz="895350">
              <a:buSzPct val="89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4pPr>
            <a:lvl5pPr marL="582613" indent="-149225" defTabSz="895350"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5pPr>
            <a:lvl6pPr marL="10398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6pPr>
            <a:lvl7pPr marL="14970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7pPr>
            <a:lvl8pPr marL="19542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8pPr>
            <a:lvl9pPr marL="24114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400" b="1" dirty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Структура основных нарушений, выявленных при </a:t>
            </a:r>
            <a:r>
              <a:rPr lang="ru-RU" altLang="ko-KR" sz="14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проведении ЭКМП </a:t>
            </a:r>
            <a:r>
              <a:rPr lang="ru-RU" altLang="ko-KR" sz="1400" b="1" dirty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в </a:t>
            </a:r>
            <a:r>
              <a:rPr lang="ru-RU" altLang="ko-KR" sz="14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2015году</a:t>
            </a:r>
            <a:endParaRPr lang="en-US" altLang="ko-KR" sz="1400" b="1" dirty="0">
              <a:solidFill>
                <a:srgbClr val="FFFFFF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57052" name="Rectangle 28"/>
          <p:cNvSpPr>
            <a:spLocks noChangeArrowheads="1"/>
          </p:cNvSpPr>
          <p:nvPr/>
        </p:nvSpPr>
        <p:spPr bwMode="auto">
          <a:xfrm>
            <a:off x="436839" y="4175144"/>
            <a:ext cx="2335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ct val="120000"/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Дефекты оформления первичной медицинской документации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54" name="Rectangle 30"/>
          <p:cNvSpPr>
            <a:spLocks noChangeArrowheads="1"/>
          </p:cNvSpPr>
          <p:nvPr/>
        </p:nvSpPr>
        <p:spPr bwMode="auto">
          <a:xfrm>
            <a:off x="436839" y="4689078"/>
            <a:ext cx="23359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оказании медицинской помощи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56" name="Rectangle 32"/>
          <p:cNvSpPr>
            <a:spLocks noChangeArrowheads="1"/>
          </p:cNvSpPr>
          <p:nvPr/>
        </p:nvSpPr>
        <p:spPr bwMode="auto">
          <a:xfrm>
            <a:off x="436839" y="5132654"/>
            <a:ext cx="25874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врачебной этики и деонтологии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57" name="Rectangle 33"/>
          <p:cNvSpPr>
            <a:spLocks noChangeArrowheads="1"/>
          </p:cNvSpPr>
          <p:nvPr/>
        </p:nvSpPr>
        <p:spPr bwMode="auto">
          <a:xfrm>
            <a:off x="395535" y="5572281"/>
            <a:ext cx="2173326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Прочее</a:t>
            </a: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59" name="Rectangle 35"/>
          <p:cNvSpPr>
            <a:spLocks noChangeArrowheads="1"/>
          </p:cNvSpPr>
          <p:nvPr/>
        </p:nvSpPr>
        <p:spPr bwMode="auto">
          <a:xfrm>
            <a:off x="4623628" y="3590827"/>
            <a:ext cx="3960440" cy="517906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24">
              <a:solidFill>
                <a:srgbClr val="000000"/>
              </a:solidFill>
            </a:endParaRPr>
          </a:p>
        </p:txBody>
      </p:sp>
      <p:sp>
        <p:nvSpPr>
          <p:cNvPr id="257060" name="Rectangle 36"/>
          <p:cNvSpPr>
            <a:spLocks noChangeArrowheads="1"/>
          </p:cNvSpPr>
          <p:nvPr/>
        </p:nvSpPr>
        <p:spPr bwMode="auto">
          <a:xfrm>
            <a:off x="4720815" y="3654956"/>
            <a:ext cx="386325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buSzPct val="120000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1pPr>
            <a:lvl2pPr marL="144463" indent="-142875" defTabSz="895350">
              <a:buSzPct val="120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2pPr>
            <a:lvl3pPr marL="295275" indent="-149225" defTabSz="895350"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3pPr>
            <a:lvl4pPr marL="431800" indent="-134938" defTabSz="895350">
              <a:buSzPct val="89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4pPr>
            <a:lvl5pPr marL="582613" indent="-149225" defTabSz="895350"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5pPr>
            <a:lvl6pPr marL="10398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6pPr>
            <a:lvl7pPr marL="14970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7pPr>
            <a:lvl8pPr marL="19542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8pPr>
            <a:lvl9pPr marL="2411413" indent="-149225" defTabSz="89535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400" b="1" dirty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Структура основных нарушений, выявленных при проведении ЭКМП в </a:t>
            </a:r>
            <a:r>
              <a:rPr lang="ru-RU" altLang="ko-KR" sz="14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2016 году</a:t>
            </a:r>
            <a:endParaRPr lang="ru-RU" altLang="ko-KR" sz="1400" b="1" dirty="0">
              <a:solidFill>
                <a:srgbClr val="FFFFFF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57062" name="Rectangle 38"/>
          <p:cNvSpPr>
            <a:spLocks noChangeArrowheads="1"/>
          </p:cNvSpPr>
          <p:nvPr/>
        </p:nvSpPr>
        <p:spPr bwMode="auto">
          <a:xfrm>
            <a:off x="4623628" y="4182780"/>
            <a:ext cx="2239453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ct val="120000"/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Дефекты оформления первичной медицинской документации</a:t>
            </a:r>
          </a:p>
        </p:txBody>
      </p:sp>
      <p:sp>
        <p:nvSpPr>
          <p:cNvPr id="257064" name="Rectangle 40"/>
          <p:cNvSpPr>
            <a:spLocks noChangeArrowheads="1"/>
          </p:cNvSpPr>
          <p:nvPr/>
        </p:nvSpPr>
        <p:spPr bwMode="auto">
          <a:xfrm>
            <a:off x="4609052" y="4599466"/>
            <a:ext cx="267865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оказании медицинской помощи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1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7066" name="Rectangle 42"/>
          <p:cNvSpPr>
            <a:spLocks noChangeArrowheads="1"/>
          </p:cNvSpPr>
          <p:nvPr/>
        </p:nvSpPr>
        <p:spPr bwMode="auto">
          <a:xfrm>
            <a:off x="4623628" y="5053697"/>
            <a:ext cx="210861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Прочее</a:t>
            </a:r>
          </a:p>
        </p:txBody>
      </p:sp>
      <p:sp>
        <p:nvSpPr>
          <p:cNvPr id="257067" name="Rectangle 43"/>
          <p:cNvSpPr>
            <a:spLocks noChangeArrowheads="1"/>
          </p:cNvSpPr>
          <p:nvPr/>
        </p:nvSpPr>
        <p:spPr bwMode="auto">
          <a:xfrm>
            <a:off x="4623628" y="5303036"/>
            <a:ext cx="27011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врачебной этики и деонтологии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73765144"/>
              </p:ext>
            </p:extLst>
          </p:nvPr>
        </p:nvGraphicFramePr>
        <p:xfrm>
          <a:off x="3024333" y="1974875"/>
          <a:ext cx="1391038" cy="1688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58075108"/>
              </p:ext>
            </p:extLst>
          </p:nvPr>
        </p:nvGraphicFramePr>
        <p:xfrm>
          <a:off x="7164288" y="1961917"/>
          <a:ext cx="1368149" cy="161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73520004"/>
              </p:ext>
            </p:extLst>
          </p:nvPr>
        </p:nvGraphicFramePr>
        <p:xfrm>
          <a:off x="3001986" y="4182781"/>
          <a:ext cx="1423629" cy="2013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469548761"/>
              </p:ext>
            </p:extLst>
          </p:nvPr>
        </p:nvGraphicFramePr>
        <p:xfrm>
          <a:off x="7164288" y="4229142"/>
          <a:ext cx="1405202" cy="1980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237610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992889" cy="792088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финансовых санкций в зависимости от этапов контроля медицинской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04248" y="1658772"/>
            <a:ext cx="1080120" cy="360039"/>
          </a:xfrm>
        </p:spPr>
        <p:txBody>
          <a:bodyPr>
            <a:normAutofit/>
          </a:bodyPr>
          <a:lstStyle/>
          <a:p>
            <a:pPr algn="ctr"/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51410625"/>
              </p:ext>
            </p:extLst>
          </p:nvPr>
        </p:nvGraphicFramePr>
        <p:xfrm>
          <a:off x="5364088" y="2120791"/>
          <a:ext cx="4104456" cy="2244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88224" y="3653637"/>
            <a:ext cx="1789918" cy="576063"/>
          </a:xfrm>
        </p:spPr>
        <p:txBody>
          <a:bodyPr>
            <a:normAutofit/>
          </a:bodyPr>
          <a:lstStyle/>
          <a:p>
            <a:pPr algn="ctr"/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0662474"/>
              </p:ext>
            </p:extLst>
          </p:nvPr>
        </p:nvGraphicFramePr>
        <p:xfrm>
          <a:off x="6220688" y="3969323"/>
          <a:ext cx="2736304" cy="2244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612017041"/>
              </p:ext>
            </p:extLst>
          </p:nvPr>
        </p:nvGraphicFramePr>
        <p:xfrm>
          <a:off x="-29938" y="1070423"/>
          <a:ext cx="5832648" cy="5310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436096" y="1052736"/>
            <a:ext cx="352839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санкций по этапам контроля</a:t>
            </a:r>
            <a:endParaRPr lang="ru-RU" sz="1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454483" y="6321386"/>
            <a:ext cx="2057400" cy="365125"/>
          </a:xfrm>
        </p:spPr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28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49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992888" cy="792088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медицинскими организациями средств нормированного страхового запаса (НСЗ)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</a:t>
            </a:r>
            <a:r>
              <a:rPr lang="en-US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 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052737"/>
            <a:ext cx="4318670" cy="28803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0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Запланировано</a:t>
            </a:r>
            <a:endParaRPr lang="ru-RU" sz="20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36970866"/>
              </p:ext>
            </p:extLst>
          </p:nvPr>
        </p:nvGraphicFramePr>
        <p:xfrm>
          <a:off x="251520" y="1340768"/>
          <a:ext cx="4247455" cy="496855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472935"/>
                <a:gridCol w="369788"/>
                <a:gridCol w="1404732"/>
              </a:tblGrid>
              <a:tr h="8640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средств в НСЗ ВСЕГО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373 975 866,73 </a:t>
                      </a:r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₽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</a:tr>
              <a:tr h="93610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МО </a:t>
                      </a:r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29.12.2016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 на 1 кв.2017 года, из них: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361 471 163,50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 приобретение </a:t>
                      </a:r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медицинского оборудования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287 687 034,31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</a:tr>
              <a:tr h="872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ремонт </a:t>
                      </a:r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медицинского 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72 817 249,19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</a:tr>
              <a:tr h="15757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обучение и </a:t>
                      </a:r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966 880,00 ₽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6" marR="8196" marT="8196" marB="0" anchor="ctr"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52737"/>
            <a:ext cx="4335338" cy="28803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0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</a:t>
            </a:r>
            <a:endParaRPr lang="ru-RU" sz="20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91985142"/>
              </p:ext>
            </p:extLst>
          </p:nvPr>
        </p:nvGraphicFramePr>
        <p:xfrm>
          <a:off x="4716014" y="1340769"/>
          <a:ext cx="4248473" cy="496856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459642"/>
                <a:gridCol w="372673"/>
                <a:gridCol w="1416158"/>
              </a:tblGrid>
              <a:tr h="120061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Поступило  в ТФОМС соглашений и контрактов на рассмотрение </a:t>
                      </a: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Рассмотрено положительно, заключены соглашения, и</a:t>
                      </a:r>
                      <a:r>
                        <a:rPr lang="ru-RU" sz="120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них</a:t>
                      </a:r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  <a:p>
                      <a:pPr algn="ctr" fontAlgn="b"/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  <a:p>
                      <a:pPr algn="ctr" fontAlgn="b"/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165 472 534,30 ₽ </a:t>
                      </a:r>
                    </a:p>
                    <a:p>
                      <a:pPr algn="r" fontAlgn="b"/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b"/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156 945 458,40 ₽ </a:t>
                      </a:r>
                    </a:p>
                    <a:p>
                      <a:pPr algn="r" fontAlgn="b"/>
                      <a:endParaRPr lang="ru-RU" sz="120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</a:tr>
              <a:tr h="10316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 приобретение </a:t>
                      </a:r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медицинского</a:t>
                      </a:r>
                      <a:r>
                        <a:rPr lang="ru-RU" sz="120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</a:tr>
              <a:tr h="89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ремонт </a:t>
                      </a:r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медицинского 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</a:tr>
              <a:tr h="826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обучение и </a:t>
                      </a:r>
                      <a:endParaRPr lang="ru-RU" sz="1200" u="none" strike="noStrike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</a:tr>
              <a:tr h="101627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Профинансировано </a:t>
                      </a:r>
                    </a:p>
                    <a:p>
                      <a:pPr algn="l" fontAlgn="b"/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135 219 009,40 ₽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7" marR="8237" marT="8237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29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15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88617"/>
          </a:xfrm>
        </p:spPr>
        <p:txBody>
          <a:bodyPr/>
          <a:lstStyle/>
          <a:p>
            <a:r>
              <a:rPr lang="ru-RU" sz="2200" b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ТФОМС Югры </a:t>
            </a:r>
            <a:r>
              <a:rPr lang="ru-RU" sz="22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b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1400" b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 )</a:t>
            </a:r>
            <a:endParaRPr lang="ru-RU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671132"/>
              </p:ext>
            </p:extLst>
          </p:nvPr>
        </p:nvGraphicFramePr>
        <p:xfrm>
          <a:off x="179512" y="1124744"/>
          <a:ext cx="8784975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0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179512" y="33377"/>
            <a:ext cx="7983040" cy="864095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медицинскими организациями средств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нормированного страхового запаса (НСЗ) ТФОМС Югры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70827673"/>
              </p:ext>
            </p:extLst>
          </p:nvPr>
        </p:nvGraphicFramePr>
        <p:xfrm>
          <a:off x="333376" y="1556792"/>
          <a:ext cx="4181474" cy="4752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5" name="Объект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01202029"/>
              </p:ext>
            </p:extLst>
          </p:nvPr>
        </p:nvGraphicFramePr>
        <p:xfrm>
          <a:off x="4514850" y="1413670"/>
          <a:ext cx="4000500" cy="4823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559584" y="1556794"/>
            <a:ext cx="4369628" cy="75861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Заключено соглашений – 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на 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сумму </a:t>
            </a:r>
            <a:endParaRPr lang="ru-RU" sz="15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156 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945 458,40 ₽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79512" y="1556793"/>
            <a:ext cx="4248472" cy="75861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Включено 59 МО в план мероприятий на сумму  </a:t>
            </a:r>
          </a:p>
          <a:p>
            <a:pPr algn="ctr"/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361 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471 163,50 ₽ </a:t>
            </a:r>
          </a:p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51510" y="5661248"/>
            <a:ext cx="7886700" cy="57606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профинансировано мероприятий на сумму  135 219 009,40 ₽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30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Заголовок 17"/>
          <p:cNvSpPr txBox="1">
            <a:spLocks/>
          </p:cNvSpPr>
          <p:nvPr/>
        </p:nvSpPr>
        <p:spPr>
          <a:xfrm>
            <a:off x="179512" y="1052736"/>
            <a:ext cx="8749700" cy="4320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034EA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15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нормированном страховом запасе ТФОМС Югры </a:t>
            </a:r>
            <a:r>
              <a:rPr lang="ru-RU" sz="1500" b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5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 фонд в размере </a:t>
            </a:r>
            <a:r>
              <a:rPr lang="ru-RU" sz="15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373 975 866,73 рублей</a:t>
            </a:r>
            <a:endParaRPr lang="ru-RU" sz="15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41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116632"/>
            <a:ext cx="7992888" cy="792088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использованием средств обязательного медицинского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страхования 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052737"/>
            <a:ext cx="4318670" cy="288031"/>
          </a:xfrm>
        </p:spPr>
        <p:txBody>
          <a:bodyPr>
            <a:noAutofit/>
          </a:bodyPr>
          <a:lstStyle/>
          <a:p>
            <a:pPr algn="ctr"/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медицинских организаций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2644254"/>
              </p:ext>
            </p:extLst>
          </p:nvPr>
        </p:nvGraphicFramePr>
        <p:xfrm>
          <a:off x="179512" y="1556792"/>
          <a:ext cx="396044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1052737"/>
            <a:ext cx="4392488" cy="288031"/>
          </a:xfrm>
        </p:spPr>
        <p:txBody>
          <a:bodyPr>
            <a:normAutofit/>
          </a:bodyPr>
          <a:lstStyle/>
          <a:p>
            <a:pPr algn="ctr"/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результаты проверок МО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38645522"/>
              </p:ext>
            </p:extLst>
          </p:nvPr>
        </p:nvGraphicFramePr>
        <p:xfrm>
          <a:off x="4355978" y="1448780"/>
          <a:ext cx="453650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31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9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79512" y="116632"/>
            <a:ext cx="7958582" cy="792088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нецелевого использования средств ОМС 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32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285"/>
              </p:ext>
            </p:extLst>
          </p:nvPr>
        </p:nvGraphicFramePr>
        <p:xfrm>
          <a:off x="185394" y="1027760"/>
          <a:ext cx="8784976" cy="532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78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88617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сфере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 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179512" y="1322107"/>
            <a:ext cx="8712968" cy="478539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нового способа оплаты медицинской помощи </a:t>
            </a:r>
            <a:r>
              <a:rPr lang="ru-RU" sz="20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</a:t>
            </a:r>
            <a:r>
              <a:rPr lang="ru-RU" sz="20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дневного и круглосуточного стационара: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800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модель оплаты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помощи в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круглосуточного стационара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КСГ</a:t>
            </a:r>
          </a:p>
          <a:p>
            <a:pPr algn="just"/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оплаты медицинской помощи в условиях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стационара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КСГ</a:t>
            </a:r>
          </a:p>
          <a:p>
            <a:pPr algn="just"/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оплаты медицинской помощи в условиях круглосуточного стационара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315 КСГ</a:t>
            </a:r>
          </a:p>
          <a:p>
            <a:pPr algn="just"/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оплаты медицинской помощи в условиях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стационара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КСГ</a:t>
            </a:r>
          </a:p>
          <a:p>
            <a:pPr algn="just"/>
            <a:endParaRPr lang="ru-RU" sz="9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Методика применения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способов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оплаты, разрешенных коэффициентов, формирования случаев оказания медицинской помощи, расчёта тарифов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33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88617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в сфере ОМС в 2017 году 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51520" y="1268760"/>
            <a:ext cx="8712968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9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нового способа оплаты </a:t>
            </a:r>
            <a:r>
              <a:rPr lang="ru-RU" sz="19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скорой медицинской помощи и медицинской </a:t>
            </a:r>
            <a:r>
              <a:rPr lang="ru-RU" sz="19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в </a:t>
            </a:r>
            <a:r>
              <a:rPr lang="ru-RU" sz="19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амбулаторных условиях:</a:t>
            </a:r>
            <a:endParaRPr lang="ru-RU" sz="19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4800" b="0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</a:rPr>
              <a:t>Применение </a:t>
            </a:r>
            <a:r>
              <a:rPr kumimoji="0" 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</a:rPr>
              <a:t>Регионального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</a:rPr>
              <a:t> корректирующего</a:t>
            </a:r>
            <a:r>
              <a:rPr kumimoji="0" lang="ru-RU" sz="19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</a:rPr>
              <a:t> коэффициента.</a:t>
            </a:r>
            <a:endParaRPr kumimoji="0" lang="ru-RU" sz="19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</a:rPr>
              <a:t>Использование отдельного тарифа при проведении процедуры «</a:t>
            </a:r>
            <a:r>
              <a:rPr lang="ru-RU" sz="1900" b="1" dirty="0" smtClean="0">
                <a:solidFill>
                  <a:srgbClr val="002060"/>
                </a:solidFill>
                <a:latin typeface="Times New Roman"/>
              </a:rPr>
              <a:t>Т</a:t>
            </a:r>
            <a:r>
              <a:rPr kumimoji="0" lang="ru-RU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</a:rPr>
              <a:t>ромболизис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</a:rPr>
              <a:t>».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34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03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0103"/>
            <a:ext cx="7886574" cy="788617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в сфере ОМС в 2017 году 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179512" y="1340768"/>
            <a:ext cx="8712968" cy="50405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9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стоматологической медицинской помощи:</a:t>
            </a:r>
          </a:p>
          <a:p>
            <a:endParaRPr lang="ru-RU" sz="1900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нового Классификатора стоматологических медицинских услуг, включает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156 услуг, выраженных в УЕТ</a:t>
            </a:r>
            <a:r>
              <a:rPr lang="ru-RU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и утверждены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КСГ </a:t>
            </a:r>
            <a:r>
              <a:rPr lang="ru-RU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стоматологии, для оплаты на основе групп заболеваний, в том числе клинико-статистических групп,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выраженных в УЕТ.</a:t>
            </a:r>
          </a:p>
          <a:p>
            <a:endParaRPr lang="ru-RU" sz="19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Приказом МЗ РФ от 06.02.2001 №33 «О введении специальности «Стоматология профилактическая» разработаны стоматологические медицинские услуги по специальности «Гигиенист стоматологический», разработана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КСГ №31 </a:t>
            </a:r>
            <a:r>
              <a:rPr lang="ru-RU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«Профилактическая помощь взрослому и детскому населению»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35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6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6"/>
          <p:cNvSpPr/>
          <p:nvPr>
            <p:custDataLst>
              <p:tags r:id="rId1"/>
            </p:custDataLst>
          </p:nvPr>
        </p:nvSpPr>
        <p:spPr bwMode="auto">
          <a:xfrm>
            <a:off x="1151620" y="2924944"/>
            <a:ext cx="6840760" cy="108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0" rIns="72000" bIns="0" numCol="1" rtlCol="0" anchor="ctr" anchorCtr="0" compatLnSpc="1">
            <a:prstTxWarp prst="textNoShape">
              <a:avLst/>
            </a:prstTxWarp>
          </a:bodyPr>
          <a:lstStyle/>
          <a:p>
            <a:pPr algn="ctr" defTabSz="912813">
              <a:defRPr/>
            </a:pPr>
            <a:r>
              <a:rPr lang="ru-RU" sz="24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400" b="1" kern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36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43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7876726" cy="864096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ТФОМС Югры (исполнение </a:t>
            </a:r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руб.))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917514"/>
              </p:ext>
            </p:extLst>
          </p:nvPr>
        </p:nvGraphicFramePr>
        <p:xfrm>
          <a:off x="251520" y="1124744"/>
          <a:ext cx="8712968" cy="5063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4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47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0" y="188640"/>
            <a:ext cx="7911032" cy="720080"/>
          </a:xfrm>
        </p:spPr>
        <p:txBody>
          <a:bodyPr>
            <a:noAutofit/>
          </a:bodyPr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Территориальной программы ОМС </a:t>
            </a:r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00172584"/>
              </p:ext>
            </p:extLst>
          </p:nvPr>
        </p:nvGraphicFramePr>
        <p:xfrm>
          <a:off x="179510" y="1124743"/>
          <a:ext cx="8784976" cy="50405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64098"/>
                <a:gridCol w="3096344"/>
                <a:gridCol w="1608178"/>
                <a:gridCol w="1608178"/>
                <a:gridCol w="1608178"/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 ФИНАНСИРОВАНИЯ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</a:t>
                      </a:r>
                    </a:p>
                  </a:txBody>
                  <a:tcPr marL="68580" marR="68580" marT="0" marB="0" anchor="ctr"/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обязательного медицинского страхования всего, в том числе: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475,50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</a:t>
                      </a:r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 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630,10 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690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670,40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 (дотация)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ФФОМС в бюджет ТФОМС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Югры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24 660 235,60 </a:t>
                      </a:r>
                    </a:p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25 746 </a:t>
                      </a:r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108,60 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27 083 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407,10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  из бюджета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ХМАО-Югры в рамках базовой программы ОМС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14 302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290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,8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13 879 453,20 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607 263,3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  из бюджета ХМАО-Югры в рамках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сверхбазовой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ОМС</a:t>
                      </a:r>
                      <a:endParaRPr lang="ru-RU" sz="1200" b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489 548,9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604 597,5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5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30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179512" y="116633"/>
            <a:ext cx="7886574" cy="755250"/>
          </a:xfrm>
        </p:spPr>
        <p:txBody>
          <a:bodyPr/>
          <a:lstStyle/>
          <a:p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Территориальной программы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 </a:t>
            </a:r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636055"/>
              </p:ext>
            </p:extLst>
          </p:nvPr>
        </p:nvGraphicFramePr>
        <p:xfrm>
          <a:off x="179512" y="1463675"/>
          <a:ext cx="8712967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6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5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064896" cy="864096"/>
          </a:xfrm>
          <a:noFill/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изменений размера платежа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неработающих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</a:t>
            </a:r>
            <a:b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величины межбюджетного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трансферта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ХМАО-Югры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162179"/>
              </p:ext>
            </p:extLst>
          </p:nvPr>
        </p:nvGraphicFramePr>
        <p:xfrm>
          <a:off x="553602" y="980728"/>
          <a:ext cx="8352928" cy="3984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29306"/>
              </p:ext>
            </p:extLst>
          </p:nvPr>
        </p:nvGraphicFramePr>
        <p:xfrm>
          <a:off x="251520" y="4653135"/>
          <a:ext cx="8640963" cy="170321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232248"/>
                <a:gridCol w="1335983"/>
                <a:gridCol w="1268183"/>
                <a:gridCol w="1268183"/>
                <a:gridCol w="1268183"/>
                <a:gridCol w="1268183"/>
              </a:tblGrid>
              <a:tr h="4476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 год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роста 2016/2015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год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роста 2017/2016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год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</a:tr>
              <a:tr h="3929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неработающих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815 857,0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865 080,0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828 153,0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</a:tr>
              <a:tr h="46970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 </a:t>
                      </a:r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неработающее население (тыс. руб.)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10 239 511,2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10 857 273,0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10 393 817,0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</a:tr>
              <a:tr h="3929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МБТ </a:t>
                      </a:r>
                      <a:r>
                        <a:rPr lang="ru-RU" sz="14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 (тыс. руб.)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14 302 290,8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13 879 453,2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-16%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11 607 263,3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38" marR="8238" marT="8238" marB="0" anchor="ctr">
                    <a:noFill/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7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34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337029" cy="792087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изменений размера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ФОМС </a:t>
            </a:r>
            <a:b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величины межбюджетного </a:t>
            </a:r>
            <a:r>
              <a:rPr lang="ru-RU" sz="22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трансферта 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ХМАО-Югры</a:t>
            </a:r>
            <a:endParaRPr lang="ru-RU" sz="22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052737"/>
            <a:ext cx="4318670" cy="360039"/>
          </a:xfrm>
        </p:spPr>
        <p:txBody>
          <a:bodyPr>
            <a:normAutofit/>
          </a:bodyPr>
          <a:lstStyle/>
          <a:p>
            <a:pPr algn="ctr"/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Межбюджетный</a:t>
            </a:r>
            <a:r>
              <a:rPr lang="ru-RU" sz="14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трансферт ХМАО-Югра (тыс. </a:t>
            </a:r>
            <a:r>
              <a:rPr lang="ru-RU" sz="1400" b="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b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0115149"/>
              </p:ext>
            </p:extLst>
          </p:nvPr>
        </p:nvGraphicFramePr>
        <p:xfrm>
          <a:off x="179512" y="1556792"/>
          <a:ext cx="4300785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52737"/>
            <a:ext cx="4335338" cy="360039"/>
          </a:xfrm>
        </p:spPr>
        <p:txBody>
          <a:bodyPr>
            <a:normAutofit/>
          </a:bodyPr>
          <a:lstStyle/>
          <a:p>
            <a:pPr algn="ctr"/>
            <a:r>
              <a:rPr lang="ru-RU" sz="1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Субвенция</a:t>
            </a:r>
            <a:r>
              <a:rPr lang="ru-RU" sz="1400" b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ФФОМС (тыс. руб.)</a:t>
            </a:r>
            <a:endParaRPr lang="ru-RU" sz="1400" b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07428834"/>
              </p:ext>
            </p:extLst>
          </p:nvPr>
        </p:nvGraphicFramePr>
        <p:xfrm>
          <a:off x="4629150" y="1556792"/>
          <a:ext cx="4335338" cy="4799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8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06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20103"/>
            <a:ext cx="8136904" cy="788617"/>
          </a:xfrm>
        </p:spPr>
        <p:txBody>
          <a:bodyPr/>
          <a:lstStyle/>
          <a:p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изменений величины средних </a:t>
            </a:r>
            <a:r>
              <a:rPr lang="ru-RU" sz="22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подушевых</a:t>
            </a: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нормативов финансирования</a:t>
            </a:r>
            <a:endParaRPr lang="ru-RU" sz="1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827687"/>
              </p:ext>
            </p:extLst>
          </p:nvPr>
        </p:nvGraphicFramePr>
        <p:xfrm>
          <a:off x="251520" y="1052736"/>
          <a:ext cx="8640960" cy="532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D143160-66FF-49A1-9C1B-B5A06151588D}" type="slidenum"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 algn="r"/>
              <a:t>9</a:t>
            </a:fld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49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2fHpE_o0aVOBRw6OSa6g"/>
</p:tagLst>
</file>

<file path=ppt/theme/theme1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 Отдельные вопросы организации ЭКМП</Template>
  <TotalTime>13410</TotalTime>
  <Words>4332</Words>
  <Application>Microsoft Office PowerPoint</Application>
  <PresentationFormat>Экран (4:3)</PresentationFormat>
  <Paragraphs>774</Paragraphs>
  <Slides>36</Slides>
  <Notes>36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36</vt:i4>
      </vt:variant>
    </vt:vector>
  </HeadingPairs>
  <TitlesOfParts>
    <vt:vector size="49" baseType="lpstr">
      <vt:lpstr>Gulim</vt:lpstr>
      <vt:lpstr>宋体</vt:lpstr>
      <vt:lpstr>Arial</vt:lpstr>
      <vt:lpstr>Calibri</vt:lpstr>
      <vt:lpstr>Calibri Light</vt:lpstr>
      <vt:lpstr>Times New Roman</vt:lpstr>
      <vt:lpstr>-윤고딕130</vt:lpstr>
      <vt:lpstr>1_Специальное оформление</vt:lpstr>
      <vt:lpstr>1_Office Theme</vt:lpstr>
      <vt:lpstr>2_Office Theme</vt:lpstr>
      <vt:lpstr>Office Theme</vt:lpstr>
      <vt:lpstr>Специальное оформление</vt:lpstr>
      <vt:lpstr>Тема Office</vt:lpstr>
      <vt:lpstr>       ИТОГИ ДЕЯТЕЛЬНОСТИ ТФОМС ЮГРЫ В 2016 ГОДУ</vt:lpstr>
      <vt:lpstr>Бюджет ТФОМС Югры (исполнение (тыс. руб.) )</vt:lpstr>
      <vt:lpstr>Бюджет ТФОМС Югры (исполнение (тыс. руб.) )</vt:lpstr>
      <vt:lpstr>Бюджет ТФОМС Югры (исполнение (тыс. руб.))</vt:lpstr>
      <vt:lpstr>Источники финансирования Территориальной программы ОМС (тыс. руб.)</vt:lpstr>
      <vt:lpstr>Источники финансирования Территориальной программы ОМС (тыс. руб.)</vt:lpstr>
      <vt:lpstr>Динамика изменений размера платежа на неработающих граждан  и величины межбюджетного трансферта ХМАО-Югры</vt:lpstr>
      <vt:lpstr>Динамика изменений размера субвенции ФОМС  и величины межбюджетного трансферта ХМАО-Югры</vt:lpstr>
      <vt:lpstr>Динамика изменений величины средних подушевых  нормативов финансирования</vt:lpstr>
      <vt:lpstr>Нормативы финансовых затрат на единицу объема медицинской помощи </vt:lpstr>
      <vt:lpstr>Объемы оплаченной медицинской помощи по условиям оказания </vt:lpstr>
      <vt:lpstr>Исполнение утвержденных объемов финансового обеспечения  медицинской помощи по условиям оказания</vt:lpstr>
      <vt:lpstr>Структура финансового обеспечения территориальной программы ОМС по условиям оказания медицинской помощи</vt:lpstr>
      <vt:lpstr>Финансовое обеспечение  медицинских организаций по уровням оказания медицинской помощи</vt:lpstr>
      <vt:lpstr>Финансовое обеспечение  медицинских организаций по уровням оказания медицинской помощи</vt:lpstr>
      <vt:lpstr>Средний размер оплаты медицинской помощи по уровням оказания и медицинским организациям</vt:lpstr>
      <vt:lpstr>Структура плановых расходов медицинских организаций, финансируемых за счёт средств ОМС (тыс. руб.)</vt:lpstr>
      <vt:lpstr>Структура плановых расходов медицинских организаций, финансируемых за счёт средств ОМС</vt:lpstr>
      <vt:lpstr>  Объем профилактических медицинских осмотров и диспансеризации</vt:lpstr>
      <vt:lpstr>Финансирование профилактических медицинских осмотров и диспансеризации (тыс. руб.)</vt:lpstr>
      <vt:lpstr>Медицинская помощь оказанная в ХМАО-Югре гражданам, застрахованным за пределами автономного округа</vt:lpstr>
      <vt:lpstr>Медицинская помощь оказанная в ХМАО-Югре гражданам, застрахованным за пределами автономного округа </vt:lpstr>
      <vt:lpstr>Медицинская помощь оказанная за пределами округа гражданам, застрахованным в ХМАО-Югре </vt:lpstr>
      <vt:lpstr>Медицинская помощь оказанная за пределами округа гражданам, застрахованным в ХМАО-Югре </vt:lpstr>
      <vt:lpstr> Медицинская помощь гражданам, оказанная в рамках межтерриториальных расчетов</vt:lpstr>
      <vt:lpstr>Результаты контроля объемов, сроков, качества и условий предоставления медицинской помощи в ХМАО-Югре </vt:lpstr>
      <vt:lpstr>Структура основных нарушений, выявленных при проведении экспертиз (МЭЭ и ЭКМП)</vt:lpstr>
      <vt:lpstr>Структура финансовых санкций в зависимости от этапов контроля медицинской помощи </vt:lpstr>
      <vt:lpstr>Использование медицинскими организациями средств нормированного страхового запаса (НСЗ) ТФОМС Югры </vt:lpstr>
      <vt:lpstr>Использование медицинскими организациями средств нормированного страхового запаса (НСЗ) ТФОМС Югры</vt:lpstr>
      <vt:lpstr>Контроль за использованием средств обязательного медицинского страхования </vt:lpstr>
      <vt:lpstr>Основные причины нецелевого использования средств ОМС </vt:lpstr>
      <vt:lpstr>Основные изменения в сфере ОМС в 2017 году </vt:lpstr>
      <vt:lpstr>Основные изменения в сфере ОМС в 2017 году </vt:lpstr>
      <vt:lpstr>Основные изменения в сфере ОМС в 2017 году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ДЕЯТЕЛЬНОСТИ ТФОМС ЮГРЫ В 2012 ГОДУ</dc:title>
  <dc:creator>Кладченко Лариса Владимировна</dc:creator>
  <cp:lastModifiedBy>Кутафина Любовь Павловна</cp:lastModifiedBy>
  <cp:revision>939</cp:revision>
  <cp:lastPrinted>2017-03-17T04:15:14Z</cp:lastPrinted>
  <dcterms:modified xsi:type="dcterms:W3CDTF">2017-04-05T06:35:00Z</dcterms:modified>
</cp:coreProperties>
</file>