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4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74" r:id="rId15"/>
    <p:sldId id="275" r:id="rId16"/>
    <p:sldId id="277" r:id="rId17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Темный стиль 1 —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551" autoAdjust="0"/>
  </p:normalViewPr>
  <p:slideViewPr>
    <p:cSldViewPr snapToGrid="0">
      <p:cViewPr varScale="1">
        <p:scale>
          <a:sx n="88" d="100"/>
          <a:sy n="88" d="100"/>
        </p:scale>
        <p:origin x="14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492753623188406E-2"/>
          <c:y val="2.1505376344086023E-2"/>
          <c:w val="0.97342995169082125"/>
          <c:h val="0.718300101600203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АО "Страховая компания "СОГАЗ-Мед"</c:v>
                </c:pt>
                <c:pt idx="1">
                  <c:v>ЗАО "Капитал Медицинское страхование" / Филиал ООО "Росгосстрах - Медицина" в ХМАО-Югре</c:v>
                </c:pt>
                <c:pt idx="2">
                  <c:v>ОАО СМК "Югория-Мед" /Ханты-Мансийский филиал ООО «АльфаСтрахование - ОМС»</c:v>
                </c:pt>
                <c:pt idx="3">
                  <c:v>ХМАО-Югра: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5.4399999999999997E-2</c:v>
                </c:pt>
                <c:pt idx="1">
                  <c:v>1.01E-2</c:v>
                </c:pt>
                <c:pt idx="2">
                  <c:v>1.11E-2</c:v>
                </c:pt>
                <c:pt idx="3">
                  <c:v>1.4999999999999999E-2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АО "Страховая компания "СОГАЗ-Мед"</c:v>
                </c:pt>
                <c:pt idx="1">
                  <c:v>ЗАО "Капитал Медицинское страхование" / Филиал ООО "Росгосстрах - Медицина" в ХМАО-Югре</c:v>
                </c:pt>
                <c:pt idx="2">
                  <c:v>ОАО СМК "Югория-Мед" /Ханты-Мансийский филиал ООО «АльфаСтрахование - ОМС»</c:v>
                </c:pt>
                <c:pt idx="3">
                  <c:v>ХМАО-Югра:</c:v>
                </c:pt>
              </c:strCache>
            </c:strRef>
          </c:cat>
          <c:val>
            <c:numRef>
              <c:f>Лист1!$C$2:$C$5</c:f>
              <c:numCache>
                <c:formatCode>0.00%</c:formatCode>
                <c:ptCount val="4"/>
                <c:pt idx="0">
                  <c:v>2.52E-2</c:v>
                </c:pt>
                <c:pt idx="1">
                  <c:v>8.3999999999999995E-3</c:v>
                </c:pt>
                <c:pt idx="2">
                  <c:v>6.1000000000000004E-3</c:v>
                </c:pt>
                <c:pt idx="3">
                  <c:v>8.2000000000000007E-3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6 мес 2017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АО "Страховая компания "СОГАЗ-Мед"</c:v>
                </c:pt>
                <c:pt idx="1">
                  <c:v>ЗАО "Капитал Медицинское страхование" / Филиал ООО "Росгосстрах - Медицина" в ХМАО-Югре</c:v>
                </c:pt>
                <c:pt idx="2">
                  <c:v>ОАО СМК "Югория-Мед" /Ханты-Мансийский филиал ООО «АльфаСтрахование - ОМС»</c:v>
                </c:pt>
                <c:pt idx="3">
                  <c:v>ХМАО-Югра:</c:v>
                </c:pt>
              </c:strCache>
            </c:strRef>
          </c:cat>
          <c:val>
            <c:numRef>
              <c:f>Лист1!$D$2:$D$5</c:f>
              <c:numCache>
                <c:formatCode>0.00%</c:formatCode>
                <c:ptCount val="4"/>
                <c:pt idx="0">
                  <c:v>3.6600000000000001E-2</c:v>
                </c:pt>
                <c:pt idx="1">
                  <c:v>3.8999999999999998E-3</c:v>
                </c:pt>
                <c:pt idx="2">
                  <c:v>4.7000000000000002E-3</c:v>
                </c:pt>
                <c:pt idx="3" formatCode="0%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71819168"/>
        <c:axId val="171819560"/>
      </c:barChart>
      <c:catAx>
        <c:axId val="17181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1819560"/>
        <c:crosses val="autoZero"/>
        <c:auto val="1"/>
        <c:lblAlgn val="ctr"/>
        <c:lblOffset val="100"/>
        <c:noMultiLvlLbl val="0"/>
      </c:catAx>
      <c:valAx>
        <c:axId val="1718195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17181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73771738754624"/>
                      <c:h val="8.7167157065389203E-2"/>
                    </c:manualLayout>
                  </c15:layout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684195968606279E-3"/>
                  <c:y val="-6.176592174695425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3628600076064"/>
                      <c:h val="0.1257708581572356"/>
                    </c:manualLayout>
                  </c15:layout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Филиал в Сургуте</c:v>
                </c:pt>
                <c:pt idx="1">
                  <c:v>Филиал Урае</c:v>
                </c:pt>
                <c:pt idx="2">
                  <c:v>Филиал в Нефтеюганске</c:v>
                </c:pt>
                <c:pt idx="3">
                  <c:v>Дирекция</c:v>
                </c:pt>
                <c:pt idx="4">
                  <c:v>Филиал в Нижневартовске</c:v>
                </c:pt>
                <c:pt idx="5">
                  <c:v>Филиал в Нягани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0.34379999999999999</c:v>
                </c:pt>
                <c:pt idx="1">
                  <c:v>0.29630000000000001</c:v>
                </c:pt>
                <c:pt idx="2">
                  <c:v>0.21940000000000001</c:v>
                </c:pt>
                <c:pt idx="3">
                  <c:v>7.6899999999999996E-2</c:v>
                </c:pt>
                <c:pt idx="4">
                  <c:v>6.1699999999999998E-2</c:v>
                </c:pt>
                <c:pt idx="5">
                  <c:v>0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001207729468601"/>
          <c:y val="0.14045698924731181"/>
          <c:w val="0.4438405797101449"/>
          <c:h val="0.8595430107526881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3.8527425919586022E-2"/>
                  <c:y val="-0.1854838709677419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248FEF64-A77A-4DCA-89E0-F20C10DEEF77}" type="CATEGORYNAME">
                      <a:rPr lang="ru-RU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; </a:t>
                    </a:r>
                    <a:fld id="{6443CA72-20AF-4CC2-B77A-B1E1333F30A5}" type="VALUE">
                      <a:rPr lang="ru-RU" baseline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 baseline="0" dirty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3.9855072463768113E-2"/>
                  <c:y val="0.1182795698924729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AE0C37CB-0BCB-4211-998F-5F6923712AC0}" type="CATEGORYNAME">
                      <a:rPr lang="ru-RU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; </a:t>
                    </a:r>
                    <a:fld id="{0E4383E5-C957-4CCF-9AFA-E988F63DF858}" type="VALUE">
                      <a:rPr lang="ru-RU" baseline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 baseline="0" dirty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3164251207729469"/>
                  <c:y val="0.131720430107526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6A4CC94D-4105-4C03-8008-99378A2EF51F}" type="CATEGORYNAME">
                      <a:rPr lang="ru-RU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; </a:t>
                    </a:r>
                    <a:fld id="{332C85D6-90F7-4ACF-9BB2-97A7FE5D0256}" type="VALUE">
                      <a:rPr lang="ru-RU" baseline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 baseline="0" dirty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0.14130434782608695"/>
                  <c:y val="5.91397849462365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398601DE-B1E7-45FE-B0B8-5A433E9F4C23}" type="CATEGORYNAME">
                      <a:rPr lang="ru-RU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; </a:t>
                    </a:r>
                    <a:fld id="{C9C0A7D7-7496-4D26-ADBA-2A659E0F79E8}" type="VALUE">
                      <a:rPr lang="ru-RU" baseline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 baseline="0" dirty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0.17995169082125603"/>
                  <c:y val="-0.177419354838709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83D45F71-FE83-4CE5-8643-D026C891748C}" type="CATEGORYNAME">
                      <a:rPr lang="ru-RU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; </a:t>
                    </a:r>
                    <a:fld id="{40A610C2-11F6-49E6-9360-21880B1A9E2A}" type="VALUE">
                      <a:rPr lang="ru-RU" baseline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 baseline="0" dirty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6DFDB31F-5FD3-4F27-881F-2CFCCF95E93A}" type="CATEGORYNAME">
                      <a:rPr lang="ru-RU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; </a:t>
                    </a:r>
                    <a:fld id="{E92F5590-B108-4CED-BD3E-4F24F68314B8}" type="VALUE">
                      <a:rPr lang="ru-RU" baseline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 baseline="0" dirty="0" smtClean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8.2125603864734303E-2"/>
                  <c:y val="-8.60215053763440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E8026403-F0F9-4011-9865-EA1463A33032}" type="CATEGORYNAME">
                      <a:rPr lang="ru-RU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; </a:t>
                    </a:r>
                    <a:fld id="{55EB86EB-3B96-428A-AA63-288AE80D27C7}" type="VALUE">
                      <a:rPr lang="ru-RU" baseline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 baseline="0" dirty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нарушения, связанные с оформлением счетов и реестров счетов</c:v>
                </c:pt>
                <c:pt idx="1">
                  <c:v>нарушения, связанные с принадлежностью застрахованного лица к СМО</c:v>
                </c:pt>
                <c:pt idx="2">
                  <c:v>нарушения, связанные с включением в реестр медицинской помощи, не входящей в территориальную программу ОМС</c:v>
                </c:pt>
                <c:pt idx="3">
                  <c:v>нарушения, связанные с необоснованным применением тарифа на медицинскую помощь</c:v>
                </c:pt>
                <c:pt idx="4">
                  <c:v>нарушения, связанные с включением в реестр счетов нелицензированных видов медицинской деятельности</c:v>
                </c:pt>
                <c:pt idx="5">
                  <c:v>нарушения, связанные с повторным или необоснованным включением в реестр счетов медицинской помощи, в т.ч.:</c:v>
                </c:pt>
                <c:pt idx="6">
                  <c:v>прочие нарушения в соответствии с Перечнем</c:v>
                </c:pt>
              </c:strCache>
            </c:strRef>
          </c:cat>
          <c:val>
            <c:numRef>
              <c:f>Лист1!$B$2:$B$8</c:f>
              <c:numCache>
                <c:formatCode>0.00%</c:formatCode>
                <c:ptCount val="7"/>
                <c:pt idx="0">
                  <c:v>0.63139999999999996</c:v>
                </c:pt>
                <c:pt idx="1">
                  <c:v>2.01E-2</c:v>
                </c:pt>
                <c:pt idx="2">
                  <c:v>0.1366</c:v>
                </c:pt>
                <c:pt idx="3">
                  <c:v>5.11E-2</c:v>
                </c:pt>
                <c:pt idx="4">
                  <c:v>8.0000000000000004E-4</c:v>
                </c:pt>
                <c:pt idx="5">
                  <c:v>0.16</c:v>
                </c:pt>
                <c:pt idx="6">
                  <c:v>1E-4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АПП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Лист1!$A$2:$A$6</c:f>
              <c:strCache>
                <c:ptCount val="5"/>
                <c:pt idx="0">
                  <c:v>Нормативный объем</c:v>
                </c:pt>
                <c:pt idx="1">
                  <c:v>АО "Страховая компания "СОГАЗ-Мед "</c:v>
                </c:pt>
                <c:pt idx="2">
                  <c:v>Филиал ООО "Росгосстрах - Медицина" в ХМАО-Югре</c:v>
                </c:pt>
                <c:pt idx="3">
                  <c:v>Ханты-Мансийский филиал ООО «АльфаСтрахование - ОМС»</c:v>
                </c:pt>
                <c:pt idx="4">
                  <c:v>2016 год РФ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8.0000000000000002E-3</c:v>
                </c:pt>
                <c:pt idx="1">
                  <c:v>8.5000000000000006E-3</c:v>
                </c:pt>
                <c:pt idx="2">
                  <c:v>1.24E-2</c:v>
                </c:pt>
                <c:pt idx="3">
                  <c:v>1.1900000000000001E-2</c:v>
                </c:pt>
                <c:pt idx="4">
                  <c:v>2.5000000000000001E-2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СП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trendline>
            <c:spPr>
              <a:ln w="19050" cap="rnd">
                <a:solidFill>
                  <a:schemeClr val="accent3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Лист1!$A$2:$A$6</c:f>
              <c:strCache>
                <c:ptCount val="5"/>
                <c:pt idx="0">
                  <c:v>Нормативный объем</c:v>
                </c:pt>
                <c:pt idx="1">
                  <c:v>АО "Страховая компания "СОГАЗ-Мед "</c:v>
                </c:pt>
                <c:pt idx="2">
                  <c:v>Филиал ООО "Росгосстрах - Медицина" в ХМАО-Югре</c:v>
                </c:pt>
                <c:pt idx="3">
                  <c:v>Ханты-Мансийский филиал ООО «АльфаСтрахование - ОМС»</c:v>
                </c:pt>
                <c:pt idx="4">
                  <c:v>2016 год РФ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5"/>
                <c:pt idx="0">
                  <c:v>0.08</c:v>
                </c:pt>
                <c:pt idx="1">
                  <c:v>0.11</c:v>
                </c:pt>
                <c:pt idx="2" formatCode="0.00%">
                  <c:v>0.12529999999999999</c:v>
                </c:pt>
                <c:pt idx="3" formatCode="0.00%">
                  <c:v>0.13519999999999999</c:v>
                </c:pt>
                <c:pt idx="4" formatCode="0.00%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СЗП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trendline>
            <c:spPr>
              <a:ln w="19050" cap="rnd">
                <a:solidFill>
                  <a:schemeClr val="accent5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Лист1!$A$2:$A$6</c:f>
              <c:strCache>
                <c:ptCount val="5"/>
                <c:pt idx="0">
                  <c:v>Нормативный объем</c:v>
                </c:pt>
                <c:pt idx="1">
                  <c:v>АО "Страховая компания "СОГАЗ-Мед "</c:v>
                </c:pt>
                <c:pt idx="2">
                  <c:v>Филиал ООО "Росгосстрах - Медицина" в ХМАО-Югре</c:v>
                </c:pt>
                <c:pt idx="3">
                  <c:v>Ханты-Мансийский филиал ООО «АльфаСтрахование - ОМС»</c:v>
                </c:pt>
                <c:pt idx="4">
                  <c:v>2016 год РФ</c:v>
                </c:pt>
              </c:strCache>
            </c:strRef>
          </c:cat>
          <c:val>
            <c:numRef>
              <c:f>Лист1!$D$2:$D$6</c:f>
              <c:numCache>
                <c:formatCode>0%</c:formatCode>
                <c:ptCount val="5"/>
                <c:pt idx="0">
                  <c:v>0.08</c:v>
                </c:pt>
                <c:pt idx="1">
                  <c:v>0.1</c:v>
                </c:pt>
                <c:pt idx="2" formatCode="0.00%">
                  <c:v>0.13170000000000001</c:v>
                </c:pt>
                <c:pt idx="3" formatCode="0.00%">
                  <c:v>0.1114</c:v>
                </c:pt>
                <c:pt idx="4" formatCode="0.00%">
                  <c:v>0.12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СМП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trendline>
            <c:spPr>
              <a:ln w="19050" cap="rnd">
                <a:solidFill>
                  <a:schemeClr val="accent1">
                    <a:lumMod val="60000"/>
                  </a:schemeClr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Лист1!$A$2:$A$6</c:f>
              <c:strCache>
                <c:ptCount val="5"/>
                <c:pt idx="0">
                  <c:v>Нормативный объем</c:v>
                </c:pt>
                <c:pt idx="1">
                  <c:v>АО "Страховая компания "СОГАЗ-Мед "</c:v>
                </c:pt>
                <c:pt idx="2">
                  <c:v>Филиал ООО "Росгосстрах - Медицина" в ХМАО-Югре</c:v>
                </c:pt>
                <c:pt idx="3">
                  <c:v>Ханты-Мансийский филиал ООО «АльфаСтрахование - ОМС»</c:v>
                </c:pt>
                <c:pt idx="4">
                  <c:v>2016 год РФ</c:v>
                </c:pt>
              </c:strCache>
            </c:strRef>
          </c:cat>
          <c:val>
            <c:numRef>
              <c:f>Лист1!$E$2:$E$6</c:f>
              <c:numCache>
                <c:formatCode>0%</c:formatCode>
                <c:ptCount val="5"/>
                <c:pt idx="0">
                  <c:v>0.03</c:v>
                </c:pt>
                <c:pt idx="1">
                  <c:v>0.04</c:v>
                </c:pt>
                <c:pt idx="2" formatCode="0.00%">
                  <c:v>6.2100000000000002E-2</c:v>
                </c:pt>
                <c:pt idx="3" formatCode="0.00%">
                  <c:v>6.0499999999999998E-2</c:v>
                </c:pt>
                <c:pt idx="4" formatCode="0.00%">
                  <c:v>4.2000000000000003E-2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76556440"/>
        <c:axId val="276556832"/>
      </c:barChart>
      <c:catAx>
        <c:axId val="276556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6556832"/>
        <c:crosses val="autoZero"/>
        <c:auto val="1"/>
        <c:lblAlgn val="ctr"/>
        <c:lblOffset val="100"/>
        <c:noMultiLvlLbl val="0"/>
      </c:catAx>
      <c:valAx>
        <c:axId val="276556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276556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66693293773046E-2"/>
          <c:y val="0.11765853865041064"/>
          <c:w val="0.92221784776902882"/>
          <c:h val="0.701382609431885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-1.2077294685990338E-2"/>
                  <c:y val="-4.8387096774193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5217391304347824E-2"/>
                  <c:y val="5.1075268817204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АО "Страховая компания "СОГАЗ-Мед "</c:v>
                </c:pt>
                <c:pt idx="1">
                  <c:v>Филиал ООО "Росгосстрах - Медицина" в ХМАО-Югре</c:v>
                </c:pt>
                <c:pt idx="2">
                  <c:v>Ханты-Мансийский филиал ООО «АльфаСтрахование - ОМС»</c:v>
                </c:pt>
                <c:pt idx="3">
                  <c:v>ХМАО-Югра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0.19789999999999999</c:v>
                </c:pt>
                <c:pt idx="1">
                  <c:v>0.47060000000000002</c:v>
                </c:pt>
                <c:pt idx="2">
                  <c:v>0.47060000000000002</c:v>
                </c:pt>
                <c:pt idx="3">
                  <c:v>0.21879999999999999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 мес 2017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АО "Страховая компания "СОГАЗ-Мед "</c:v>
                </c:pt>
                <c:pt idx="1">
                  <c:v>Филиал ООО "Росгосстрах - Медицина" в ХМАО-Югре</c:v>
                </c:pt>
                <c:pt idx="2">
                  <c:v>Ханты-Мансийский филиал ООО «АльфаСтрахование - ОМС»</c:v>
                </c:pt>
                <c:pt idx="3">
                  <c:v>ХМАО-Югра</c:v>
                </c:pt>
              </c:strCache>
            </c:strRef>
          </c:cat>
          <c:val>
            <c:numRef>
              <c:f>Лист1!$C$2:$C$5</c:f>
              <c:numCache>
                <c:formatCode>0.00%</c:formatCode>
                <c:ptCount val="4"/>
                <c:pt idx="0">
                  <c:v>0.4022</c:v>
                </c:pt>
                <c:pt idx="1">
                  <c:v>0.2271</c:v>
                </c:pt>
                <c:pt idx="2">
                  <c:v>0.2122</c:v>
                </c:pt>
                <c:pt idx="3">
                  <c:v>0.23069999999999999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6557616"/>
        <c:axId val="276558008"/>
      </c:barChart>
      <c:catAx>
        <c:axId val="276557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6558008"/>
        <c:crosses val="autoZero"/>
        <c:auto val="1"/>
        <c:lblAlgn val="ctr"/>
        <c:lblOffset val="100"/>
        <c:noMultiLvlLbl val="0"/>
      </c:catAx>
      <c:valAx>
        <c:axId val="2765580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276557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581745216630532"/>
          <c:y val="1.7570061806790337E-2"/>
          <c:w val="0.27167284795922247"/>
          <c:h val="6.3286766573533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119565217391305"/>
          <c:y val="0.17540322580645162"/>
          <c:w val="0.6781400966183575"/>
          <c:h val="0.65188172043010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ХМАО-Югра в I полугодии 2017</c:v>
                </c:pt>
              </c:strCache>
            </c:strRef>
          </c:tx>
          <c:dPt>
            <c:idx val="0"/>
            <c:bubble3D val="0"/>
            <c:explosion val="1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explosion val="1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explosion val="13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3.6231884057971015E-3"/>
                  <c:y val="-0.120967741935483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4009661835748799E-2"/>
                  <c:y val="3.76344086021504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7294685990338161E-2"/>
                  <c:y val="-0.2715053763440861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5217391304347824E-2"/>
                  <c:y val="-0.110215053763440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дефекты оформления первичной медицинской документации</c:v>
                </c:pt>
                <c:pt idx="1">
                  <c:v>нарушения при оказании медицинской помощи</c:v>
                </c:pt>
                <c:pt idx="2">
                  <c:v>взимание платы с застрахованных лиц за медицинскую помощь</c:v>
                </c:pt>
                <c:pt idx="3">
                  <c:v>нарушения, связанные с предъявлением на оплату счетов и реестров счетов</c:v>
                </c:pt>
                <c:pt idx="4">
                  <c:v>прочие нарушения в соответствии с Перечнем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0.56720000000000004</c:v>
                </c:pt>
                <c:pt idx="1">
                  <c:v>6.3899999999999998E-2</c:v>
                </c:pt>
                <c:pt idx="2">
                  <c:v>2.9999999999999997E-4</c:v>
                </c:pt>
                <c:pt idx="3">
                  <c:v>0.36799999999999999</c:v>
                </c:pt>
                <c:pt idx="4">
                  <c:v>5.0000000000000001E-4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63307803643789E-2"/>
          <c:y val="0.11120984856898043"/>
          <c:w val="0.94917985961157658"/>
          <c:h val="0.711957884998823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9,31%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3366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solidFill>
                <a:srgbClr val="003366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solidFill>
                <a:srgbClr val="003366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Филиал ООО "Росгосстрах - Медицина" в ХМАО-Югре</c:v>
                </c:pt>
                <c:pt idx="1">
                  <c:v>Ханты-Мансийский филиал ООО «АльфаСтрахование – ОМС»</c:v>
                </c:pt>
                <c:pt idx="2">
                  <c:v>РФ в I полугодии 2016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0.37059999999999998</c:v>
                </c:pt>
                <c:pt idx="1">
                  <c:v>0.42570000000000002</c:v>
                </c:pt>
                <c:pt idx="2" formatCode="0%">
                  <c:v>0.21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69535912"/>
        <c:axId val="169536696"/>
      </c:barChart>
      <c:catAx>
        <c:axId val="169535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36696"/>
        <c:crosses val="autoZero"/>
        <c:auto val="1"/>
        <c:lblAlgn val="ctr"/>
        <c:lblOffset val="100"/>
        <c:noMultiLvlLbl val="0"/>
      </c:catAx>
      <c:valAx>
        <c:axId val="1695366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169535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АПП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Лист1!$A$2:$A$6</c:f>
              <c:strCache>
                <c:ptCount val="5"/>
                <c:pt idx="0">
                  <c:v>Нормативный объем</c:v>
                </c:pt>
                <c:pt idx="1">
                  <c:v>АО "Страховая компания "СОГАЗ-Мед "</c:v>
                </c:pt>
                <c:pt idx="2">
                  <c:v>Филиал ООО "Росгосстрах - Медицина" в ХМАО-Югре</c:v>
                </c:pt>
                <c:pt idx="3">
                  <c:v>Ханты-Мансийский филиал ООО «АльфаСтрахование - ОМС»</c:v>
                </c:pt>
                <c:pt idx="4">
                  <c:v>2016 год РФ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5.0000000000000001E-3</c:v>
                </c:pt>
                <c:pt idx="1">
                  <c:v>8.5000000000000006E-3</c:v>
                </c:pt>
                <c:pt idx="2">
                  <c:v>1.24E-2</c:v>
                </c:pt>
                <c:pt idx="3">
                  <c:v>1.1900000000000001E-2</c:v>
                </c:pt>
                <c:pt idx="4">
                  <c:v>1.2E-2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СП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3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Лист1!$A$2:$A$6</c:f>
              <c:strCache>
                <c:ptCount val="5"/>
                <c:pt idx="0">
                  <c:v>Нормативный объем</c:v>
                </c:pt>
                <c:pt idx="1">
                  <c:v>АО "Страховая компания "СОГАЗ-Мед "</c:v>
                </c:pt>
                <c:pt idx="2">
                  <c:v>Филиал ООО "Росгосстрах - Медицина" в ХМАО-Югре</c:v>
                </c:pt>
                <c:pt idx="3">
                  <c:v>Ханты-Мансийский филиал ООО «АльфаСтрахование - ОМС»</c:v>
                </c:pt>
                <c:pt idx="4">
                  <c:v>2016 год РФ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5"/>
                <c:pt idx="0">
                  <c:v>0.05</c:v>
                </c:pt>
                <c:pt idx="1">
                  <c:v>0.11</c:v>
                </c:pt>
                <c:pt idx="2" formatCode="0.00%">
                  <c:v>0.12529999999999999</c:v>
                </c:pt>
                <c:pt idx="3" formatCode="0.00%">
                  <c:v>0.13519999999999999</c:v>
                </c:pt>
                <c:pt idx="4" formatCode="0.00%">
                  <c:v>9.4E-2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СЗП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5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Лист1!$A$2:$A$6</c:f>
              <c:strCache>
                <c:ptCount val="5"/>
                <c:pt idx="0">
                  <c:v>Нормативный объем</c:v>
                </c:pt>
                <c:pt idx="1">
                  <c:v>АО "Страховая компания "СОГАЗ-Мед "</c:v>
                </c:pt>
                <c:pt idx="2">
                  <c:v>Филиал ООО "Росгосстрах - Медицина" в ХМАО-Югре</c:v>
                </c:pt>
                <c:pt idx="3">
                  <c:v>Ханты-Мансийский филиал ООО «АльфаСтрахование - ОМС»</c:v>
                </c:pt>
                <c:pt idx="4">
                  <c:v>2016 год РФ</c:v>
                </c:pt>
              </c:strCache>
            </c:strRef>
          </c:cat>
          <c:val>
            <c:numRef>
              <c:f>Лист1!$D$2:$D$6</c:f>
              <c:numCache>
                <c:formatCode>0%</c:formatCode>
                <c:ptCount val="5"/>
                <c:pt idx="0">
                  <c:v>0.03</c:v>
                </c:pt>
                <c:pt idx="1">
                  <c:v>0.1</c:v>
                </c:pt>
                <c:pt idx="2" formatCode="0.00%">
                  <c:v>0.13170000000000001</c:v>
                </c:pt>
                <c:pt idx="3" formatCode="0.00%">
                  <c:v>0.1114</c:v>
                </c:pt>
                <c:pt idx="4">
                  <c:v>0.06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СМП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>
                    <a:lumMod val="60000"/>
                  </a:schemeClr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Лист1!$A$2:$A$6</c:f>
              <c:strCache>
                <c:ptCount val="5"/>
                <c:pt idx="0">
                  <c:v>Нормативный объем</c:v>
                </c:pt>
                <c:pt idx="1">
                  <c:v>АО "Страховая компания "СОГАЗ-Мед "</c:v>
                </c:pt>
                <c:pt idx="2">
                  <c:v>Филиал ООО "Росгосстрах - Медицина" в ХМАО-Югре</c:v>
                </c:pt>
                <c:pt idx="3">
                  <c:v>Ханты-Мансийский филиал ООО «АльфаСтрахование - ОМС»</c:v>
                </c:pt>
                <c:pt idx="4">
                  <c:v>2016 год РФ</c:v>
                </c:pt>
              </c:strCache>
            </c:strRef>
          </c:cat>
          <c:val>
            <c:numRef>
              <c:f>Лист1!$E$2:$E$6</c:f>
              <c:numCache>
                <c:formatCode>0%</c:formatCode>
                <c:ptCount val="5"/>
                <c:pt idx="0" formatCode="0.00%">
                  <c:v>1.4999999999999999E-2</c:v>
                </c:pt>
                <c:pt idx="1">
                  <c:v>0.04</c:v>
                </c:pt>
                <c:pt idx="2" formatCode="0.00%">
                  <c:v>6.2100000000000002E-2</c:v>
                </c:pt>
                <c:pt idx="3" formatCode="0.00%">
                  <c:v>6.0499999999999998E-2</c:v>
                </c:pt>
                <c:pt idx="4" formatCode="0.00%">
                  <c:v>1.7999999999999999E-2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78802080"/>
        <c:axId val="276964224"/>
      </c:barChart>
      <c:catAx>
        <c:axId val="27880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6964224"/>
        <c:crosses val="autoZero"/>
        <c:auto val="1"/>
        <c:lblAlgn val="ctr"/>
        <c:lblOffset val="100"/>
        <c:noMultiLvlLbl val="0"/>
      </c:catAx>
      <c:valAx>
        <c:axId val="2769642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27880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АО "Страховая компания "СОГАЗ-Мед "</c:v>
                </c:pt>
                <c:pt idx="1">
                  <c:v>Филиал ООО "Росгосстрах - Медицина" в ХМАО-Югре</c:v>
                </c:pt>
                <c:pt idx="2">
                  <c:v>Ханты-Мансийский филиал ООО «АльфаСтрахование - ОМС»</c:v>
                </c:pt>
                <c:pt idx="3">
                  <c:v>ХМАО-Югра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0.39140000000000003</c:v>
                </c:pt>
                <c:pt idx="1">
                  <c:v>0.2994</c:v>
                </c:pt>
                <c:pt idx="2">
                  <c:v>0.35639999999999999</c:v>
                </c:pt>
                <c:pt idx="3">
                  <c:v>0.35139999999999999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 мес 2017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АО "Страховая компания "СОГАЗ-Мед "</c:v>
                </c:pt>
                <c:pt idx="1">
                  <c:v>Филиал ООО "Росгосстрах - Медицина" в ХМАО-Югре</c:v>
                </c:pt>
                <c:pt idx="2">
                  <c:v>Ханты-Мансийский филиал ООО «АльфаСтрахование - ОМС»</c:v>
                </c:pt>
                <c:pt idx="3">
                  <c:v>ХМАО-Югра</c:v>
                </c:pt>
              </c:strCache>
            </c:strRef>
          </c:cat>
          <c:val>
            <c:numRef>
              <c:f>Лист1!$C$2:$C$5</c:f>
              <c:numCache>
                <c:formatCode>0.00%</c:formatCode>
                <c:ptCount val="4"/>
                <c:pt idx="0">
                  <c:v>0.25019999999999998</c:v>
                </c:pt>
                <c:pt idx="1">
                  <c:v>0.29420000000000002</c:v>
                </c:pt>
                <c:pt idx="2">
                  <c:v>0.1042</c:v>
                </c:pt>
                <c:pt idx="3" formatCode="0%">
                  <c:v>0.14000000000000001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76967360"/>
        <c:axId val="276967752"/>
      </c:barChart>
      <c:catAx>
        <c:axId val="27696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6967752"/>
        <c:crosses val="autoZero"/>
        <c:auto val="1"/>
        <c:lblAlgn val="ctr"/>
        <c:lblOffset val="100"/>
        <c:noMultiLvlLbl val="0"/>
      </c:catAx>
      <c:valAx>
        <c:axId val="2769677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276967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408212560386479E-2"/>
          <c:y val="5.7123655913978492E-2"/>
          <c:w val="0.84842995169082125"/>
          <c:h val="0.815860215053763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632850241545897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9082125603864733"/>
                  <c:y val="1.9251009689546359E-1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дефекты оформления первичной медицинской документации</c:v>
                </c:pt>
                <c:pt idx="1">
                  <c:v>нарушения при оказании медицинской помощи</c:v>
                </c:pt>
                <c:pt idx="2">
                  <c:v>нарушения, ограничивающие доступность медицинской помощи для застрахованных лиц</c:v>
                </c:pt>
                <c:pt idx="3">
                  <c:v>нарушения врачебной этики и деонтологии</c:v>
                </c:pt>
                <c:pt idx="4">
                  <c:v>прочие нарушения в соответствии с Перечнем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0.45100000000000001</c:v>
                </c:pt>
                <c:pt idx="1">
                  <c:v>0.50590000000000002</c:v>
                </c:pt>
                <c:pt idx="2">
                  <c:v>5.9999999999999995E-4</c:v>
                </c:pt>
                <c:pt idx="3">
                  <c:v>0</c:v>
                </c:pt>
                <c:pt idx="4">
                  <c:v>4.2500000000000003E-2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74DACF-5392-4E1C-AFF0-98FC04CC57CD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5C6E25-86BC-4F61-88B5-97BFDADD911D}">
      <dgm:prSet phldrT="[Текст]"/>
      <dgm:spPr/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-</a:t>
          </a:r>
          <a:endParaRPr lang="ru-RU" dirty="0">
            <a:solidFill>
              <a:srgbClr val="002060"/>
            </a:solidFill>
          </a:endParaRPr>
        </a:p>
      </dgm:t>
    </dgm:pt>
    <dgm:pt modelId="{573373B4-350A-4D0C-8446-A08DA5806729}" type="parTrans" cxnId="{63740B06-BC96-43F4-A813-04657F66E64F}">
      <dgm:prSet/>
      <dgm:spPr/>
      <dgm:t>
        <a:bodyPr/>
        <a:lstStyle/>
        <a:p>
          <a:endParaRPr lang="ru-RU"/>
        </a:p>
      </dgm:t>
    </dgm:pt>
    <dgm:pt modelId="{E4921972-F23F-4836-81CE-6824A90CBB92}" type="sibTrans" cxnId="{63740B06-BC96-43F4-A813-04657F66E64F}">
      <dgm:prSet/>
      <dgm:spPr/>
      <dgm:t>
        <a:bodyPr/>
        <a:lstStyle/>
        <a:p>
          <a:endParaRPr lang="ru-RU"/>
        </a:p>
      </dgm:t>
    </dgm:pt>
    <dgm:pt modelId="{35211095-61F4-4DD2-9B8C-38E24FC53EF1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Перемещение дефектов с МЭК на  МЭЭ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9780D0-3E86-4112-A8B5-C5B2C22BA06E}" type="parTrans" cxnId="{D335FFA3-26FC-4748-A9A5-2F03783026AC}">
      <dgm:prSet/>
      <dgm:spPr/>
      <dgm:t>
        <a:bodyPr/>
        <a:lstStyle/>
        <a:p>
          <a:endParaRPr lang="ru-RU"/>
        </a:p>
      </dgm:t>
    </dgm:pt>
    <dgm:pt modelId="{65C08CAC-79B3-4723-BC5C-59E767B12591}" type="sibTrans" cxnId="{D335FFA3-26FC-4748-A9A5-2F03783026AC}">
      <dgm:prSet/>
      <dgm:spPr/>
      <dgm:t>
        <a:bodyPr/>
        <a:lstStyle/>
        <a:p>
          <a:endParaRPr lang="ru-RU"/>
        </a:p>
      </dgm:t>
    </dgm:pt>
    <dgm:pt modelId="{1A3EFADD-62F4-475D-A99E-EE21C73B6409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Низкая эффективность ЭКМП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7AAAB5-E92E-4A20-8126-B20AD1B046FA}" type="parTrans" cxnId="{C921B5A3-4533-4C9C-8BB6-C74E0AC385DC}">
      <dgm:prSet/>
      <dgm:spPr/>
      <dgm:t>
        <a:bodyPr/>
        <a:lstStyle/>
        <a:p>
          <a:endParaRPr lang="ru-RU"/>
        </a:p>
      </dgm:t>
    </dgm:pt>
    <dgm:pt modelId="{A26FB89C-1107-48C3-B5D5-BB3F637E6293}" type="sibTrans" cxnId="{C921B5A3-4533-4C9C-8BB6-C74E0AC385DC}">
      <dgm:prSet/>
      <dgm:spPr/>
      <dgm:t>
        <a:bodyPr/>
        <a:lstStyle/>
        <a:p>
          <a:endParaRPr lang="ru-RU"/>
        </a:p>
      </dgm:t>
    </dgm:pt>
    <dgm:pt modelId="{C592CE64-27AD-4260-8C63-3D63120E3B55}">
      <dgm:prSet phldrT="[Текст]"/>
      <dgm:spPr/>
      <dgm:t>
        <a:bodyPr/>
        <a:lstStyle/>
        <a:p>
          <a:r>
            <a: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7631F2-6DEB-46DB-84FA-25D6B27F529E}" type="parTrans" cxnId="{AFE9D9A6-FE13-4408-845A-45C58A3A294E}">
      <dgm:prSet/>
      <dgm:spPr/>
      <dgm:t>
        <a:bodyPr/>
        <a:lstStyle/>
        <a:p>
          <a:endParaRPr lang="ru-RU"/>
        </a:p>
      </dgm:t>
    </dgm:pt>
    <dgm:pt modelId="{E907C1CF-77CE-4978-A7CC-BFCFE214A2F7}" type="sibTrans" cxnId="{AFE9D9A6-FE13-4408-845A-45C58A3A294E}">
      <dgm:prSet/>
      <dgm:spPr/>
      <dgm:t>
        <a:bodyPr/>
        <a:lstStyle/>
        <a:p>
          <a:endParaRPr lang="ru-RU"/>
        </a:p>
      </dgm:t>
    </dgm:pt>
    <dgm:pt modelId="{A1AEE5BA-A365-42D0-94CF-AA164DABE531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Объемы МЭЭ, ЭКМП выполняются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654816-3EC7-4D3A-9984-C9071DCDE5CA}" type="parTrans" cxnId="{B1DCDB10-07A0-40E7-B1E9-04B70CF97189}">
      <dgm:prSet/>
      <dgm:spPr/>
      <dgm:t>
        <a:bodyPr/>
        <a:lstStyle/>
        <a:p>
          <a:endParaRPr lang="ru-RU"/>
        </a:p>
      </dgm:t>
    </dgm:pt>
    <dgm:pt modelId="{75851B44-68FF-4D17-8771-E810A5D85558}" type="sibTrans" cxnId="{B1DCDB10-07A0-40E7-B1E9-04B70CF97189}">
      <dgm:prSet/>
      <dgm:spPr/>
      <dgm:t>
        <a:bodyPr/>
        <a:lstStyle/>
        <a:p>
          <a:endParaRPr lang="ru-RU"/>
        </a:p>
      </dgm:t>
    </dgm:pt>
    <dgm:pt modelId="{12D37F3B-23EC-4E17-B026-474A1ECECA96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дефектов МЭЭ, ЭКМП аналогична показателям РФ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5C7F88-82C8-4DD7-AF1E-4E0D37BCF429}" type="parTrans" cxnId="{1C0F364C-F3AE-44BD-8F9C-99837B278BFB}">
      <dgm:prSet/>
      <dgm:spPr/>
      <dgm:t>
        <a:bodyPr/>
        <a:lstStyle/>
        <a:p>
          <a:endParaRPr lang="ru-RU"/>
        </a:p>
      </dgm:t>
    </dgm:pt>
    <dgm:pt modelId="{AF5C51AF-4D51-455C-B425-37133D83ADCA}" type="sibTrans" cxnId="{1C0F364C-F3AE-44BD-8F9C-99837B278BFB}">
      <dgm:prSet/>
      <dgm:spPr/>
      <dgm:t>
        <a:bodyPr/>
        <a:lstStyle/>
        <a:p>
          <a:endParaRPr lang="ru-RU"/>
        </a:p>
      </dgm:t>
    </dgm:pt>
    <dgm:pt modelId="{D9F12A2E-7722-4081-B40C-54E13F113A5E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+</a:t>
          </a:r>
          <a:endParaRPr lang="ru-RU" dirty="0">
            <a:solidFill>
              <a:srgbClr val="002060"/>
            </a:solidFill>
          </a:endParaRPr>
        </a:p>
      </dgm:t>
    </dgm:pt>
    <dgm:pt modelId="{BDC07DB3-5095-4CF0-AB07-8D31615652BE}" type="parTrans" cxnId="{621917DE-39F9-48FA-9A47-1D48A04BE1CE}">
      <dgm:prSet/>
      <dgm:spPr/>
      <dgm:t>
        <a:bodyPr/>
        <a:lstStyle/>
        <a:p>
          <a:endParaRPr lang="ru-RU"/>
        </a:p>
      </dgm:t>
    </dgm:pt>
    <dgm:pt modelId="{B328E904-C490-4E75-81DD-467F5B87EEC4}" type="sibTrans" cxnId="{621917DE-39F9-48FA-9A47-1D48A04BE1CE}">
      <dgm:prSet/>
      <dgm:spPr/>
      <dgm:t>
        <a:bodyPr/>
        <a:lstStyle/>
        <a:p>
          <a:endParaRPr lang="ru-RU"/>
        </a:p>
      </dgm:t>
    </dgm:pt>
    <dgm:pt modelId="{06B99184-D18E-45D0-A46D-2647D26F7A84}">
      <dgm:prSet custT="1"/>
      <dgm:spPr>
        <a:solidFill>
          <a:srgbClr val="0070C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Уменьшение доли дефектов на МЭЭ для 2 СМО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E76AE6-FC52-41E8-8A59-1B1525D7925B}" type="parTrans" cxnId="{C42DDA45-3DCF-4DBE-80FC-6819205A2A06}">
      <dgm:prSet/>
      <dgm:spPr/>
      <dgm:t>
        <a:bodyPr/>
        <a:lstStyle/>
        <a:p>
          <a:endParaRPr lang="ru-RU"/>
        </a:p>
      </dgm:t>
    </dgm:pt>
    <dgm:pt modelId="{E5E78480-9301-4DF1-84C2-3437DE7313ED}" type="sibTrans" cxnId="{C42DDA45-3DCF-4DBE-80FC-6819205A2A06}">
      <dgm:prSet/>
      <dgm:spPr/>
      <dgm:t>
        <a:bodyPr/>
        <a:lstStyle/>
        <a:p>
          <a:endParaRPr lang="ru-RU"/>
        </a:p>
      </dgm:t>
    </dgm:pt>
    <dgm:pt modelId="{83D1B325-ADDB-40D1-AA88-ADF4F98752FA}">
      <dgm:prSet custT="1"/>
      <dgm:spPr>
        <a:solidFill>
          <a:srgbClr val="0070C0"/>
        </a:solidFill>
      </dgm:spPr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структуре дефектов ЭКМП  на 1 место вышли нарушения при оказании медицинской помощи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EBAC4-0338-4193-A127-17C9A3BEDD4F}" type="parTrans" cxnId="{E864601E-17D7-4445-927F-547D2FE2DEEC}">
      <dgm:prSet/>
      <dgm:spPr/>
      <dgm:t>
        <a:bodyPr/>
        <a:lstStyle/>
        <a:p>
          <a:endParaRPr lang="ru-RU"/>
        </a:p>
      </dgm:t>
    </dgm:pt>
    <dgm:pt modelId="{4EBFC848-EDD9-4572-A436-25326DA4A092}" type="sibTrans" cxnId="{E864601E-17D7-4445-927F-547D2FE2DEEC}">
      <dgm:prSet/>
      <dgm:spPr/>
      <dgm:t>
        <a:bodyPr/>
        <a:lstStyle/>
        <a:p>
          <a:endParaRPr lang="ru-RU"/>
        </a:p>
      </dgm:t>
    </dgm:pt>
    <dgm:pt modelId="{63444A81-D10D-4768-A897-71B1476FD668}" type="pres">
      <dgm:prSet presAssocID="{D674DACF-5392-4E1C-AFF0-98FC04CC57C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B6E959-085D-419A-9731-BA8A092AAA38}" type="pres">
      <dgm:prSet presAssocID="{835C6E25-86BC-4F61-88B5-97BFDADD911D}" presName="compNode" presStyleCnt="0"/>
      <dgm:spPr/>
    </dgm:pt>
    <dgm:pt modelId="{3BCA5F20-0E39-49E5-9DCB-BABD047584BB}" type="pres">
      <dgm:prSet presAssocID="{835C6E25-86BC-4F61-88B5-97BFDADD911D}" presName="aNode" presStyleLbl="bgShp" presStyleIdx="0" presStyleCnt="3" custLinFactNeighborX="-38" custLinFactNeighborY="-704"/>
      <dgm:spPr/>
      <dgm:t>
        <a:bodyPr/>
        <a:lstStyle/>
        <a:p>
          <a:endParaRPr lang="ru-RU"/>
        </a:p>
      </dgm:t>
    </dgm:pt>
    <dgm:pt modelId="{45ACB684-890D-4D5B-9913-F4035B396494}" type="pres">
      <dgm:prSet presAssocID="{835C6E25-86BC-4F61-88B5-97BFDADD911D}" presName="textNode" presStyleLbl="bgShp" presStyleIdx="0" presStyleCnt="3"/>
      <dgm:spPr/>
      <dgm:t>
        <a:bodyPr/>
        <a:lstStyle/>
        <a:p>
          <a:endParaRPr lang="ru-RU"/>
        </a:p>
      </dgm:t>
    </dgm:pt>
    <dgm:pt modelId="{6D2E188D-CB74-42F0-9B46-DB1F83776B6D}" type="pres">
      <dgm:prSet presAssocID="{835C6E25-86BC-4F61-88B5-97BFDADD911D}" presName="compChildNode" presStyleCnt="0"/>
      <dgm:spPr/>
    </dgm:pt>
    <dgm:pt modelId="{E09FB289-4887-4863-9919-4610A259EDDC}" type="pres">
      <dgm:prSet presAssocID="{835C6E25-86BC-4F61-88B5-97BFDADD911D}" presName="theInnerList" presStyleCnt="0"/>
      <dgm:spPr/>
    </dgm:pt>
    <dgm:pt modelId="{36BC9DF8-34C3-4EE8-ABA0-32C93467A243}" type="pres">
      <dgm:prSet presAssocID="{35211095-61F4-4DD2-9B8C-38E24FC53EF1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257EEA-1625-4B1B-A1F7-237B7E15CBEC}" type="pres">
      <dgm:prSet presAssocID="{35211095-61F4-4DD2-9B8C-38E24FC53EF1}" presName="aSpace2" presStyleCnt="0"/>
      <dgm:spPr/>
    </dgm:pt>
    <dgm:pt modelId="{6AD61671-A20F-40CE-AE1A-393D4F315FEB}" type="pres">
      <dgm:prSet presAssocID="{1A3EFADD-62F4-475D-A99E-EE21C73B6409}" presName="childNode" presStyleLbl="node1" presStyleIdx="1" presStyleCnt="6" custLinFactNeighborX="-1672" custLinFactNeighborY="13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1CE28F-E601-4E2C-A755-122E389EE57C}" type="pres">
      <dgm:prSet presAssocID="{835C6E25-86BC-4F61-88B5-97BFDADD911D}" presName="aSpace" presStyleCnt="0"/>
      <dgm:spPr/>
    </dgm:pt>
    <dgm:pt modelId="{D4F39462-D7E2-4021-A9A7-8111DEF2D693}" type="pres">
      <dgm:prSet presAssocID="{C592CE64-27AD-4260-8C63-3D63120E3B55}" presName="compNode" presStyleCnt="0"/>
      <dgm:spPr/>
    </dgm:pt>
    <dgm:pt modelId="{E8454AD5-BC19-4D33-BF7B-98C72A913DDB}" type="pres">
      <dgm:prSet presAssocID="{C592CE64-27AD-4260-8C63-3D63120E3B55}" presName="aNode" presStyleLbl="bgShp" presStyleIdx="1" presStyleCnt="3"/>
      <dgm:spPr/>
      <dgm:t>
        <a:bodyPr/>
        <a:lstStyle/>
        <a:p>
          <a:endParaRPr lang="ru-RU"/>
        </a:p>
      </dgm:t>
    </dgm:pt>
    <dgm:pt modelId="{67A3CBB6-FEE5-4E7B-8E38-EF9DFDBA481B}" type="pres">
      <dgm:prSet presAssocID="{C592CE64-27AD-4260-8C63-3D63120E3B55}" presName="textNode" presStyleLbl="bgShp" presStyleIdx="1" presStyleCnt="3"/>
      <dgm:spPr/>
      <dgm:t>
        <a:bodyPr/>
        <a:lstStyle/>
        <a:p>
          <a:endParaRPr lang="ru-RU"/>
        </a:p>
      </dgm:t>
    </dgm:pt>
    <dgm:pt modelId="{E749DC15-AB24-43DB-B6F9-5D08A5445123}" type="pres">
      <dgm:prSet presAssocID="{C592CE64-27AD-4260-8C63-3D63120E3B55}" presName="compChildNode" presStyleCnt="0"/>
      <dgm:spPr/>
    </dgm:pt>
    <dgm:pt modelId="{FBE5D22B-1465-4C1D-874D-D06C8872CC60}" type="pres">
      <dgm:prSet presAssocID="{C592CE64-27AD-4260-8C63-3D63120E3B55}" presName="theInnerList" presStyleCnt="0"/>
      <dgm:spPr/>
    </dgm:pt>
    <dgm:pt modelId="{879CD6D2-8C83-414E-8EE6-FB5155BE1707}" type="pres">
      <dgm:prSet presAssocID="{A1AEE5BA-A365-42D0-94CF-AA164DABE531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D9013-3229-4B98-A0E7-E5C68CF12D78}" type="pres">
      <dgm:prSet presAssocID="{A1AEE5BA-A365-42D0-94CF-AA164DABE531}" presName="aSpace2" presStyleCnt="0"/>
      <dgm:spPr/>
    </dgm:pt>
    <dgm:pt modelId="{D5001869-EF11-454E-8242-9C51CC8CCFB5}" type="pres">
      <dgm:prSet presAssocID="{12D37F3B-23EC-4E17-B026-474A1ECECA96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CBDD1-7921-4116-84B8-F534FCC78F30}" type="pres">
      <dgm:prSet presAssocID="{C592CE64-27AD-4260-8C63-3D63120E3B55}" presName="aSpace" presStyleCnt="0"/>
      <dgm:spPr/>
    </dgm:pt>
    <dgm:pt modelId="{EC728F47-9556-42CB-B1EC-A7E300C0C4F8}" type="pres">
      <dgm:prSet presAssocID="{D9F12A2E-7722-4081-B40C-54E13F113A5E}" presName="compNode" presStyleCnt="0"/>
      <dgm:spPr/>
    </dgm:pt>
    <dgm:pt modelId="{6FE50C4C-67E9-4080-9CE9-E2EA69AE56FB}" type="pres">
      <dgm:prSet presAssocID="{D9F12A2E-7722-4081-B40C-54E13F113A5E}" presName="aNode" presStyleLbl="bgShp" presStyleIdx="2" presStyleCnt="3" custLinFactNeighborX="-2637" custLinFactNeighborY="-74"/>
      <dgm:spPr/>
      <dgm:t>
        <a:bodyPr/>
        <a:lstStyle/>
        <a:p>
          <a:endParaRPr lang="ru-RU"/>
        </a:p>
      </dgm:t>
    </dgm:pt>
    <dgm:pt modelId="{7C20DBF8-008C-459B-8A4C-83BF89780C3D}" type="pres">
      <dgm:prSet presAssocID="{D9F12A2E-7722-4081-B40C-54E13F113A5E}" presName="textNode" presStyleLbl="bgShp" presStyleIdx="2" presStyleCnt="3"/>
      <dgm:spPr/>
      <dgm:t>
        <a:bodyPr/>
        <a:lstStyle/>
        <a:p>
          <a:endParaRPr lang="ru-RU"/>
        </a:p>
      </dgm:t>
    </dgm:pt>
    <dgm:pt modelId="{BA0267C5-04DA-49E1-BE04-12C6DEB4DF48}" type="pres">
      <dgm:prSet presAssocID="{D9F12A2E-7722-4081-B40C-54E13F113A5E}" presName="compChildNode" presStyleCnt="0"/>
      <dgm:spPr/>
    </dgm:pt>
    <dgm:pt modelId="{9189B70E-C9F3-401D-BD54-C7C710F68304}" type="pres">
      <dgm:prSet presAssocID="{D9F12A2E-7722-4081-B40C-54E13F113A5E}" presName="theInnerList" presStyleCnt="0"/>
      <dgm:spPr/>
    </dgm:pt>
    <dgm:pt modelId="{D30E76D5-9931-478D-BBAE-B5158408C8EB}" type="pres">
      <dgm:prSet presAssocID="{06B99184-D18E-45D0-A46D-2647D26F7A84}" presName="childNode" presStyleLbl="node1" presStyleIdx="4" presStyleCnt="6" custLinFactNeighborX="14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B0F90A-19FA-4269-854F-C6715B7860C6}" type="pres">
      <dgm:prSet presAssocID="{06B99184-D18E-45D0-A46D-2647D26F7A84}" presName="aSpace2" presStyleCnt="0"/>
      <dgm:spPr/>
    </dgm:pt>
    <dgm:pt modelId="{4FC7EBFA-9B98-45D3-B4E8-1DF550B9A3F9}" type="pres">
      <dgm:prSet presAssocID="{83D1B325-ADDB-40D1-AA88-ADF4F98752FA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637BEE-AC94-4181-A266-D8C3E80CC15E}" type="presOf" srcId="{35211095-61F4-4DD2-9B8C-38E24FC53EF1}" destId="{36BC9DF8-34C3-4EE8-ABA0-32C93467A243}" srcOrd="0" destOrd="0" presId="urn:microsoft.com/office/officeart/2005/8/layout/lProcess2"/>
    <dgm:cxn modelId="{C42DDA45-3DCF-4DBE-80FC-6819205A2A06}" srcId="{D9F12A2E-7722-4081-B40C-54E13F113A5E}" destId="{06B99184-D18E-45D0-A46D-2647D26F7A84}" srcOrd="0" destOrd="0" parTransId="{37E76AE6-FC52-41E8-8A59-1B1525D7925B}" sibTransId="{E5E78480-9301-4DF1-84C2-3437DE7313ED}"/>
    <dgm:cxn modelId="{FF7AF861-631A-4320-A450-358554466DDA}" type="presOf" srcId="{C592CE64-27AD-4260-8C63-3D63120E3B55}" destId="{E8454AD5-BC19-4D33-BF7B-98C72A913DDB}" srcOrd="0" destOrd="0" presId="urn:microsoft.com/office/officeart/2005/8/layout/lProcess2"/>
    <dgm:cxn modelId="{CBB2D651-BEB0-4FB3-9CAB-A08F678D5D0D}" type="presOf" srcId="{835C6E25-86BC-4F61-88B5-97BFDADD911D}" destId="{3BCA5F20-0E39-49E5-9DCB-BABD047584BB}" srcOrd="0" destOrd="0" presId="urn:microsoft.com/office/officeart/2005/8/layout/lProcess2"/>
    <dgm:cxn modelId="{621917DE-39F9-48FA-9A47-1D48A04BE1CE}" srcId="{D674DACF-5392-4E1C-AFF0-98FC04CC57CD}" destId="{D9F12A2E-7722-4081-B40C-54E13F113A5E}" srcOrd="2" destOrd="0" parTransId="{BDC07DB3-5095-4CF0-AB07-8D31615652BE}" sibTransId="{B328E904-C490-4E75-81DD-467F5B87EEC4}"/>
    <dgm:cxn modelId="{1C0F364C-F3AE-44BD-8F9C-99837B278BFB}" srcId="{C592CE64-27AD-4260-8C63-3D63120E3B55}" destId="{12D37F3B-23EC-4E17-B026-474A1ECECA96}" srcOrd="1" destOrd="0" parTransId="{CC5C7F88-82C8-4DD7-AF1E-4E0D37BCF429}" sibTransId="{AF5C51AF-4D51-455C-B425-37133D83ADCA}"/>
    <dgm:cxn modelId="{E864601E-17D7-4445-927F-547D2FE2DEEC}" srcId="{D9F12A2E-7722-4081-B40C-54E13F113A5E}" destId="{83D1B325-ADDB-40D1-AA88-ADF4F98752FA}" srcOrd="1" destOrd="0" parTransId="{8BDEBAC4-0338-4193-A127-17C9A3BEDD4F}" sibTransId="{4EBFC848-EDD9-4572-A436-25326DA4A092}"/>
    <dgm:cxn modelId="{3A5A17E5-6AC7-479E-A5E4-38A052550736}" type="presOf" srcId="{D9F12A2E-7722-4081-B40C-54E13F113A5E}" destId="{6FE50C4C-67E9-4080-9CE9-E2EA69AE56FB}" srcOrd="0" destOrd="0" presId="urn:microsoft.com/office/officeart/2005/8/layout/lProcess2"/>
    <dgm:cxn modelId="{D335FFA3-26FC-4748-A9A5-2F03783026AC}" srcId="{835C6E25-86BC-4F61-88B5-97BFDADD911D}" destId="{35211095-61F4-4DD2-9B8C-38E24FC53EF1}" srcOrd="0" destOrd="0" parTransId="{FE9780D0-3E86-4112-A8B5-C5B2C22BA06E}" sibTransId="{65C08CAC-79B3-4723-BC5C-59E767B12591}"/>
    <dgm:cxn modelId="{4ABAB7A5-12BE-4B04-AE1F-523B2CEC28AB}" type="presOf" srcId="{83D1B325-ADDB-40D1-AA88-ADF4F98752FA}" destId="{4FC7EBFA-9B98-45D3-B4E8-1DF550B9A3F9}" srcOrd="0" destOrd="0" presId="urn:microsoft.com/office/officeart/2005/8/layout/lProcess2"/>
    <dgm:cxn modelId="{25D75225-38F9-4D30-83F6-4B2D65A879A1}" type="presOf" srcId="{06B99184-D18E-45D0-A46D-2647D26F7A84}" destId="{D30E76D5-9931-478D-BBAE-B5158408C8EB}" srcOrd="0" destOrd="0" presId="urn:microsoft.com/office/officeart/2005/8/layout/lProcess2"/>
    <dgm:cxn modelId="{C921B5A3-4533-4C9C-8BB6-C74E0AC385DC}" srcId="{835C6E25-86BC-4F61-88B5-97BFDADD911D}" destId="{1A3EFADD-62F4-475D-A99E-EE21C73B6409}" srcOrd="1" destOrd="0" parTransId="{547AAAB5-E92E-4A20-8126-B20AD1B046FA}" sibTransId="{A26FB89C-1107-48C3-B5D5-BB3F637E6293}"/>
    <dgm:cxn modelId="{63740B06-BC96-43F4-A813-04657F66E64F}" srcId="{D674DACF-5392-4E1C-AFF0-98FC04CC57CD}" destId="{835C6E25-86BC-4F61-88B5-97BFDADD911D}" srcOrd="0" destOrd="0" parTransId="{573373B4-350A-4D0C-8446-A08DA5806729}" sibTransId="{E4921972-F23F-4836-81CE-6824A90CBB92}"/>
    <dgm:cxn modelId="{9D664E34-E478-41F1-872B-8693F5F5A39A}" type="presOf" srcId="{D9F12A2E-7722-4081-B40C-54E13F113A5E}" destId="{7C20DBF8-008C-459B-8A4C-83BF89780C3D}" srcOrd="1" destOrd="0" presId="urn:microsoft.com/office/officeart/2005/8/layout/lProcess2"/>
    <dgm:cxn modelId="{AFE9D9A6-FE13-4408-845A-45C58A3A294E}" srcId="{D674DACF-5392-4E1C-AFF0-98FC04CC57CD}" destId="{C592CE64-27AD-4260-8C63-3D63120E3B55}" srcOrd="1" destOrd="0" parTransId="{F97631F2-6DEB-46DB-84FA-25D6B27F529E}" sibTransId="{E907C1CF-77CE-4978-A7CC-BFCFE214A2F7}"/>
    <dgm:cxn modelId="{6A8FD925-785F-4247-BE86-9820E0CA951F}" type="presOf" srcId="{D674DACF-5392-4E1C-AFF0-98FC04CC57CD}" destId="{63444A81-D10D-4768-A897-71B1476FD668}" srcOrd="0" destOrd="0" presId="urn:microsoft.com/office/officeart/2005/8/layout/lProcess2"/>
    <dgm:cxn modelId="{970659DB-D8CB-46C4-89F8-5AA569C912F5}" type="presOf" srcId="{1A3EFADD-62F4-475D-A99E-EE21C73B6409}" destId="{6AD61671-A20F-40CE-AE1A-393D4F315FEB}" srcOrd="0" destOrd="0" presId="urn:microsoft.com/office/officeart/2005/8/layout/lProcess2"/>
    <dgm:cxn modelId="{54EBECDE-7F68-4759-9B23-CF41D099328E}" type="presOf" srcId="{A1AEE5BA-A365-42D0-94CF-AA164DABE531}" destId="{879CD6D2-8C83-414E-8EE6-FB5155BE1707}" srcOrd="0" destOrd="0" presId="urn:microsoft.com/office/officeart/2005/8/layout/lProcess2"/>
    <dgm:cxn modelId="{DAF5C967-1407-499E-A131-049E433932FA}" type="presOf" srcId="{12D37F3B-23EC-4E17-B026-474A1ECECA96}" destId="{D5001869-EF11-454E-8242-9C51CC8CCFB5}" srcOrd="0" destOrd="0" presId="urn:microsoft.com/office/officeart/2005/8/layout/lProcess2"/>
    <dgm:cxn modelId="{189C3ED5-AB75-46F3-A2E1-FDB066410230}" type="presOf" srcId="{835C6E25-86BC-4F61-88B5-97BFDADD911D}" destId="{45ACB684-890D-4D5B-9913-F4035B396494}" srcOrd="1" destOrd="0" presId="urn:microsoft.com/office/officeart/2005/8/layout/lProcess2"/>
    <dgm:cxn modelId="{B1DCDB10-07A0-40E7-B1E9-04B70CF97189}" srcId="{C592CE64-27AD-4260-8C63-3D63120E3B55}" destId="{A1AEE5BA-A365-42D0-94CF-AA164DABE531}" srcOrd="0" destOrd="0" parTransId="{6E654816-3EC7-4D3A-9984-C9071DCDE5CA}" sibTransId="{75851B44-68FF-4D17-8771-E810A5D85558}"/>
    <dgm:cxn modelId="{3F8C8BF2-C926-475F-A289-03C975A01831}" type="presOf" srcId="{C592CE64-27AD-4260-8C63-3D63120E3B55}" destId="{67A3CBB6-FEE5-4E7B-8E38-EF9DFDBA481B}" srcOrd="1" destOrd="0" presId="urn:microsoft.com/office/officeart/2005/8/layout/lProcess2"/>
    <dgm:cxn modelId="{6484038D-D9B1-4048-B41F-A3B446646208}" type="presParOf" srcId="{63444A81-D10D-4768-A897-71B1476FD668}" destId="{8BB6E959-085D-419A-9731-BA8A092AAA38}" srcOrd="0" destOrd="0" presId="urn:microsoft.com/office/officeart/2005/8/layout/lProcess2"/>
    <dgm:cxn modelId="{AD2D631F-4D15-4BF2-9E2E-CD13BB6B60E8}" type="presParOf" srcId="{8BB6E959-085D-419A-9731-BA8A092AAA38}" destId="{3BCA5F20-0E39-49E5-9DCB-BABD047584BB}" srcOrd="0" destOrd="0" presId="urn:microsoft.com/office/officeart/2005/8/layout/lProcess2"/>
    <dgm:cxn modelId="{F632BE13-4F86-4064-9506-ACCDA68B8A6F}" type="presParOf" srcId="{8BB6E959-085D-419A-9731-BA8A092AAA38}" destId="{45ACB684-890D-4D5B-9913-F4035B396494}" srcOrd="1" destOrd="0" presId="urn:microsoft.com/office/officeart/2005/8/layout/lProcess2"/>
    <dgm:cxn modelId="{09AF10B9-C6F8-4FE8-A7C4-5603C5147D46}" type="presParOf" srcId="{8BB6E959-085D-419A-9731-BA8A092AAA38}" destId="{6D2E188D-CB74-42F0-9B46-DB1F83776B6D}" srcOrd="2" destOrd="0" presId="urn:microsoft.com/office/officeart/2005/8/layout/lProcess2"/>
    <dgm:cxn modelId="{27983502-6184-45D5-8F6B-6A1EB13B2877}" type="presParOf" srcId="{6D2E188D-CB74-42F0-9B46-DB1F83776B6D}" destId="{E09FB289-4887-4863-9919-4610A259EDDC}" srcOrd="0" destOrd="0" presId="urn:microsoft.com/office/officeart/2005/8/layout/lProcess2"/>
    <dgm:cxn modelId="{3AB1FC38-D61E-4159-8946-FDF5AA02063F}" type="presParOf" srcId="{E09FB289-4887-4863-9919-4610A259EDDC}" destId="{36BC9DF8-34C3-4EE8-ABA0-32C93467A243}" srcOrd="0" destOrd="0" presId="urn:microsoft.com/office/officeart/2005/8/layout/lProcess2"/>
    <dgm:cxn modelId="{357AD281-9F28-4B17-B65D-F46339D9FFF8}" type="presParOf" srcId="{E09FB289-4887-4863-9919-4610A259EDDC}" destId="{0A257EEA-1625-4B1B-A1F7-237B7E15CBEC}" srcOrd="1" destOrd="0" presId="urn:microsoft.com/office/officeart/2005/8/layout/lProcess2"/>
    <dgm:cxn modelId="{A963893B-EDF4-4AA6-969D-2408B42D2358}" type="presParOf" srcId="{E09FB289-4887-4863-9919-4610A259EDDC}" destId="{6AD61671-A20F-40CE-AE1A-393D4F315FEB}" srcOrd="2" destOrd="0" presId="urn:microsoft.com/office/officeart/2005/8/layout/lProcess2"/>
    <dgm:cxn modelId="{A056A2C2-5FB1-449F-84A2-F01197A0C8F7}" type="presParOf" srcId="{63444A81-D10D-4768-A897-71B1476FD668}" destId="{531CE28F-E601-4E2C-A755-122E389EE57C}" srcOrd="1" destOrd="0" presId="urn:microsoft.com/office/officeart/2005/8/layout/lProcess2"/>
    <dgm:cxn modelId="{AD7F6EB9-1D22-45EF-9E30-2DDBE759AB05}" type="presParOf" srcId="{63444A81-D10D-4768-A897-71B1476FD668}" destId="{D4F39462-D7E2-4021-A9A7-8111DEF2D693}" srcOrd="2" destOrd="0" presId="urn:microsoft.com/office/officeart/2005/8/layout/lProcess2"/>
    <dgm:cxn modelId="{181ECDEB-CA18-4272-A36E-B8AB0E7D0E77}" type="presParOf" srcId="{D4F39462-D7E2-4021-A9A7-8111DEF2D693}" destId="{E8454AD5-BC19-4D33-BF7B-98C72A913DDB}" srcOrd="0" destOrd="0" presId="urn:microsoft.com/office/officeart/2005/8/layout/lProcess2"/>
    <dgm:cxn modelId="{6497EE59-5F6F-4387-9F31-0FB4C82F4C41}" type="presParOf" srcId="{D4F39462-D7E2-4021-A9A7-8111DEF2D693}" destId="{67A3CBB6-FEE5-4E7B-8E38-EF9DFDBA481B}" srcOrd="1" destOrd="0" presId="urn:microsoft.com/office/officeart/2005/8/layout/lProcess2"/>
    <dgm:cxn modelId="{DEDD5F49-2763-4E43-A527-2736BB0FD585}" type="presParOf" srcId="{D4F39462-D7E2-4021-A9A7-8111DEF2D693}" destId="{E749DC15-AB24-43DB-B6F9-5D08A5445123}" srcOrd="2" destOrd="0" presId="urn:microsoft.com/office/officeart/2005/8/layout/lProcess2"/>
    <dgm:cxn modelId="{A453A55F-1508-46EB-88F3-0F92029B8FBD}" type="presParOf" srcId="{E749DC15-AB24-43DB-B6F9-5D08A5445123}" destId="{FBE5D22B-1465-4C1D-874D-D06C8872CC60}" srcOrd="0" destOrd="0" presId="urn:microsoft.com/office/officeart/2005/8/layout/lProcess2"/>
    <dgm:cxn modelId="{822ABB55-E7B1-4C12-B9AC-E7050918A9C2}" type="presParOf" srcId="{FBE5D22B-1465-4C1D-874D-D06C8872CC60}" destId="{879CD6D2-8C83-414E-8EE6-FB5155BE1707}" srcOrd="0" destOrd="0" presId="urn:microsoft.com/office/officeart/2005/8/layout/lProcess2"/>
    <dgm:cxn modelId="{214B3ECB-B04A-48BC-9E04-5C8E76F0A719}" type="presParOf" srcId="{FBE5D22B-1465-4C1D-874D-D06C8872CC60}" destId="{207D9013-3229-4B98-A0E7-E5C68CF12D78}" srcOrd="1" destOrd="0" presId="urn:microsoft.com/office/officeart/2005/8/layout/lProcess2"/>
    <dgm:cxn modelId="{39D8DECD-7769-41BA-BC26-21B0D312014E}" type="presParOf" srcId="{FBE5D22B-1465-4C1D-874D-D06C8872CC60}" destId="{D5001869-EF11-454E-8242-9C51CC8CCFB5}" srcOrd="2" destOrd="0" presId="urn:microsoft.com/office/officeart/2005/8/layout/lProcess2"/>
    <dgm:cxn modelId="{AD145037-9FFF-495A-834F-8836BFB18C4D}" type="presParOf" srcId="{63444A81-D10D-4768-A897-71B1476FD668}" destId="{273CBDD1-7921-4116-84B8-F534FCC78F30}" srcOrd="3" destOrd="0" presId="urn:microsoft.com/office/officeart/2005/8/layout/lProcess2"/>
    <dgm:cxn modelId="{8310D365-72BC-4A33-BB67-28954F75978B}" type="presParOf" srcId="{63444A81-D10D-4768-A897-71B1476FD668}" destId="{EC728F47-9556-42CB-B1EC-A7E300C0C4F8}" srcOrd="4" destOrd="0" presId="urn:microsoft.com/office/officeart/2005/8/layout/lProcess2"/>
    <dgm:cxn modelId="{CE93C7F6-64EF-442F-AF87-4E4694156628}" type="presParOf" srcId="{EC728F47-9556-42CB-B1EC-A7E300C0C4F8}" destId="{6FE50C4C-67E9-4080-9CE9-E2EA69AE56FB}" srcOrd="0" destOrd="0" presId="urn:microsoft.com/office/officeart/2005/8/layout/lProcess2"/>
    <dgm:cxn modelId="{5E17310D-28A3-44BE-B889-43BEBC282893}" type="presParOf" srcId="{EC728F47-9556-42CB-B1EC-A7E300C0C4F8}" destId="{7C20DBF8-008C-459B-8A4C-83BF89780C3D}" srcOrd="1" destOrd="0" presId="urn:microsoft.com/office/officeart/2005/8/layout/lProcess2"/>
    <dgm:cxn modelId="{E1D39EB9-AA66-4F85-851C-04A8E49B5B37}" type="presParOf" srcId="{EC728F47-9556-42CB-B1EC-A7E300C0C4F8}" destId="{BA0267C5-04DA-49E1-BE04-12C6DEB4DF48}" srcOrd="2" destOrd="0" presId="urn:microsoft.com/office/officeart/2005/8/layout/lProcess2"/>
    <dgm:cxn modelId="{FA58FA9C-5E6B-4BF8-86A8-92C03DC45D2E}" type="presParOf" srcId="{BA0267C5-04DA-49E1-BE04-12C6DEB4DF48}" destId="{9189B70E-C9F3-401D-BD54-C7C710F68304}" srcOrd="0" destOrd="0" presId="urn:microsoft.com/office/officeart/2005/8/layout/lProcess2"/>
    <dgm:cxn modelId="{DFD7E12E-353D-470E-A9DC-4FE744E59CCB}" type="presParOf" srcId="{9189B70E-C9F3-401D-BD54-C7C710F68304}" destId="{D30E76D5-9931-478D-BBAE-B5158408C8EB}" srcOrd="0" destOrd="0" presId="urn:microsoft.com/office/officeart/2005/8/layout/lProcess2"/>
    <dgm:cxn modelId="{2BF1683C-5BCE-4BC3-9D77-FA4B955D06CD}" type="presParOf" srcId="{9189B70E-C9F3-401D-BD54-C7C710F68304}" destId="{6BB0F90A-19FA-4269-854F-C6715B7860C6}" srcOrd="1" destOrd="0" presId="urn:microsoft.com/office/officeart/2005/8/layout/lProcess2"/>
    <dgm:cxn modelId="{40330554-B349-4C29-96D4-DE23D2B955AC}" type="presParOf" srcId="{9189B70E-C9F3-401D-BD54-C7C710F68304}" destId="{4FC7EBFA-9B98-45D3-B4E8-1DF550B9A3F9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CA5F20-0E39-49E5-9DCB-BABD047584BB}">
      <dsp:nvSpPr>
        <dsp:cNvPr id="0" name=""/>
        <dsp:cNvSpPr/>
      </dsp:nvSpPr>
      <dsp:spPr>
        <a:xfrm>
          <a:off x="16" y="0"/>
          <a:ext cx="3508401" cy="48998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rgbClr val="002060"/>
              </a:solidFill>
            </a:rPr>
            <a:t>-</a:t>
          </a:r>
          <a:endParaRPr lang="ru-RU" sz="6500" kern="1200" dirty="0">
            <a:solidFill>
              <a:srgbClr val="002060"/>
            </a:solidFill>
          </a:endParaRPr>
        </a:p>
      </dsp:txBody>
      <dsp:txXfrm>
        <a:off x="16" y="0"/>
        <a:ext cx="3508401" cy="1469941"/>
      </dsp:txXfrm>
    </dsp:sp>
    <dsp:sp modelId="{36BC9DF8-34C3-4EE8-ABA0-32C93467A243}">
      <dsp:nvSpPr>
        <dsp:cNvPr id="0" name=""/>
        <dsp:cNvSpPr/>
      </dsp:nvSpPr>
      <dsp:spPr>
        <a:xfrm>
          <a:off x="352189" y="1471376"/>
          <a:ext cx="2806720" cy="147735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Перемещение дефектов с МЭК на  МЭЭ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459" y="1514646"/>
        <a:ext cx="2720180" cy="1390817"/>
      </dsp:txXfrm>
    </dsp:sp>
    <dsp:sp modelId="{6AD61671-A20F-40CE-AE1A-393D4F315FEB}">
      <dsp:nvSpPr>
        <dsp:cNvPr id="0" name=""/>
        <dsp:cNvSpPr/>
      </dsp:nvSpPr>
      <dsp:spPr>
        <a:xfrm>
          <a:off x="305261" y="3207222"/>
          <a:ext cx="2806720" cy="147735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Низкая эффективность ЭКМП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8531" y="3250492"/>
        <a:ext cx="2720180" cy="1390817"/>
      </dsp:txXfrm>
    </dsp:sp>
    <dsp:sp modelId="{E8454AD5-BC19-4D33-BF7B-98C72A913DDB}">
      <dsp:nvSpPr>
        <dsp:cNvPr id="0" name=""/>
        <dsp:cNvSpPr/>
      </dsp:nvSpPr>
      <dsp:spPr>
        <a:xfrm>
          <a:off x="3772880" y="0"/>
          <a:ext cx="3508401" cy="48998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endParaRPr lang="ru-RU" sz="65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72880" y="0"/>
        <a:ext cx="3508401" cy="1469941"/>
      </dsp:txXfrm>
    </dsp:sp>
    <dsp:sp modelId="{879CD6D2-8C83-414E-8EE6-FB5155BE1707}">
      <dsp:nvSpPr>
        <dsp:cNvPr id="0" name=""/>
        <dsp:cNvSpPr/>
      </dsp:nvSpPr>
      <dsp:spPr>
        <a:xfrm>
          <a:off x="4123720" y="1471376"/>
          <a:ext cx="2806720" cy="147735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Объемы МЭЭ, ЭКМП выполняются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66990" y="1514646"/>
        <a:ext cx="2720180" cy="1390817"/>
      </dsp:txXfrm>
    </dsp:sp>
    <dsp:sp modelId="{D5001869-EF11-454E-8242-9C51CC8CCFB5}">
      <dsp:nvSpPr>
        <dsp:cNvPr id="0" name=""/>
        <dsp:cNvSpPr/>
      </dsp:nvSpPr>
      <dsp:spPr>
        <a:xfrm>
          <a:off x="4123720" y="3176020"/>
          <a:ext cx="2806720" cy="147735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дефектов МЭЭ, ЭКМП аналогична показателям РФ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66990" y="3219290"/>
        <a:ext cx="2720180" cy="1390817"/>
      </dsp:txXfrm>
    </dsp:sp>
    <dsp:sp modelId="{6FE50C4C-67E9-4080-9CE9-E2EA69AE56FB}">
      <dsp:nvSpPr>
        <dsp:cNvPr id="0" name=""/>
        <dsp:cNvSpPr/>
      </dsp:nvSpPr>
      <dsp:spPr>
        <a:xfrm>
          <a:off x="7451895" y="0"/>
          <a:ext cx="3508401" cy="48998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solidFill>
                <a:srgbClr val="002060"/>
              </a:solidFill>
            </a:rPr>
            <a:t>+</a:t>
          </a:r>
          <a:endParaRPr lang="ru-RU" sz="6500" kern="1200" dirty="0">
            <a:solidFill>
              <a:srgbClr val="002060"/>
            </a:solidFill>
          </a:endParaRPr>
        </a:p>
      </dsp:txBody>
      <dsp:txXfrm>
        <a:off x="7451895" y="0"/>
        <a:ext cx="3508401" cy="1469941"/>
      </dsp:txXfrm>
    </dsp:sp>
    <dsp:sp modelId="{D30E76D5-9931-478D-BBAE-B5158408C8EB}">
      <dsp:nvSpPr>
        <dsp:cNvPr id="0" name=""/>
        <dsp:cNvSpPr/>
      </dsp:nvSpPr>
      <dsp:spPr>
        <a:xfrm>
          <a:off x="7936819" y="1471376"/>
          <a:ext cx="2806720" cy="147735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Уменьшение доли дефектов на МЭЭ для 2 СМО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80089" y="1514646"/>
        <a:ext cx="2720180" cy="1390817"/>
      </dsp:txXfrm>
    </dsp:sp>
    <dsp:sp modelId="{4FC7EBFA-9B98-45D3-B4E8-1DF550B9A3F9}">
      <dsp:nvSpPr>
        <dsp:cNvPr id="0" name=""/>
        <dsp:cNvSpPr/>
      </dsp:nvSpPr>
      <dsp:spPr>
        <a:xfrm>
          <a:off x="7895251" y="3176020"/>
          <a:ext cx="2806720" cy="147735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структуре дефектов ЭКМП  на 1 место вышли нарушения при оказании медицинской помощи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38521" y="3219290"/>
        <a:ext cx="2720180" cy="1390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0.6474</cdr:x>
      <cdr:y>0.51234</cdr:y>
    </cdr:from>
    <cdr:to>
      <cdr:x>0.70965</cdr:x>
      <cdr:y>0.61394</cdr:y>
    </cdr:to>
    <cdr:sp macro="" textlink="">
      <cdr:nvSpPr>
        <cdr:cNvPr id="2" name="Молния 1"/>
        <cdr:cNvSpPr/>
      </cdr:nvSpPr>
      <cdr:spPr>
        <a:xfrm xmlns:a="http://schemas.openxmlformats.org/drawingml/2006/main" rot="1398845">
          <a:off x="6807776" y="2420505"/>
          <a:ext cx="654627" cy="480002"/>
        </a:xfrm>
        <a:prstGeom xmlns:a="http://schemas.openxmlformats.org/drawingml/2006/main" prst="lightningBolt">
          <a:avLst/>
        </a:prstGeom>
        <a:solidFill xmlns:a="http://schemas.openxmlformats.org/drawingml/2006/main">
          <a:srgbClr val="003366"/>
        </a:solidFill>
        <a:ln xmlns:a="http://schemas.openxmlformats.org/drawingml/2006/main">
          <a:solidFill>
            <a:srgbClr val="003366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0.43633</cdr:x>
      <cdr:y>0.24444</cdr:y>
    </cdr:from>
    <cdr:to>
      <cdr:x>0.47289</cdr:x>
      <cdr:y>0.32582</cdr:y>
    </cdr:to>
    <cdr:sp macro="" textlink="">
      <cdr:nvSpPr>
        <cdr:cNvPr id="2" name="Солнце 1"/>
        <cdr:cNvSpPr/>
      </cdr:nvSpPr>
      <cdr:spPr>
        <a:xfrm xmlns:a="http://schemas.openxmlformats.org/drawingml/2006/main">
          <a:off x="4588259" y="1154834"/>
          <a:ext cx="384464" cy="384464"/>
        </a:xfrm>
        <a:prstGeom xmlns:a="http://schemas.openxmlformats.org/drawingml/2006/main" prst="sun">
          <a:avLst/>
        </a:prstGeom>
        <a:noFill xmlns:a="http://schemas.openxmlformats.org/drawingml/2006/main"/>
        <a:ln xmlns:a="http://schemas.openxmlformats.org/drawingml/2006/main">
          <a:solidFill>
            <a:schemeClr val="accent4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0.67507</cdr:x>
      <cdr:y>0.32362</cdr:y>
    </cdr:from>
    <cdr:to>
      <cdr:x>0.71064</cdr:x>
      <cdr:y>0.3984</cdr:y>
    </cdr:to>
    <cdr:sp macro="" textlink="">
      <cdr:nvSpPr>
        <cdr:cNvPr id="3" name="Солнце 2"/>
        <cdr:cNvSpPr/>
      </cdr:nvSpPr>
      <cdr:spPr>
        <a:xfrm xmlns:a="http://schemas.openxmlformats.org/drawingml/2006/main">
          <a:off x="7098723" y="1528906"/>
          <a:ext cx="374073" cy="353291"/>
        </a:xfrm>
        <a:prstGeom xmlns:a="http://schemas.openxmlformats.org/drawingml/2006/main" prst="sun">
          <a:avLst/>
        </a:prstGeom>
        <a:noFill xmlns:a="http://schemas.openxmlformats.org/drawingml/2006/main"/>
        <a:ln xmlns:a="http://schemas.openxmlformats.org/drawingml/2006/main">
          <a:solidFill>
            <a:schemeClr val="accent4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0.16507</cdr:x>
      <cdr:y>0</cdr:y>
    </cdr:from>
    <cdr:to>
      <cdr:x>0.28628</cdr:x>
      <cdr:y>0.15097</cdr:y>
    </cdr:to>
    <cdr:sp macro="" textlink="">
      <cdr:nvSpPr>
        <cdr:cNvPr id="2" name="Молния 1"/>
        <cdr:cNvSpPr/>
      </cdr:nvSpPr>
      <cdr:spPr>
        <a:xfrm xmlns:a="http://schemas.openxmlformats.org/drawingml/2006/main">
          <a:off x="792421" y="0"/>
          <a:ext cx="581890" cy="715617"/>
        </a:xfrm>
        <a:prstGeom xmlns:a="http://schemas.openxmlformats.org/drawingml/2006/main" prst="lightningBolt">
          <a:avLst/>
        </a:prstGeom>
        <a:solidFill xmlns:a="http://schemas.openxmlformats.org/drawingml/2006/main">
          <a:srgbClr val="003366"/>
        </a:solidFill>
        <a:ln xmlns:a="http://schemas.openxmlformats.org/drawingml/2006/main">
          <a:solidFill>
            <a:srgbClr val="003366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0.58184</cdr:x>
      <cdr:y>0.28752</cdr:y>
    </cdr:from>
    <cdr:to>
      <cdr:x>0.66879</cdr:x>
      <cdr:y>0.48107</cdr:y>
    </cdr:to>
    <cdr:sp macro="" textlink="">
      <cdr:nvSpPr>
        <cdr:cNvPr id="4" name="Молния 3"/>
        <cdr:cNvSpPr/>
      </cdr:nvSpPr>
      <cdr:spPr>
        <a:xfrm xmlns:a="http://schemas.openxmlformats.org/drawingml/2006/main">
          <a:off x="6118364" y="1358348"/>
          <a:ext cx="914400" cy="914400"/>
        </a:xfrm>
        <a:prstGeom xmlns:a="http://schemas.openxmlformats.org/drawingml/2006/main" prst="lightningBolt">
          <a:avLst/>
        </a:prstGeom>
        <a:solidFill xmlns:a="http://schemas.openxmlformats.org/drawingml/2006/main">
          <a:srgbClr val="003366"/>
        </a:solidFill>
        <a:ln xmlns:a="http://schemas.openxmlformats.org/drawingml/2006/main">
          <a:solidFill>
            <a:srgbClr val="003366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>
            <a:ln>
              <a:solidFill>
                <a:srgbClr val="003366"/>
              </a:solidFill>
            </a:ln>
            <a:solidFill>
              <a:srgbClr val="003366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D958B-A569-49A3-929A-566672A54452}" type="datetimeFigureOut">
              <a:rPr lang="ru-RU" smtClean="0"/>
              <a:t>21.08.2017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DC48B-CCC8-45A0-82B0-4E4384FCF8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24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694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794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900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080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079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9685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9164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5C4A14-4C8C-4EB1-A698-C0FC620B1C7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80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215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16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989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753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7006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227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28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DC48B-CCC8-45A0-82B0-4E4384FCF81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501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0B964767-0105-443B-8DEE-8B64FAE9C11A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93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D530A8A2-8986-418D-9032-F6DBBEA4FE83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74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1CF820F-2D60-4274-947D-51240384F96B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115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82BFEB26-B30B-4225-A232-9CD008F04A1F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6A0FE84-4573-4AE6-B7B0-18F9A3CDB53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23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2B6E186D-5DEE-47BB-9732-EFAD6D1359D2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017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ABFD5364-A72C-49EF-8712-ABAF6A80A2BA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81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0688F1F6-2F5A-457F-B4CB-C934801B425D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89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0BD7271B-2F95-40B9-B653-4858E87F7458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7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31E08AA-4240-493A-B8A2-FFB742D26C62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04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2975A7BD-BE23-41BD-8E2E-CD67E137819A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0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911A518-60C5-4BA0-B8AA-1AD8E6422A2C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46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195F744-B06D-43F2-BC43-48B4D8AB5814}" type="datetime1">
              <a:rPr lang="ru-RU">
                <a:solidFill>
                  <a:prstClr val="black"/>
                </a:solidFill>
              </a:rPr>
              <a:pPr/>
              <a:t>21.08.2017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64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4501" y="120104"/>
            <a:ext cx="10310280" cy="7517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stylesdsdsdsdsdsd</a:t>
            </a:r>
            <a:r>
              <a:rPr lang="ru-RU" dirty="0" smtClean="0"/>
              <a:t>ываываываыва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677" y="1463651"/>
            <a:ext cx="10515600" cy="4725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214843" y="929583"/>
            <a:ext cx="11762316" cy="76201"/>
            <a:chOff x="127793" y="971550"/>
            <a:chExt cx="8821737" cy="76201"/>
          </a:xfrm>
          <a:solidFill>
            <a:srgbClr val="034EA1"/>
          </a:solidFill>
        </p:grpSpPr>
        <p:sp>
          <p:nvSpPr>
            <p:cNvPr id="8" name="Rectangle 7"/>
            <p:cNvSpPr>
              <a:spLocks/>
            </p:cNvSpPr>
            <p:nvPr userDrawn="1"/>
          </p:nvSpPr>
          <p:spPr>
            <a:xfrm>
              <a:off x="166688" y="971550"/>
              <a:ext cx="8741568" cy="76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9" name="Oval 8"/>
            <p:cNvSpPr>
              <a:spLocks/>
            </p:cNvSpPr>
            <p:nvPr userDrawn="1"/>
          </p:nvSpPr>
          <p:spPr>
            <a:xfrm>
              <a:off x="127793" y="971550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0" name="Oval 9"/>
            <p:cNvSpPr>
              <a:spLocks/>
            </p:cNvSpPr>
            <p:nvPr userDrawn="1"/>
          </p:nvSpPr>
          <p:spPr>
            <a:xfrm>
              <a:off x="8857455" y="971551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grpSp>
        <p:nvGrpSpPr>
          <p:cNvPr id="11" name="Group 10"/>
          <p:cNvGrpSpPr/>
          <p:nvPr userDrawn="1"/>
        </p:nvGrpSpPr>
        <p:grpSpPr>
          <a:xfrm>
            <a:off x="214843" y="6487845"/>
            <a:ext cx="11762316" cy="76201"/>
            <a:chOff x="127793" y="971550"/>
            <a:chExt cx="8821737" cy="76201"/>
          </a:xfrm>
          <a:solidFill>
            <a:srgbClr val="009240"/>
          </a:solidFill>
        </p:grpSpPr>
        <p:sp>
          <p:nvSpPr>
            <p:cNvPr id="12" name="Rectangle 11"/>
            <p:cNvSpPr>
              <a:spLocks/>
            </p:cNvSpPr>
            <p:nvPr userDrawn="1"/>
          </p:nvSpPr>
          <p:spPr>
            <a:xfrm>
              <a:off x="166688" y="971550"/>
              <a:ext cx="8741568" cy="76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3" name="Oval 12"/>
            <p:cNvSpPr>
              <a:spLocks/>
            </p:cNvSpPr>
            <p:nvPr userDrawn="1"/>
          </p:nvSpPr>
          <p:spPr>
            <a:xfrm>
              <a:off x="127793" y="971550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4" name="Oval 13"/>
            <p:cNvSpPr>
              <a:spLocks/>
            </p:cNvSpPr>
            <p:nvPr userDrawn="1"/>
          </p:nvSpPr>
          <p:spPr>
            <a:xfrm>
              <a:off x="8857455" y="971551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9677" b="89516" l="7746" r="894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76" t="9749" r="14497" b="10402"/>
          <a:stretch/>
        </p:blipFill>
        <p:spPr>
          <a:xfrm>
            <a:off x="10754782" y="88076"/>
            <a:ext cx="1160993" cy="7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99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34EA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176151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РЕЗУЛЬТАТОВ КОНТРОЛЯ ОБЪЕМА И КАЧЕСТВА МЕДИЦИНСКОЙ ПОМОЩИ ЗА 6 МЕСЯЦЕВ 2017 ГОДА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57705" y="4843304"/>
            <a:ext cx="6149591" cy="934497"/>
          </a:xfrm>
        </p:spPr>
        <p:txBody>
          <a:bodyPr>
            <a:noAutofit/>
          </a:bodyPr>
          <a:lstStyle/>
          <a:p>
            <a:pPr algn="r"/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контроля объема и качества медицинской помощи ТФОМС Югры</a:t>
            </a:r>
          </a:p>
          <a:p>
            <a:pPr algn="r"/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Л.В. Кладченко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97138" y="566488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 Югры </a:t>
            </a:r>
          </a:p>
          <a:p>
            <a:pPr algn="ctr"/>
            <a:r>
              <a:rPr lang="ru-RU" sz="1600" b="1" dirty="0" smtClean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endParaRPr lang="ru-RU" sz="1600" b="1" dirty="0">
              <a:solidFill>
                <a:srgbClr val="4472C4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386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623" y="1063487"/>
            <a:ext cx="10310280" cy="245718"/>
          </a:xfrm>
        </p:spPr>
        <p:txBody>
          <a:bodyPr/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Доля счетов, содержащих нарушения по результатам ЭКМП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динамике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825123"/>
              </p:ext>
            </p:extLst>
          </p:nvPr>
        </p:nvGraphicFramePr>
        <p:xfrm>
          <a:off x="819150" y="1463675"/>
          <a:ext cx="10515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4629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684" y="348704"/>
            <a:ext cx="10310280" cy="751779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основных нарушений, выявленных при проведении ЭКМП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802082"/>
              </p:ext>
            </p:extLst>
          </p:nvPr>
        </p:nvGraphicFramePr>
        <p:xfrm>
          <a:off x="1289188" y="1549468"/>
          <a:ext cx="10135015" cy="4122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Солнце 9"/>
          <p:cNvSpPr/>
          <p:nvPr/>
        </p:nvSpPr>
        <p:spPr>
          <a:xfrm>
            <a:off x="1036435" y="5755637"/>
            <a:ext cx="374788" cy="382205"/>
          </a:xfrm>
          <a:prstGeom prst="sun">
            <a:avLst>
              <a:gd name="adj" fmla="val 28261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30932" y="5746685"/>
            <a:ext cx="62156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зменение пропорции в структуре дефектов ЭКМП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247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01" y="120104"/>
            <a:ext cx="10310280" cy="983139"/>
          </a:xfrm>
        </p:spPr>
        <p:txBody>
          <a:bodyPr/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МО с наибольшей долей санкций на ЭКМП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427832"/>
              </p:ext>
            </p:extLst>
          </p:nvPr>
        </p:nvGraphicFramePr>
        <p:xfrm>
          <a:off x="288235" y="1182759"/>
          <a:ext cx="11618843" cy="526123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740077"/>
                <a:gridCol w="3310856"/>
                <a:gridCol w="2287967"/>
                <a:gridCol w="1279943"/>
              </a:tblGrid>
              <a:tr h="7186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Предъявлено к оплате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санкций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ЭКМП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14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"НОВОАГАНСКАЯ РАЙОННАЯ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89 511 474,67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1 516 297,01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1,69%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49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"НИЖНЕСОРТЫМСКАЯ УЧАСТКОВАЯ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88 348 074,46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1 462 347,65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1,66%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49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"ХАНТЫ-МАНСИЙСКАЯ РАЙОННАЯ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175 096 896,5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2 258 580,4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1,29%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3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"БЕРЁЗОВСКАЯ РАЙОННАЯ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202 109 192,7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2 572 233,65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3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"ОКТЯБРЬСКАЯ РАЙОННАЯ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331 019 471,6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3 634 540,12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3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"ЮГОРСКАЯ ГОРОДСКАЯ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348 323 772,2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3 161 938,22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55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"ПОКАЧЕВСКАЯ ГОРОДСКАЯ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166 583 434,5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1 327 609,12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14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"ЛАНГЕПАССКАЯ ГОРОДСКАЯ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317 125 238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2 525 941,7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73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"НЯГАНСКАЯ ОКРУЖНАЯ БОЛЬНИЦА"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679 518 368,5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5 398 327,88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0,79%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3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"ИГРИМСКАЯ РАЙОННАЯ БОЛЬНИЦА"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150 523 070,4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1 181 803,56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0,79%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99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"НЕФТЕЮГАНСКАЯ ОКРУЖНАЯ КЛИНИЧЕСКАЯ БОЛЬНИЦА ИМЕНИ В.И. ЯЦКИВ"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880 085 105,6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6 323 973,24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0,72%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39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ХМАО - Югра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19 246 782 941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69 466 579,1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0,36%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076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ПОВТОРНОГО КОНТРОЛЯ ОБЪЕМА И КАЧЕСТВА МЕДИЦИНСКОЙ ПОМОЩИ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73319"/>
              </p:ext>
            </p:extLst>
          </p:nvPr>
        </p:nvGraphicFramePr>
        <p:xfrm>
          <a:off x="308113" y="1123121"/>
          <a:ext cx="11519451" cy="516834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223938"/>
                <a:gridCol w="1285892"/>
                <a:gridCol w="1285892"/>
                <a:gridCol w="1285892"/>
                <a:gridCol w="1259103"/>
                <a:gridCol w="1178734"/>
              </a:tblGrid>
              <a:tr h="16275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амбулаторно- поликлинической медицинской помощи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стационарной медицинской помощи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стационар- замещающей медицинской помощи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СМП вне медицинской организации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11064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повторных МЭЭ от числа первичных МЭЭ 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12,71%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56,83%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12,35%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3,09%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34,20%</a:t>
                      </a:r>
                      <a:endParaRPr lang="ru-RU" sz="1400" b="0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6638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0,80%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</a:tr>
              <a:tr h="11064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повторных ЭКМП от числа первичных ЭКМП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2,38%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3,60%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4,08%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2,47%</a:t>
                      </a:r>
                      <a:endParaRPr lang="ru-RU" sz="1400" b="0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6638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Молния 2"/>
          <p:cNvSpPr/>
          <p:nvPr/>
        </p:nvSpPr>
        <p:spPr>
          <a:xfrm>
            <a:off x="6899564" y="4634345"/>
            <a:ext cx="270163" cy="270164"/>
          </a:xfrm>
          <a:prstGeom prst="lightningBolt">
            <a:avLst/>
          </a:prstGeom>
          <a:solidFill>
            <a:schemeClr val="bg1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Молния 3"/>
          <p:cNvSpPr/>
          <p:nvPr/>
        </p:nvSpPr>
        <p:spPr>
          <a:xfrm>
            <a:off x="9476509" y="4634345"/>
            <a:ext cx="270164" cy="259773"/>
          </a:xfrm>
          <a:prstGeom prst="lightningBolt">
            <a:avLst/>
          </a:prstGeom>
          <a:solidFill>
            <a:schemeClr val="bg1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143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44501" y="120105"/>
            <a:ext cx="10310280" cy="587262"/>
          </a:xfrm>
        </p:spPr>
        <p:txBody>
          <a:bodyPr/>
          <a:lstStyle/>
          <a:p>
            <a:pPr indent="457200"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Рассмотрение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претензий МО на заключения СМО</a:t>
            </a:r>
            <a:endParaRPr lang="ru-RU" sz="20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79905092"/>
              </p:ext>
            </p:extLst>
          </p:nvPr>
        </p:nvGraphicFramePr>
        <p:xfrm>
          <a:off x="444502" y="1242203"/>
          <a:ext cx="5429247" cy="4934761"/>
        </p:xfrm>
        <a:graphic>
          <a:graphicData uri="http://schemas.openxmlformats.org/drawingml/2006/table">
            <a:tbl>
              <a:tblPr>
                <a:tableStyleId>{8FD4443E-F989-4FC4-A0C8-D5A2AF1F390B}</a:tableStyleId>
              </a:tblPr>
              <a:tblGrid>
                <a:gridCol w="676015"/>
                <a:gridCol w="397732"/>
                <a:gridCol w="414068"/>
                <a:gridCol w="569343"/>
                <a:gridCol w="483080"/>
                <a:gridCol w="1518249"/>
                <a:gridCol w="1370760"/>
              </a:tblGrid>
              <a:tr h="12569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контроля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в МО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Согласие с СМО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194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МЭК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 ₽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551 462,78 ₽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94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МЭЭ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1926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634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886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8 384 771,75 ₽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24 463 364,81 ₽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94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ЭКМП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859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414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7 045 555,33 ₽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740 425,29 ₽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94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2785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1053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1130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15 430 327,08 ₽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25 755 252,88 ₽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Объект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89897087"/>
              </p:ext>
            </p:extLst>
          </p:nvPr>
        </p:nvGraphicFramePr>
        <p:xfrm>
          <a:off x="6016336" y="1242203"/>
          <a:ext cx="5784600" cy="4934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8545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44501" y="120104"/>
            <a:ext cx="10310280" cy="1191111"/>
          </a:xfrm>
        </p:spPr>
        <p:txBody>
          <a:bodyPr/>
          <a:lstStyle/>
          <a:p>
            <a:pPr indent="450215" algn="ct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005794891"/>
              </p:ext>
            </p:extLst>
          </p:nvPr>
        </p:nvGraphicFramePr>
        <p:xfrm>
          <a:off x="384465" y="1104181"/>
          <a:ext cx="11054162" cy="4899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Молния 1"/>
          <p:cNvSpPr/>
          <p:nvPr/>
        </p:nvSpPr>
        <p:spPr>
          <a:xfrm>
            <a:off x="1766453" y="1495192"/>
            <a:ext cx="810491" cy="800100"/>
          </a:xfrm>
          <a:prstGeom prst="lightningBol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лнце 2"/>
          <p:cNvSpPr/>
          <p:nvPr/>
        </p:nvSpPr>
        <p:spPr>
          <a:xfrm>
            <a:off x="9590809" y="1735282"/>
            <a:ext cx="45719" cy="4571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олнце 3"/>
          <p:cNvSpPr/>
          <p:nvPr/>
        </p:nvSpPr>
        <p:spPr>
          <a:xfrm>
            <a:off x="9188681" y="1422456"/>
            <a:ext cx="804255" cy="872836"/>
          </a:xfrm>
          <a:prstGeom prst="su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486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6"/>
          <p:cNvSpPr/>
          <p:nvPr>
            <p:custDataLst>
              <p:tags r:id="rId1"/>
            </p:custDataLst>
          </p:nvPr>
        </p:nvSpPr>
        <p:spPr bwMode="auto">
          <a:xfrm>
            <a:off x="2675620" y="2924944"/>
            <a:ext cx="6840760" cy="108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 defTabSz="912813">
              <a:defRPr/>
            </a:pPr>
            <a:r>
              <a:rPr lang="ru-RU" sz="2400" b="1" kern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71765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01" y="519545"/>
            <a:ext cx="10310280" cy="862446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медико-экономического контроля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89235"/>
              </p:ext>
            </p:extLst>
          </p:nvPr>
        </p:nvGraphicFramePr>
        <p:xfrm>
          <a:off x="515391" y="1213659"/>
          <a:ext cx="10989425" cy="379570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135721"/>
                <a:gridCol w="1335174"/>
                <a:gridCol w="1335174"/>
                <a:gridCol w="1335174"/>
                <a:gridCol w="1335174"/>
                <a:gridCol w="1335174"/>
                <a:gridCol w="1177834"/>
              </a:tblGrid>
              <a:tr h="13537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амбулаторно- поликлинической медицинской помощи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стационарной медицинской помощи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стационар- замещающей медицинской помощи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СМП вне медицинской организации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нарушений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нарушений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10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"Страховая компания "СОГАЗ-Мед 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493 100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21 100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21 900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19841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3,66%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10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ООО "Росгосстрах - Медицина" в ХМАО-Югре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570 900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19 700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26 800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0,39%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10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Ханты-Мансийский филиал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ООО «АльфаСтрахование - ОМС»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3 910 900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119 200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43 100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182 600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19841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0,47%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10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4 974 900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160 000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56 900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231 300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42 090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15391" y="5261956"/>
            <a:ext cx="82393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</a:t>
            </a: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оля счетов, содержащих нарушения составила – 1%,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РФ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2,1%</a:t>
            </a: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23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01" y="120104"/>
            <a:ext cx="10310280" cy="1027052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счетов, содержащих нарушения по результатам МЭК в динамике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740074"/>
              </p:ext>
            </p:extLst>
          </p:nvPr>
        </p:nvGraphicFramePr>
        <p:xfrm>
          <a:off x="819150" y="1463675"/>
          <a:ext cx="10515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Молния 2"/>
          <p:cNvSpPr/>
          <p:nvPr/>
        </p:nvSpPr>
        <p:spPr>
          <a:xfrm rot="1520041">
            <a:off x="4959106" y="3767308"/>
            <a:ext cx="744200" cy="597468"/>
          </a:xfrm>
          <a:prstGeom prst="lightningBol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41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нарушений при медико-экономическом контроле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245336"/>
              </p:ext>
            </p:extLst>
          </p:nvPr>
        </p:nvGraphicFramePr>
        <p:xfrm>
          <a:off x="819150" y="1463675"/>
          <a:ext cx="10515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3904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СМО объемов МЭЭ по условиям оказания медицинской помощи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619383"/>
              </p:ext>
            </p:extLst>
          </p:nvPr>
        </p:nvGraphicFramePr>
        <p:xfrm>
          <a:off x="819150" y="1463675"/>
          <a:ext cx="10515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75690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01" y="120104"/>
            <a:ext cx="10310280" cy="993079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Доля счетов, содержащих нарушения по результатам МЭЭ в динамике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633169"/>
              </p:ext>
            </p:extLst>
          </p:nvPr>
        </p:nvGraphicFramePr>
        <p:xfrm>
          <a:off x="819150" y="1463675"/>
          <a:ext cx="10515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301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433" y="-310734"/>
            <a:ext cx="10515600" cy="98614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основных нарушений, выявленных при проведении МЭЭ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30944590"/>
              </p:ext>
            </p:extLst>
          </p:nvPr>
        </p:nvGraphicFramePr>
        <p:xfrm>
          <a:off x="218660" y="1163782"/>
          <a:ext cx="6957392" cy="5157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465689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20204781"/>
              </p:ext>
            </p:extLst>
          </p:nvPr>
        </p:nvGraphicFramePr>
        <p:xfrm>
          <a:off x="6917634" y="1431235"/>
          <a:ext cx="4800601" cy="47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Молния 2"/>
          <p:cNvSpPr/>
          <p:nvPr/>
        </p:nvSpPr>
        <p:spPr>
          <a:xfrm>
            <a:off x="2375451" y="2146852"/>
            <a:ext cx="724661" cy="569928"/>
          </a:xfrm>
          <a:prstGeom prst="lightningBol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861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01" y="506896"/>
            <a:ext cx="10310280" cy="636104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МО с наибольшей долей санкций на МЭЭ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27373"/>
              </p:ext>
            </p:extLst>
          </p:nvPr>
        </p:nvGraphicFramePr>
        <p:xfrm>
          <a:off x="444500" y="1143001"/>
          <a:ext cx="11313492" cy="522546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657015"/>
                <a:gridCol w="2441252"/>
                <a:gridCol w="2615024"/>
                <a:gridCol w="1600201"/>
              </a:tblGrid>
              <a:tr h="5949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Предъявлено к оплате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санкций МЭЭ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356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"НИЖНЕВАРТОВСКАЯ РАЙОННАЯ БОЛЬНИЦА"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182 756 029,50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3 490 160,92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1,91%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356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 "СОВЕТСКАЯ РАЙОННАЯ БОЛЬНИЦА"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370 403 234,40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6 020 270,67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1,63%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356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"ОКТЯБРЬСКАЯ РАЙОННАЯ БОЛЬНИЦА"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331 019 471,60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4 839 958,61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1,46%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356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"ЛАНГЕПАССКАЯ ГОРОДСКАЯ БОЛЬНИЦА"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317 125 238,00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4 256 920,92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1,34%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356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"НОВОАГАНСКАЯ РАЙОННАЯ БОЛЬНИЦА"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89 511 474,67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1 148 716,77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1,28%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414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НУЗ "ОТДЕЛЕНЧЕСКАЯ КЛИНИЧЕСКАЯ БОЛЬНИЦА НА СТАНЦИИ СУРГУТ ОАО "РЖД"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91 738 914,92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1 155 165,23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1,26%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414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"ОКРУЖНОЙ КЛИНИЧЕСКИЙ ЛЕЧЕБНО-РЕАБИЛИТАЦИОННЫЙ ЦЕНТР"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135 507 098,30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1 677 406,42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1,24%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356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"ПИОНЕРСКАЯ РАЙОННАЯ БОЛЬНИЦА"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145 240 290,30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1 646 877,59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1,13%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414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"МЕГИОНСКАЯ ГОРОДСКАЯ ДЕТСКАЯ БОЛЬНИЦА "ЖЕМЧУЖИНКА"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143 344 961,90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1 559 499,80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1,09%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356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"ХАНТЫ-МАНСИЙСКАЯ РАЙОННАЯ БОЛЬНИЦА"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175 096 896,50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1 831 004,50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1,05%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414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 "ПЫТЬ-ЯХСКАЯ ГОРОДСКАЯ СТОМАТОЛОГИЧЕСКАЯ ПОЛИКЛИНИКА"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32 118 203,79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322 655,98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  <a:tr h="475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ХМАО - Югра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19 246 782 941,47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121 543 243,58 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0,63%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07" marR="4730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724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Исполнение объемов ЭКМП по условиям оказания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527026"/>
              </p:ext>
            </p:extLst>
          </p:nvPr>
        </p:nvGraphicFramePr>
        <p:xfrm>
          <a:off x="819150" y="1463675"/>
          <a:ext cx="10515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8839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2fHpE_o0aVOBRw6OSa6g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868</Words>
  <Application>Microsoft Office PowerPoint</Application>
  <PresentationFormat>Широкоэкранный</PresentationFormat>
  <Paragraphs>277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АНАЛИЗ РЕЗУЛЬТАТОВ КОНТРОЛЯ ОБЪЕМА И КАЧЕСТВА МЕДИЦИНСКОЙ ПОМОЩИ ЗА 6 МЕСЯЦЕВ 2017 ГОДА</vt:lpstr>
      <vt:lpstr>Результаты медико-экономического контроля  </vt:lpstr>
      <vt:lpstr>Доля счетов, содержащих нарушения по результатам МЭК в динамике </vt:lpstr>
      <vt:lpstr>Структура нарушений при медико-экономическом контроле</vt:lpstr>
      <vt:lpstr>Исполнение СМО объемов МЭЭ по условиям оказания медицинской помощи</vt:lpstr>
      <vt:lpstr>Доля счетов, содержащих нарушения по результатам МЭЭ в динамике </vt:lpstr>
      <vt:lpstr>Структура основных нарушений, выявленных при проведении МЭЭ</vt:lpstr>
      <vt:lpstr>Перечень МО с наибольшей долей санкций на МЭЭ </vt:lpstr>
      <vt:lpstr>Исполнение объемов ЭКМП по условиям оказания</vt:lpstr>
      <vt:lpstr>Доля счетов, содержащих нарушения по результатам ЭКМП  в динамике </vt:lpstr>
      <vt:lpstr>Структура основных нарушений, выявленных при проведении ЭКМП </vt:lpstr>
      <vt:lpstr>Перечень МО с наибольшей долей санкций на ЭКМП </vt:lpstr>
      <vt:lpstr>РЕЗУЛЬТАТЫ ПОВТОРНОГО КОНТРОЛЯ ОБЪЕМА И КАЧЕСТВА МЕДИЦИНСКОЙ ПОМОЩИ</vt:lpstr>
      <vt:lpstr>Рассмотрение претензий МО на заключения СМО</vt:lpstr>
      <vt:lpstr>ЗАКЛЮЧЕНИЕ  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КОНТРОЛЯ ОБЪЕМА И КАЧЕСТВА МЕДИЦИНСКОЙ ПОМОЩИ ЗА 6 МЕСЯЦЕВ 2017 ГОДА</dc:title>
  <dc:creator>Кладченко Лариса Владимировна</dc:creator>
  <cp:lastModifiedBy>Станиславова Елена Викторовна</cp:lastModifiedBy>
  <cp:revision>37</cp:revision>
  <cp:lastPrinted>2017-08-14T04:27:26Z</cp:lastPrinted>
  <dcterms:created xsi:type="dcterms:W3CDTF">2017-08-11T06:19:33Z</dcterms:created>
  <dcterms:modified xsi:type="dcterms:W3CDTF">2017-08-21T10:10:37Z</dcterms:modified>
</cp:coreProperties>
</file>