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62" r:id="rId5"/>
    <p:sldId id="286" r:id="rId6"/>
    <p:sldId id="287" r:id="rId7"/>
    <p:sldId id="288" r:id="rId8"/>
    <p:sldId id="270" r:id="rId9"/>
    <p:sldId id="294" r:id="rId10"/>
    <p:sldId id="279" r:id="rId11"/>
    <p:sldId id="282" r:id="rId12"/>
    <p:sldId id="280" r:id="rId13"/>
    <p:sldId id="283" r:id="rId14"/>
    <p:sldId id="284" r:id="rId15"/>
    <p:sldId id="285" r:id="rId16"/>
    <p:sldId id="289" r:id="rId17"/>
    <p:sldId id="290" r:id="rId18"/>
    <p:sldId id="291" r:id="rId19"/>
    <p:sldId id="292" r:id="rId20"/>
  </p:sldIdLst>
  <p:sldSz cx="12192000" cy="6858000"/>
  <p:notesSz cx="6858000" cy="9947275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8887" autoAdjust="0"/>
  </p:normalViewPr>
  <p:slideViewPr>
    <p:cSldViewPr snapToGrid="0">
      <p:cViewPr varScale="1">
        <p:scale>
          <a:sx n="68" d="100"/>
          <a:sy n="68" d="100"/>
        </p:scale>
        <p:origin x="2232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81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4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Количество рассмотренных страховых случаев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0208338801399824"/>
                  <c:y val="3.7037261367970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63888888888885E-2"/>
                      <c:h val="5.5527065527065524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9.2361111111111116E-2"/>
                  <c:y val="1.282062498597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59722222222222"/>
                      <c:h val="5.2678062678062673E-2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2017 г МЭЭ</c:v>
                </c:pt>
                <c:pt idx="1">
                  <c:v>2018 г МЭЭ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15359</c:v>
                </c:pt>
                <c:pt idx="1">
                  <c:v>14508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Количество выявленных нарушений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29111986001752E-2"/>
                      <c:h val="4.4131054131054129E-2"/>
                    </c:manualLayout>
                  </c15:layout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506889763779509E-2"/>
                      <c:h val="5.2678062678062673E-2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Sheet1!$A$2:$A$3</c:f>
              <c:strCache>
                <c:ptCount val="2"/>
                <c:pt idx="0">
                  <c:v>2017 г МЭЭ</c:v>
                </c:pt>
                <c:pt idx="1">
                  <c:v>2018 г МЭЭ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2657</c:v>
                </c:pt>
                <c:pt idx="1">
                  <c:v>4079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3432736"/>
        <c:axId val="583433128"/>
      </c:barChart>
      <c:catAx>
        <c:axId val="58343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3433128"/>
        <c:crosses val="autoZero"/>
        <c:auto val="1"/>
        <c:lblAlgn val="ctr"/>
        <c:lblOffset val="100"/>
        <c:noMultiLvlLbl val="0"/>
      </c:catAx>
      <c:valAx>
        <c:axId val="583433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3432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576478615705086E-2"/>
          <c:y val="2.9879048669911798E-2"/>
          <c:w val="0.55191719876160428"/>
          <c:h val="0.89406519107940352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Непредставление первичной медицинской документации без уважительных причин</c:v>
                </c:pt>
                <c:pt idx="1">
                  <c:v>Дефекты оформления и ведения первичной медициснкой документации</c:v>
                </c:pt>
                <c:pt idx="2">
                  <c:v>Нарушения в выполнении необходимых мероприятий в соответствии с порядком оказания медицинской помощи </c:v>
                </c:pt>
                <c:pt idx="3">
                  <c:v>Необоснованное несоблюдение сроков оказания медицинской помощи</c:v>
                </c:pt>
                <c:pt idx="4">
                  <c:v>Нарушения информированности застрахованных лиц</c:v>
                </c:pt>
                <c:pt idx="5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291</c:v>
                </c:pt>
                <c:pt idx="1">
                  <c:v>1099</c:v>
                </c:pt>
                <c:pt idx="2">
                  <c:v>329</c:v>
                </c:pt>
                <c:pt idx="3">
                  <c:v>1523</c:v>
                </c:pt>
                <c:pt idx="4">
                  <c:v>22</c:v>
                </c:pt>
                <c:pt idx="5">
                  <c:v>1044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124293785310738"/>
          <c:y val="1.4161461954978678E-2"/>
          <c:w val="0.33955085352191516"/>
          <c:h val="0.763148952195356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25042301184431E-2"/>
          <c:y val="0.1559658870000715"/>
          <c:w val="0.82402707275803722"/>
          <c:h val="0.6929917402116275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Непредставление первичной медицинской документации без уважительных причин</c:v>
                </c:pt>
                <c:pt idx="1">
                  <c:v>Дефекты оформления и ведения первичной медициснкой документации</c:v>
                </c:pt>
                <c:pt idx="2">
                  <c:v>Нарушения в выполнении необходимых мероприятий в соответствии с порядком оказания медицинской помощи </c:v>
                </c:pt>
                <c:pt idx="3">
                  <c:v>Необоснованное несоблюдение сроков оказания медицинской помощи</c:v>
                </c:pt>
                <c:pt idx="4">
                  <c:v>Нарушения информированности застрахованных лиц</c:v>
                </c:pt>
                <c:pt idx="5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340</c:v>
                </c:pt>
                <c:pt idx="1">
                  <c:v>901</c:v>
                </c:pt>
                <c:pt idx="2">
                  <c:v>359</c:v>
                </c:pt>
                <c:pt idx="3">
                  <c:v>13</c:v>
                </c:pt>
                <c:pt idx="4">
                  <c:v>0</c:v>
                </c:pt>
                <c:pt idx="5">
                  <c:v>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Количество рассмотренных страховых случаев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3055555555555514E-2"/>
                  <c:y val="1.121654664947013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451334208223979E-2"/>
                      <c:h val="4.9829059829059823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4.7222276902887141E-2"/>
                  <c:y val="7.12250712250712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50688976377951"/>
                      <c:h val="4.9829059829059837E-2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2017 г ЭКМП</c:v>
                </c:pt>
                <c:pt idx="1">
                  <c:v>2018 г ЭКМП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5863</c:v>
                </c:pt>
                <c:pt idx="1">
                  <c:v>6372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Количество выявленных нарушений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45133420822395"/>
                      <c:h val="6.4074074074074075E-2"/>
                    </c:manualLayout>
                  </c15:layout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00688976377951"/>
                      <c:h val="5.5527065527065524E-2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Sheet1!$A$2:$A$3</c:f>
              <c:strCache>
                <c:ptCount val="2"/>
                <c:pt idx="0">
                  <c:v>2017 г ЭКМП</c:v>
                </c:pt>
                <c:pt idx="1">
                  <c:v>2018 г ЭКМП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1598</c:v>
                </c:pt>
                <c:pt idx="1">
                  <c:v>1088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2552888"/>
        <c:axId val="612553280"/>
      </c:barChart>
      <c:catAx>
        <c:axId val="612552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2553280"/>
        <c:crosses val="autoZero"/>
        <c:auto val="1"/>
        <c:lblAlgn val="ctr"/>
        <c:lblOffset val="100"/>
        <c:noMultiLvlLbl val="0"/>
      </c:catAx>
      <c:valAx>
        <c:axId val="61255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2552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576478615705086E-2"/>
          <c:y val="2.9879048669911798E-2"/>
          <c:w val="0.55191719876160428"/>
          <c:h val="0.89406519107940352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Непредставление первичной медицинской документации без уважительных причин</c:v>
                </c:pt>
                <c:pt idx="1">
                  <c:v>Дефекты оформления и ведения первичной медициснкой документации</c:v>
                </c:pt>
                <c:pt idx="2">
                  <c:v>Несоответствие данных первичной медицинской документации данным реестра счетов</c:v>
                </c:pt>
                <c:pt idx="3">
                  <c:v>Нарушения в выполнении необходимых мероприятий в соответствии с порядком оказания медицинской помощи </c:v>
                </c:pt>
                <c:pt idx="4">
                  <c:v>Необоснованное несоблюдение сроков оказания медицинской помощи</c:v>
                </c:pt>
                <c:pt idx="5">
                  <c:v>Нарушения информированности застрахованных лиц</c:v>
                </c:pt>
                <c:pt idx="6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55</c:v>
                </c:pt>
                <c:pt idx="1">
                  <c:v>196</c:v>
                </c:pt>
                <c:pt idx="2">
                  <c:v>111</c:v>
                </c:pt>
                <c:pt idx="3">
                  <c:v>394</c:v>
                </c:pt>
                <c:pt idx="4">
                  <c:v>84</c:v>
                </c:pt>
                <c:pt idx="5">
                  <c:v>5</c:v>
                </c:pt>
                <c:pt idx="6">
                  <c:v>243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124293785310738"/>
          <c:y val="1.4161461954978678E-2"/>
          <c:w val="0.33955085352191516"/>
          <c:h val="0.763148952195356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25042301184431E-2"/>
          <c:y val="0.1559658870000715"/>
          <c:w val="0.82402707275803722"/>
          <c:h val="0.6929917402116275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prstClr val="white"/>
              </a:solidFill>
              <a:ln>
                <a:solidFill>
                  <a:srgbClr val="595959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1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Непредставление первичной медицинской документации без уважительных причин</c:v>
                </c:pt>
                <c:pt idx="1">
                  <c:v>Дефекты оформления и ведения первичной медициснкой документации</c:v>
                </c:pt>
                <c:pt idx="2">
                  <c:v>Несоответствие данных первичной медицинской документации данным реестра счетов</c:v>
                </c:pt>
                <c:pt idx="3">
                  <c:v>Нарушения в выполнении необходимых мероприятий в соответствии с порядком оказания медицинской помощи </c:v>
                </c:pt>
                <c:pt idx="4">
                  <c:v>Необоснованное несоблюдение сроков оказания медицинской помощи</c:v>
                </c:pt>
                <c:pt idx="5">
                  <c:v>Нарушения информированности застрахованных лиц</c:v>
                </c:pt>
                <c:pt idx="6">
                  <c:v>Прочие нарушения в соответствии с Перечнем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101</c:v>
                </c:pt>
                <c:pt idx="1">
                  <c:v>409</c:v>
                </c:pt>
                <c:pt idx="2">
                  <c:v>144</c:v>
                </c:pt>
                <c:pt idx="3">
                  <c:v>726</c:v>
                </c:pt>
                <c:pt idx="4">
                  <c:v>6</c:v>
                </c:pt>
                <c:pt idx="5">
                  <c:v>0</c:v>
                </c:pt>
                <c:pt idx="6">
                  <c:v>258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7714F4F-632A-44FB-A797-18A55A980A04}" type="datetime1">
              <a:rPr lang="ru-RU" smtClean="0"/>
              <a:pPr algn="r" rtl="0"/>
              <a:t>18.03.2019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2823F18-0723-4D20-BAD3-8DD6E23E30A1}" type="datetime1">
              <a:rPr lang="ru-RU" smtClean="0"/>
              <a:pPr/>
              <a:t>18.03.2019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23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5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56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Среди</a:t>
            </a:r>
            <a:r>
              <a:rPr lang="ru-RU" baseline="0" dirty="0" smtClean="0"/>
              <a:t> дефектов, выявленных на этапе экспертизы качества медицинской помощи, как я уже говорила ранее, н</a:t>
            </a:r>
            <a:r>
              <a:rPr lang="ru-RU" dirty="0" smtClean="0"/>
              <a:t>аибольшее</a:t>
            </a:r>
            <a:r>
              <a:rPr lang="ru-RU" baseline="0" dirty="0" smtClean="0"/>
              <a:t> количество нарушений выявлено по причине </a:t>
            </a:r>
            <a:r>
              <a:rPr lang="ru-RU" b="1" baseline="0" dirty="0" smtClean="0"/>
              <a:t>нарушения выполнения необходимых мероприятий в соответствии с порядками оказания медицинской помощи</a:t>
            </a:r>
            <a:r>
              <a:rPr lang="ru-RU" baseline="0" dirty="0" smtClean="0"/>
              <a:t>: </a:t>
            </a:r>
            <a:r>
              <a:rPr lang="ru-RU" b="1" baseline="0" dirty="0" smtClean="0"/>
              <a:t>В СВЯЗИ С </a:t>
            </a:r>
            <a:r>
              <a:rPr lang="ru-RU" baseline="0" dirty="0" smtClean="0"/>
              <a:t>Включение в реестр счетов комплексной услуги при отсутствии обязательных к проведению осмотров специалистов и/или обследований. ( т.е. </a:t>
            </a:r>
            <a:r>
              <a:rPr lang="ru-RU" dirty="0" smtClean="0"/>
              <a:t>Не выполнен необходимый объем </a:t>
            </a:r>
            <a:r>
              <a:rPr lang="ru-RU" baseline="0" dirty="0" smtClean="0"/>
              <a:t>осмотров и исследований</a:t>
            </a:r>
            <a:r>
              <a:rPr lang="ru-RU" dirty="0" smtClean="0"/>
              <a:t>, регламентируемых приказами); ДЕФЕКТЫ ОЦЕНКИ МЕДИЦИНСКОЙ ОРГАНИЗАЦИЕЙ РЕЗУЛЬТАТОВ ДИСПАНСЕРИЗАЦИИ ПЕРВОГО ЭТАПА ( таких</a:t>
            </a:r>
            <a:r>
              <a:rPr lang="ru-RU" baseline="0" dirty="0" smtClean="0"/>
              <a:t> как неверная интерпретация результатов анкетирования и </a:t>
            </a:r>
            <a:r>
              <a:rPr lang="ru-RU" baseline="0" dirty="0" err="1" smtClean="0"/>
              <a:t>параклинических</a:t>
            </a:r>
            <a:r>
              <a:rPr lang="ru-RU" baseline="0" dirty="0" smtClean="0"/>
              <a:t> исследований , в результате чего  не было проведено  краткое профилактическое  консультирование; </a:t>
            </a:r>
            <a:r>
              <a:rPr lang="ru-RU" dirty="0" smtClean="0"/>
              <a:t>не</a:t>
            </a:r>
            <a:r>
              <a:rPr lang="ru-RU" baseline="0" dirty="0" smtClean="0"/>
              <a:t> было направления на </a:t>
            </a:r>
            <a:r>
              <a:rPr lang="en-US" baseline="0" dirty="0" smtClean="0"/>
              <a:t>II</a:t>
            </a:r>
            <a:r>
              <a:rPr lang="ru-RU" baseline="0" dirty="0" smtClean="0"/>
              <a:t> этап ДД; а также </a:t>
            </a:r>
            <a:r>
              <a:rPr lang="ru-RU" dirty="0" smtClean="0"/>
              <a:t>не верное</a:t>
            </a:r>
            <a:r>
              <a:rPr lang="ru-RU" baseline="0" dirty="0" smtClean="0"/>
              <a:t> </a:t>
            </a:r>
            <a:r>
              <a:rPr lang="ru-RU" dirty="0" smtClean="0"/>
              <a:t>установление группы</a:t>
            </a:r>
            <a:r>
              <a:rPr lang="ru-RU" baseline="0" dirty="0" smtClean="0"/>
              <a:t> </a:t>
            </a:r>
            <a:r>
              <a:rPr lang="ru-RU" dirty="0" smtClean="0"/>
              <a:t>здоровья .</a:t>
            </a:r>
            <a:r>
              <a:rPr lang="ru-RU" dirty="0" smtClean="0">
                <a:latin typeface="Georgia" panose="02040502050405020303" pitchFamily="18" charset="0"/>
              </a:rPr>
              <a:t> Н а втором этапе диспансеризации Отсутствовали</a:t>
            </a:r>
            <a:r>
              <a:rPr lang="ru-RU" baseline="0" dirty="0" smtClean="0">
                <a:latin typeface="Georgia" panose="02040502050405020303" pitchFamily="18" charset="0"/>
              </a:rPr>
              <a:t> </a:t>
            </a:r>
            <a:r>
              <a:rPr lang="ru-RU" dirty="0" smtClean="0">
                <a:latin typeface="Georgia" panose="02040502050405020303" pitchFamily="18" charset="0"/>
              </a:rPr>
              <a:t> данные по группе диспансерного наблюдения , диспансерному учету, диспансерному наблюдению.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Основания</a:t>
            </a:r>
            <a:r>
              <a:rPr lang="ru-RU" baseline="0" dirty="0" smtClean="0"/>
              <a:t> для применения дефектов оформления первичной медицинской документации и прочих причин были такие же как и при медико-экономической экспертизе.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69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214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651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8770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193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29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307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530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50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3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88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34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7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10515600" cy="2240280"/>
          </a:xfrm>
        </p:spPr>
        <p:txBody>
          <a:bodyPr rtlCol="0" anchor="b">
            <a:normAutofit/>
          </a:bodyPr>
          <a:lstStyle>
            <a:lvl1pPr algn="ctr" rtl="0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rtlCol="0" anchor="b">
            <a:normAutofit/>
          </a:bodyPr>
          <a:lstStyle>
            <a:lvl1pPr algn="l" rtl="0"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3961F9-42B1-4E02-B8B2-361C6B403D8E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ED2AF0-9453-4F5A-A334-3ED1D3280B8E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с рисункам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Рисунок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  <p:sp>
        <p:nvSpPr>
          <p:cNvPr id="13" name="Рисунок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581E9B-C3DF-4D55-989D-9078B2B4A935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514600"/>
            <a:ext cx="10515600" cy="27432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257800"/>
            <a:ext cx="105156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/>
            </a:lvl2pPr>
            <a:lvl3pPr marL="914400" indent="0" algn="l" rtl="0">
              <a:buNone/>
              <a:defRPr sz="1800"/>
            </a:lvl3pPr>
            <a:lvl4pPr marL="1371600" indent="0" algn="l" rtl="0">
              <a:buNone/>
              <a:defRPr sz="1600"/>
            </a:lvl4pPr>
            <a:lvl5pPr marL="1828800" indent="0" algn="l" rtl="0">
              <a:buNone/>
              <a:defRPr sz="1600"/>
            </a:lvl5pPr>
            <a:lvl6pPr marL="2286000" indent="0" algn="l" rtl="0">
              <a:buNone/>
              <a:defRPr sz="1600"/>
            </a:lvl6pPr>
            <a:lvl7pPr marL="2743200" indent="0" algn="l" rtl="0">
              <a:buNone/>
              <a:defRPr sz="1600"/>
            </a:lvl7pPr>
            <a:lvl8pPr marL="3200400" indent="0" algn="l" rtl="0">
              <a:buNone/>
              <a:defRPr sz="1600"/>
            </a:lvl8pPr>
            <a:lvl9pPr marL="3657600" indent="0" algn="l" rtl="0">
              <a:buNone/>
              <a:defRPr sz="16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A58CE4-20E6-436E-BBB7-1E6DB486602F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C8D5CE-2542-4358-BCFB-9D0BCD7B688B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0492D7-4510-45F4-A1D5-1FAAF55006F5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1812" y="1714498"/>
            <a:ext cx="3506788" cy="2880360"/>
          </a:xfrm>
        </p:spPr>
        <p:txBody>
          <a:bodyPr rtlCol="0" anchor="b">
            <a:normAutofit/>
          </a:bodyPr>
          <a:lstStyle>
            <a:lvl1pPr algn="l" rtl="0">
              <a:defRPr sz="3000"/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B691F8-2841-4879-98E1-025230E616F2}" type="datetime1">
              <a:rPr lang="ru-RU" smtClean="0"/>
              <a:t>18.03.2019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bg1"/>
                </a:solidFill>
              </a:defRPr>
            </a:lvl1pPr>
          </a:lstStyle>
          <a:p>
            <a:fld id="{C349CFE1-172B-4C43-AD5F-06C73D391458}" type="datetime1">
              <a:rPr lang="ru-RU" smtClean="0"/>
              <a:pPr/>
              <a:t>18.03.2019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bg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B143E883CA043D7BEAF8DFEF98E2FE9989C149497E2BEF5067A0D41B53B7CF4531719B325A9E815F4E0C629D5963FC88BC5BE47F9C6A11026TD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60FDF02F8492C81BDB60234EB1FE58209C7800DCF7D3A49B84E4B19BA69852C90E0D270FBD3EB71F9963B674C36E0E2D61F0A7B1F4D03AEHDf8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10050"/>
            <a:ext cx="11125200" cy="2457449"/>
          </a:xfrm>
        </p:spPr>
        <p:txBody>
          <a:bodyPr rtlCol="0">
            <a:normAutofit/>
          </a:bodyPr>
          <a:lstStyle/>
          <a:p>
            <a:pPr rtl="0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тематических э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спертиз случаев профилактических мероприятий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none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2019</a:t>
            </a:r>
            <a:r>
              <a:rPr lang="ru-RU" sz="20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cap="none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. Х</a:t>
            </a:r>
            <a:r>
              <a:rPr lang="ru-RU" sz="2000" b="1" cap="none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анты</a:t>
            </a:r>
            <a:r>
              <a:rPr lang="ru-RU" sz="20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-М</a:t>
            </a:r>
            <a:r>
              <a:rPr lang="ru-RU" sz="2000" b="1" cap="none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ансийск</a:t>
            </a:r>
            <a:r>
              <a:rPr lang="ru-RU" sz="20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  </a:t>
            </a:r>
            <a:endParaRPr lang="ru-RU" sz="2000" b="1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Picture 12" descr="ÐÐ°ÑÑÐ¸Ð½ÐºÐ¸ Ð¿Ð¾ Ð·Ð°Ð¿ÑÐ¾ÑÑ ÐºÐ¾Ð½ÑÑÐ¾Ð»Ñ"/>
          <p:cNvPicPr>
            <a:picLocks noGrp="1" noChangeAspect="1" noChangeArrowheads="1"/>
          </p:cNvPicPr>
          <p:nvPr>
            <p:ph type="pic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32" r="19332"/>
          <a:stretch>
            <a:fillRect/>
          </a:stretch>
        </p:blipFill>
        <p:spPr bwMode="auto">
          <a:xfrm>
            <a:off x="4023360" y="0"/>
            <a:ext cx="4145279" cy="4745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Рисунок 22"/>
          <p:cNvPicPr>
            <a:picLocks noGrp="1" noChangeAspect="1"/>
          </p:cNvPicPr>
          <p:nvPr>
            <p:ph type="pic" idx="10"/>
          </p:nvPr>
        </p:nvPicPr>
        <p:blipFill>
          <a:blip r:embed="rId4"/>
          <a:srcRect l="19332" r="19332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046" name="Picture 22" descr="ÐÐ°ÑÑÐ¸Ð½ÐºÐ¸ Ð¿Ð¾ Ð·Ð°Ð¿ÑÐ¾ÑÑ ÐÐÐ¡ÐÐÐÐ¡ÐÐ ÐÐÐÐ¦ÐÐ¯ ÐÐ¡ÐÐ Ð¡ÐÐÐ¬ÐÐ"/>
          <p:cNvPicPr>
            <a:picLocks noGrp="1" noChangeAspect="1" noChangeArrowheads="1"/>
          </p:cNvPicPr>
          <p:nvPr>
            <p:ph type="pic" idx="1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73" b="8373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8208263" y="198121"/>
            <a:ext cx="3882893" cy="6497780"/>
          </a:xfrm>
        </p:spPr>
        <p:txBody>
          <a:bodyPr rtlCol="0">
            <a:normAutofit/>
          </a:bodyPr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1800" dirty="0" smtClean="0">
                <a:latin typeface="Georgia" panose="02040502050405020303" pitchFamily="18" charset="0"/>
              </a:rPr>
              <a:t>п.  5.7.5.Включение в реестр счетов амбулаторных посещений в период пребывания застрахованного лица в круглосуточном стационаре</a:t>
            </a:r>
            <a:endParaRPr lang="ru-RU" sz="1800" dirty="0">
              <a:latin typeface="Georgia" panose="02040502050405020303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39328" y="518160"/>
            <a:ext cx="3745149" cy="3002280"/>
          </a:xfrm>
        </p:spPr>
        <p:txBody>
          <a:bodyPr rtlCol="0">
            <a:noAutofit/>
          </a:bodyPr>
          <a:lstStyle/>
          <a:p>
            <a:r>
              <a:rPr lang="ru-RU" sz="2000" cap="none" dirty="0" smtClean="0">
                <a:latin typeface="+mn-lt"/>
              </a:rPr>
              <a:t/>
            </a:r>
            <a:br>
              <a:rPr lang="ru-RU" sz="2000" cap="none" dirty="0" smtClean="0">
                <a:latin typeface="+mn-lt"/>
              </a:rPr>
            </a:br>
            <a:r>
              <a:rPr lang="ru-RU" sz="2000" cap="none" dirty="0">
                <a:latin typeface="+mn-lt"/>
              </a:rPr>
              <a:t/>
            </a:r>
            <a:br>
              <a:rPr lang="ru-RU" sz="2000" cap="none" dirty="0">
                <a:latin typeface="+mn-lt"/>
              </a:rPr>
            </a:br>
            <a:r>
              <a:rPr lang="ru-RU" sz="2000" cap="none" dirty="0" smtClean="0">
                <a:latin typeface="+mn-lt"/>
              </a:rPr>
              <a:t/>
            </a:r>
            <a:br>
              <a:rPr lang="ru-RU" sz="2000" cap="none" dirty="0" smtClean="0">
                <a:latin typeface="+mn-lt"/>
              </a:rPr>
            </a:br>
            <a:r>
              <a:rPr lang="ru-RU" sz="2000" cap="none" dirty="0">
                <a:latin typeface="+mn-lt"/>
              </a:rPr>
              <a:t/>
            </a:r>
            <a:br>
              <a:rPr lang="ru-RU" sz="2000" cap="none" dirty="0">
                <a:latin typeface="+mn-lt"/>
              </a:rPr>
            </a:br>
            <a:r>
              <a:rPr lang="ru-RU" sz="2000" cap="none" dirty="0" smtClean="0">
                <a:latin typeface="+mn-lt"/>
              </a:rPr>
              <a:t/>
            </a:r>
            <a:br>
              <a:rPr lang="ru-RU" sz="2000" cap="none" dirty="0" smtClean="0">
                <a:latin typeface="+mn-lt"/>
              </a:rPr>
            </a:br>
            <a:r>
              <a:rPr lang="ru-RU" sz="2000" cap="none" dirty="0">
                <a:latin typeface="+mn-lt"/>
              </a:rPr>
              <a:t/>
            </a:r>
            <a:br>
              <a:rPr lang="ru-RU" sz="2000" cap="none" dirty="0">
                <a:latin typeface="+mn-lt"/>
              </a:rPr>
            </a:br>
            <a:r>
              <a:rPr lang="ru-RU" sz="2000" cap="none" dirty="0" smtClean="0">
                <a:latin typeface="+mn-lt"/>
              </a:rPr>
              <a:t/>
            </a:r>
            <a:br>
              <a:rPr lang="ru-RU" sz="2000" cap="none" dirty="0" smtClean="0">
                <a:latin typeface="+mn-lt"/>
              </a:rPr>
            </a:br>
            <a:r>
              <a:rPr lang="ru-RU" sz="2000" cap="none" dirty="0">
                <a:latin typeface="+mn-lt"/>
              </a:rPr>
              <a:t/>
            </a:r>
            <a:br>
              <a:rPr lang="ru-RU" sz="2000" cap="none" dirty="0">
                <a:latin typeface="+mn-lt"/>
              </a:rPr>
            </a:br>
            <a:r>
              <a:rPr lang="ru-RU" sz="1800" cap="none" dirty="0" smtClean="0">
                <a:latin typeface="Georgia" panose="02040502050405020303" pitchFamily="18" charset="0"/>
              </a:rPr>
              <a:t>п</a:t>
            </a:r>
            <a:r>
              <a:rPr lang="ru-RU" sz="1800" cap="none" dirty="0">
                <a:latin typeface="Georgia" panose="02040502050405020303" pitchFamily="18" charset="0"/>
              </a:rPr>
              <a:t>. </a:t>
            </a:r>
            <a:r>
              <a:rPr lang="ru-RU" sz="1800" cap="none" dirty="0" smtClean="0">
                <a:latin typeface="Georgia" panose="02040502050405020303" pitchFamily="18" charset="0"/>
              </a:rPr>
              <a:t>4.5</a:t>
            </a:r>
            <a:r>
              <a:rPr lang="ru-RU" sz="1800" cap="none" dirty="0">
                <a:latin typeface="Georgia" panose="02040502050405020303" pitchFamily="18" charset="0"/>
              </a:rPr>
              <a:t>. Дата оказания медицинской помощи, зарегистрированная в первичной медицинской документации и реестре счетов, не соответствует табелю учета рабочего времени врача (оказание медицинской помощи в период отпуска, учебы, командировок, выходных дней и т.п.)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-1" y="3931921"/>
            <a:ext cx="8101585" cy="2552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Случаи оформления </a:t>
            </a:r>
            <a:r>
              <a:rPr lang="en-US" dirty="0" smtClean="0">
                <a:latin typeface="Georgia" panose="02040502050405020303" pitchFamily="18" charset="0"/>
              </a:rPr>
              <a:t>I</a:t>
            </a:r>
            <a:r>
              <a:rPr lang="ru-RU" dirty="0" smtClean="0">
                <a:latin typeface="Georgia" panose="02040502050405020303" pitchFamily="18" charset="0"/>
              </a:rPr>
              <a:t> и</a:t>
            </a:r>
            <a:r>
              <a:rPr lang="en-US" dirty="0" smtClean="0">
                <a:latin typeface="Georgia" panose="02040502050405020303" pitchFamily="18" charset="0"/>
              </a:rPr>
              <a:t> II</a:t>
            </a:r>
            <a:r>
              <a:rPr lang="ru-RU" dirty="0" smtClean="0">
                <a:latin typeface="Georgia" panose="02040502050405020303" pitchFamily="18" charset="0"/>
              </a:rPr>
              <a:t> этапа ДД во время стационарного лечения ЗЛ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" y="198121"/>
            <a:ext cx="8101584" cy="23926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Случаи оплаты законченных случаев диспансеризации в период отпуска специалиста, проводящего осмотр</a:t>
            </a:r>
            <a:endParaRPr lang="ru-RU" dirty="0">
              <a:latin typeface="Georgia" panose="02040502050405020303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28600" y="335280"/>
            <a:ext cx="640080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28600" y="0"/>
            <a:ext cx="6507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ОСНОВНЫЕ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ПРИЧИНЫ НАРУШЕНИЙ НА МЭЭ</a:t>
            </a:r>
          </a:p>
        </p:txBody>
      </p:sp>
    </p:spTree>
    <p:extLst>
      <p:ext uri="{BB962C8B-B14F-4D97-AF65-F5344CB8AC3E}">
        <p14:creationId xmlns:p14="http://schemas.microsoft.com/office/powerpoint/2010/main" val="167762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8385243" y="350196"/>
            <a:ext cx="3599234" cy="6299985"/>
          </a:xfrm>
        </p:spPr>
        <p:txBody>
          <a:bodyPr rtlCol="0">
            <a:normAutofit/>
          </a:bodyPr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39328" y="350197"/>
            <a:ext cx="3745149" cy="1752923"/>
          </a:xfrm>
        </p:spPr>
        <p:txBody>
          <a:bodyPr rtlCol="0">
            <a:noAutofit/>
          </a:bodyPr>
          <a:lstStyle/>
          <a:p>
            <a:r>
              <a:rPr lang="ru-RU" sz="2400" cap="none" dirty="0">
                <a:latin typeface="Georgia" panose="02040502050405020303" pitchFamily="18" charset="0"/>
              </a:rPr>
              <a:t>п. 5.1.4. Некорректное заполнение полей реестра счетов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0" y="1478278"/>
            <a:ext cx="8143477" cy="975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Ф.И.О. врача, проводящего профилактические мероприятия не соответствует, поданному в реестр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" y="502273"/>
            <a:ext cx="8101584" cy="917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Объем исследований , проведенных ранее и учтенных в ДД более 15%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0" y="2704937"/>
            <a:ext cx="8101584" cy="975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Группа здоровья в реестре не соответствует группе здоровья в первичной медицинской документации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0480" y="3679973"/>
            <a:ext cx="8101584" cy="975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Диагноз не соответствует в реестре и первичной медицинской документации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5240" y="4906632"/>
            <a:ext cx="8086344" cy="9987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Несоответствие сроков проведения профилактических мероприятий в первичной медицинской документации, указанным в реестре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992880" y="6156960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0480" y="350196"/>
            <a:ext cx="7376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0481" y="0"/>
            <a:ext cx="7178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ОСНОВНЫЕ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ПРИЧИНЫ НАРУШЕНИЙ НА МЭЭ</a:t>
            </a:r>
          </a:p>
        </p:txBody>
      </p:sp>
    </p:spTree>
    <p:extLst>
      <p:ext uri="{BB962C8B-B14F-4D97-AF65-F5344CB8AC3E}">
        <p14:creationId xmlns:p14="http://schemas.microsoft.com/office/powerpoint/2010/main" val="158730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8385243" y="350197"/>
            <a:ext cx="3599234" cy="3548036"/>
          </a:xfrm>
        </p:spPr>
        <p:txBody>
          <a:bodyPr rtlCol="0">
            <a:normAutofit lnSpcReduction="10000"/>
          </a:bodyPr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 </a:t>
            </a:r>
            <a:endParaRPr lang="ru-RU" sz="2400" dirty="0"/>
          </a:p>
          <a:p>
            <a:endParaRPr lang="ru-RU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73958" y="369332"/>
            <a:ext cx="3810519" cy="4667889"/>
          </a:xfrm>
        </p:spPr>
        <p:txBody>
          <a:bodyPr rtlCol="0">
            <a:noAutofit/>
          </a:bodyPr>
          <a:lstStyle/>
          <a:p>
            <a:r>
              <a:rPr lang="ru-RU" sz="2000" cap="none" dirty="0" smtClean="0">
                <a:latin typeface="Georgia" panose="02040502050405020303" pitchFamily="18" charset="0"/>
              </a:rPr>
              <a:t>Невыполнение</a:t>
            </a:r>
            <a:r>
              <a:rPr lang="ru-RU" sz="2000" cap="none" dirty="0">
                <a:latin typeface="Georgia" panose="02040502050405020303" pitchFamily="18" charset="0"/>
              </a:rPr>
              <a:t>, несвоевременное или ненадлежащее выполнение необходимых пациенту диагностических и (или) лечебных мероприятий, оперативных вмешательств в соответствии с порядками оказания медицинской помощи, стандартами медицинской помощи и (или) клиническими рекомендациями (протоколами лечения) по вопросам оказания медицинской </a:t>
            </a:r>
            <a:r>
              <a:rPr lang="ru-RU" sz="2000" cap="none" dirty="0" smtClean="0">
                <a:latin typeface="Georgia" panose="02040502050405020303" pitchFamily="18" charset="0"/>
              </a:rPr>
              <a:t>помощи (п. 3.2.1., п. 3.2.3.)</a:t>
            </a:r>
            <a:endParaRPr lang="ru-RU" sz="2000" cap="none" dirty="0">
              <a:latin typeface="Georgia" panose="02040502050405020303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0" y="1863007"/>
            <a:ext cx="8143477" cy="10507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Группа здоровья не соответствовала диагнозу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" y="700393"/>
            <a:ext cx="8101584" cy="9337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 выполнен необходимый объем, регламентируемый приказами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0" y="3142542"/>
            <a:ext cx="8101584" cy="1024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Нет направления на </a:t>
            </a:r>
            <a:r>
              <a:rPr lang="en-US" dirty="0" smtClean="0">
                <a:latin typeface="Georgia" panose="02040502050405020303" pitchFamily="18" charset="0"/>
              </a:rPr>
              <a:t>II</a:t>
            </a:r>
            <a:r>
              <a:rPr lang="ru-RU" dirty="0" smtClean="0">
                <a:latin typeface="Georgia" panose="02040502050405020303" pitchFamily="18" charset="0"/>
              </a:rPr>
              <a:t> этап ДД, при имеющихся показаниях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0480" y="4395536"/>
            <a:ext cx="8101584" cy="110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 проведено краткое профилактическое консультирование</a:t>
            </a:r>
            <a:endParaRPr lang="ru-RU" dirty="0">
              <a:latin typeface="Georgia" panose="02040502050405020303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0480" y="350196"/>
            <a:ext cx="7376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0481" y="0"/>
            <a:ext cx="7178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ОСНОВНЫЕ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ПРИЧИНЫ НАРУШЕНИЙ НА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ЭКМП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-11414" y="5648530"/>
            <a:ext cx="8112998" cy="10570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Нет данных по группе диспансерного наблюдения , диспансерному учету, диспансерному наблюдению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2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083" y="152400"/>
            <a:ext cx="10489721" cy="882769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latin typeface="Georgia" panose="02040502050405020303" pitchFamily="18" charset="0"/>
              </a:rPr>
              <a:t>улучшение </a:t>
            </a:r>
            <a:r>
              <a:rPr lang="ru-RU" sz="2400" b="1" i="1" dirty="0">
                <a:latin typeface="Georgia" panose="02040502050405020303" pitchFamily="18" charset="0"/>
              </a:rPr>
              <a:t>качества и </a:t>
            </a:r>
            <a:r>
              <a:rPr lang="ru-RU" sz="2400" b="1" i="1" dirty="0" smtClean="0">
                <a:latin typeface="Georgia" panose="02040502050405020303" pitchFamily="18" charset="0"/>
              </a:rPr>
              <a:t>снижение </a:t>
            </a:r>
            <a:r>
              <a:rPr lang="ru-RU" sz="2400" b="1" i="1" dirty="0">
                <a:latin typeface="Georgia" panose="02040502050405020303" pitchFamily="18" charset="0"/>
              </a:rPr>
              <a:t>количества </a:t>
            </a:r>
            <a:r>
              <a:rPr lang="ru-RU" sz="2400" b="1" i="1" dirty="0" smtClean="0">
                <a:latin typeface="Georgia" panose="02040502050405020303" pitchFamily="18" charset="0"/>
              </a:rPr>
              <a:t>дефектов</a:t>
            </a:r>
            <a:endParaRPr 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35170"/>
            <a:ext cx="12191999" cy="541045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Системная работа над устранениями нарушений, выявленных по результатам экспертной деятельности СМО и ТФОМС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Усилить внутренний контроль за организацией и качеством проведения профилактических мероприятий взрослого и детского населения </a:t>
            </a:r>
            <a:endParaRPr lang="ru-RU" sz="2900" b="1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en-US" sz="29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NB</a:t>
            </a:r>
            <a:r>
              <a:rPr lang="ru-RU" sz="29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:</a:t>
            </a:r>
            <a:endParaRPr lang="ru-RU" sz="2900" b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Доля направленных на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II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этап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по результатам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I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этапа, доля прошедших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II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этап;</a:t>
            </a: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Анализ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обоснованности не направленных для прохождения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II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этапа;</a:t>
            </a: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Исключение прохождения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II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этапа без проведения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первого;</a:t>
            </a:r>
            <a:endParaRPr lang="ru-RU" sz="3400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Повышение приверженности пациентов к диспансерному наблюдению, модификации факторов риска, терапии;</a:t>
            </a: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Обеспечение преемственности в оказании медицинской помощи с учетом результатов диспансеризации и профилактических осмотров;</a:t>
            </a:r>
          </a:p>
          <a:p>
            <a:pPr>
              <a:lnSpc>
                <a:spcPts val="2520"/>
              </a:lnSpc>
              <a:spcBef>
                <a:spcPts val="0"/>
              </a:spcBef>
            </a:pP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Повышение эффективности диспансерного наблюдения</a:t>
            </a:r>
            <a:endParaRPr lang="ru-RU" sz="3400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sz="3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5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5978" y="239628"/>
            <a:ext cx="9144000" cy="911535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latin typeface="Georgia" panose="02040502050405020303" pitchFamily="18" charset="0"/>
              </a:rPr>
              <a:t>Контрольно-экспертные мероприятия будут продолжены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847428"/>
              </p:ext>
            </p:extLst>
          </p:nvPr>
        </p:nvGraphicFramePr>
        <p:xfrm>
          <a:off x="481263" y="1482824"/>
          <a:ext cx="11213431" cy="476176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12134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927126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Письмо Министерства здравоохранения Российской Федерации, Министерства просвещения Российской Федерации и Министерства труда и социальной защиты Российской Федерации от 11.10.2018 № 15-3/10/2-6633, № ОВ-128/07, № 12-3/10/В-784 </a:t>
                      </a:r>
                      <a:endParaRPr lang="ru-RU" sz="2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7661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Georgia" panose="02040502050405020303" pitchFamily="18" charset="0"/>
                        </a:rPr>
                        <a:t>обеспечение прав детей-сирот и детей, оставшихся без попечения родителей в сфере обязательного страхования, в том числе путем проведения контроля объемов, сроков, качества и условий проведения диспансеризации и предоставления медицинской помощи в соответствии с рекомендациями врачей-специалистов по результатам диспансеризации указанной категории детей.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69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1566" y="160573"/>
            <a:ext cx="9144000" cy="901873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latin typeface="Georgia" panose="02040502050405020303" pitchFamily="18" charset="0"/>
              </a:rPr>
              <a:t>Контрольно-экспертные мероприятия будут продолжены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137144"/>
              </p:ext>
            </p:extLst>
          </p:nvPr>
        </p:nvGraphicFramePr>
        <p:xfrm>
          <a:off x="673768" y="1288748"/>
          <a:ext cx="11373853" cy="521655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1373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88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lt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Письмо ФОМС от 24.12.2018 № 15972/30-4/и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107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проведение в 2019 году ежемесячных проверок своевременности включения гражданина, в том числе в возрасте 65 лет и старше (отдельно) в группу диспансерного наблюдения при наличии у него оснований, установленных Порядком проведения диспансерного наблюдения, утвержденного приказом Минздрава России от 21.12.2012 № 1344н, и Порядком прохождения несовершеннолетними диспансерного наблюдения, в том числе в период обучения и воспитания в образовательных учреждениях, утвержденного приказом Минздрава России от 21.12.2012 № 1348н, а также соблюдения установленной периодичности осмотров граждан, в том числе в возрасте 65 лет и старше (отдельно), включенных в группы диспансерного наблюдения.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84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23999" y="1714500"/>
            <a:ext cx="10266947" cy="44577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i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                               </a:t>
            </a:r>
          </a:p>
          <a:p>
            <a:pPr marL="45720" indent="0">
              <a:buNone/>
            </a:pPr>
            <a:endParaRPr lang="ru-RU" b="1" i="1" dirty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b="1" i="1" dirty="0" smtClean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b="1" i="1" dirty="0">
                <a:solidFill>
                  <a:schemeClr val="accent1"/>
                </a:solidFill>
                <a:latin typeface="Georgia" panose="02040502050405020303" pitchFamily="18" charset="0"/>
              </a:rPr>
              <a:t> </a:t>
            </a:r>
            <a:r>
              <a:rPr lang="ru-RU" b="1" i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                </a:t>
            </a:r>
            <a:r>
              <a:rPr lang="ru-RU" sz="2800" b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БЛАГОДАРЮ ЗА ВНИМАНИЕ</a:t>
            </a:r>
            <a:endParaRPr lang="ru-RU" sz="2800" b="1" dirty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b="1" i="1" dirty="0" smtClean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b="1" i="1" dirty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ru-RU" b="1" i="1" dirty="0" smtClean="0">
              <a:solidFill>
                <a:schemeClr val="accent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r>
              <a:rPr lang="ru-RU" b="1" i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                                       «Любую болезнь легче предупредить, чем лечить»</a:t>
            </a:r>
          </a:p>
          <a:p>
            <a:pPr marL="45720" indent="0">
              <a:buNone/>
            </a:pPr>
            <a:r>
              <a:rPr lang="ru-RU" b="1" i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                                                                                                                         Гиппократ</a:t>
            </a:r>
            <a:endParaRPr lang="ru-RU" b="1" i="1" dirty="0">
              <a:solidFill>
                <a:schemeClr val="accent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80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97305"/>
            <a:ext cx="9144000" cy="1217195"/>
          </a:xfrm>
        </p:spPr>
        <p:txBody>
          <a:bodyPr rtlCol="0">
            <a:normAutofit fontScale="90000"/>
          </a:bodyPr>
          <a:lstStyle/>
          <a:p>
            <a:r>
              <a:rPr lang="ru-RU" sz="2700" b="1" i="1" dirty="0">
                <a:latin typeface="Georgia" panose="02040502050405020303" pitchFamily="18" charset="0"/>
              </a:rPr>
              <a:t>Проведение тематических экспертиз регламентировано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1473868"/>
            <a:ext cx="9144000" cy="4457700"/>
          </a:xfrm>
        </p:spPr>
        <p:txBody>
          <a:bodyPr rtlCol="0">
            <a:normAutofit/>
          </a:bodyPr>
          <a:lstStyle/>
          <a:p>
            <a:pPr marL="45720" indent="0" rtl="0">
              <a:buNone/>
            </a:pPr>
            <a:endParaRPr lang="ru-RU" sz="2400" dirty="0" smtClean="0"/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«ПОРЯДКОМ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ОРГАНИЗАЦИИ И ПРОВЕДЕНИЯ КОНТРОЛЯ ОБЪЕМОВ, СРОКОВ, КАЧЕСТВА И УСЛОВИЙ ПРЕДОСТАВЛЕНИЯ МЕДИЦИНСКОЙ ПОМОЩИ ПО ОБЯЗАТЕЛЬНОМУ МЕДИЦИНСКОМУ СТРАХОВАНИЮ», утвержденным приказом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Федерального Фонда обязательного медицинского страхования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1 декабря 2010 г. N 230;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Письмом Федерального Фонда обязательного медицинского страхования 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10.08.2018 № 4754/30-1</a:t>
            </a:r>
          </a:p>
          <a:p>
            <a:pPr marL="45720" indent="0" rtl="0">
              <a:buNone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8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1170" y="226424"/>
            <a:ext cx="10269829" cy="1428206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latin typeface="Georgia" panose="02040502050405020303" pitchFamily="18" charset="0"/>
              </a:rPr>
              <a:t>ПРИ ПРОВЕДЕНИИ КОНТРОЛЬНО-ЭКСПЕРТНЫХ МЕРОПРИЯТИЙ РУКОВОДСТВУЮТСЯ ПРИКАЗАМИ МИНИСТЕРСТВА ЗДРАВООХРАНЕНИЯ РОССИЙСКОЙ ФЕДЕРАЦИИ:</a:t>
            </a:r>
            <a:endParaRPr 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1171" y="1835409"/>
            <a:ext cx="9144000" cy="4678602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216н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11 апреля 2013 г. 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УТВЕРЖДЕНИИ ПОРЯДКА ДИСПАНСЕРИЗАЦИИ ДЕТЕЙ-СИРОТ И ДЕТЕЙ, ОСТАВШИХСЯ БЕЗ ПОПЕЧЕНИЯ РОДИТЕЛЕЙ, В ТОМ ЧИСЛЕ УСЫНОВЛЕННЫХ (УДОЧЕРЕННЫХ), ПРИНЯТЫХ ПОД ОПЕКУ (ПОПЕЧИТЕЛЬСТВО), В ПРИЕМНУЮ ИЛИ ПАТРОНАТНУЮ СЕМЬЮ»;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72н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15 февраля 2013 г. 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 ПРОВЕДЕНИИ ДИСПАНСЕРИЗАЦИИ ПРЕБЫВАЮЩИХ В СТАЦИОНАРНЫХ УЧРЕЖДЕНИЯХ ДЕТЕЙ-СИРОТ И ДЕТЕЙ, НАХОДЯЩИХСЯ В ТРУДНОЙ ЖИЗНЕННОЙ СИТУАЦИИ»;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514н от 10 августа 2017 г. «О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ПОРЯДКЕ ПРОВЕДЕНИЯ ПРОФИЛАКТИЧЕСКИХ МЕДИЦИНСКИХ ОСМОТРОВ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НЕСОВЕРШЕННОЛЕТНИХ»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(в ред.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Приказа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Минздрава России от 03.07.2018 N 410н);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869н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26 октября 2017 г. 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 УТВЕРЖДЕНИИ ПОРЯДКА ПРОВЕДЕНИЯ ДИСПАНСЕРИЗАЦИИ ОПРЕДЕЛЕННЫХ ГРУПП ВЗРОСЛОГО НАСЕЛЕНИЯ»;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1011н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6 декабря 2012 г. «ОБ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УТВЕРЖДЕНИИ ПОРЯДКА ПРОВЕДЕНИЯ ПРОФИЛАКТИЧЕСКОГО МЕДИЦИНСКОГО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ОСМОТРА»;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4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4951" y="1722936"/>
            <a:ext cx="9808233" cy="4712369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№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1344н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21.12.2012 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 УТВЕРЖДЕНИИ ПОРЯДКА ПРОВЕДЕНИЯ ДИСПАНСЕРНОГО НАБЛЮДЕНИЯ»;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1348н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от 21 декабря 2012 г. «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 УТВЕРЖДЕНИИ ПОРЯДКА ПРОХОЖДЕНИЯ НЕСОВЕРШЕННОЛЕТНИМИ ДИСПАНСЕРНОГО НАБЛЮДЕНИЯ, В ТОМ ЧИСЛЕ В ПЕРИОД ОБУЧЕНИЯ И ВОСПИТАНИЯ В ОБРАЗОВАТЕЛЬНЫХ УЧРЕЖДЕНИЯХ»;</a:t>
            </a:r>
          </a:p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 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834н от 15 декабря 2014 г. «ОБ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УТВЕРЖДЕНИИ УНИФИЦИРОВАННЫХ ФОРМ МЕДИЦИНСКОЙ ДОКУМЕНТАЦИИ, ИСПОЛЬЗУЕМЫХ В МЕДИЦИНСКИХ ОРГАНИЗАЦИЯХ, ОКАЗЫВАЮЩИХ МЕДИЦИНСКУЮ ПОМОЩЬ В АМБУЛАТОРНЫХ УСЛОВИЯХ, И ПОРЯДКОВ ПО ИХ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ЗАПОЛНЕНИЮ»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(в ред.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Приказа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Минздрава России от 09.01.2018 N 2н);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N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87н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от 6 марта 2015 года  "</a:t>
            </a:r>
            <a:r>
              <a:rPr lang="ru-RU" sz="1800" cap="all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Об унифицированной форме медицинской документации и форме статистической отчетности, используемых при проведении диспансеризации определенных групп взрослого населения и профилактических медицинских осмотров, порядках по их заполнению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".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375954" y="146648"/>
            <a:ext cx="9518470" cy="13643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all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При ПРОВЕДЕНИИ </a:t>
            </a:r>
            <a:r>
              <a:rPr lang="ru-RU" sz="2400" b="1" i="1" cap="all" dirty="0" smtClean="0">
                <a:solidFill>
                  <a:schemeClr val="accent1"/>
                </a:solidFill>
                <a:latin typeface="Georgia" panose="02040502050405020303" pitchFamily="18" charset="0"/>
                <a:ea typeface="+mj-ea"/>
                <a:cs typeface="+mj-cs"/>
              </a:rPr>
              <a:t>КОНТРОЛЬНО-ЭКСПЕРТНЫХ МЕРОПРИЯТИЙ РУКОВОДСТВУЮТСЯ ПРИКАЗАМИ</a:t>
            </a:r>
            <a:r>
              <a:rPr kumimoji="0" lang="ru-RU" sz="2400" b="1" i="1" u="none" strike="noStrike" kern="1200" cap="all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 Министерства Здравоохранения Российской Федерации:</a:t>
            </a:r>
            <a:endParaRPr kumimoji="0" lang="ru-RU" sz="2400" b="1" i="1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Georgia" panose="020405020504050203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731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0650" y="218364"/>
            <a:ext cx="10261418" cy="1201003"/>
          </a:xfrm>
        </p:spPr>
        <p:txBody>
          <a:bodyPr rtlCol="0">
            <a:normAutofit/>
          </a:bodyPr>
          <a:lstStyle/>
          <a:p>
            <a:r>
              <a:rPr lang="ru-RU" sz="2400" b="1" i="1" dirty="0" smtClean="0">
                <a:latin typeface="Georgia" panose="02040502050405020303" pitchFamily="18" charset="0"/>
              </a:rPr>
              <a:t>результаты  </a:t>
            </a:r>
            <a:r>
              <a:rPr lang="ru-RU" sz="2400" b="1" i="1" dirty="0" smtClean="0">
                <a:latin typeface="Georgia" panose="02040502050405020303" pitchFamily="18" charset="0"/>
              </a:rPr>
              <a:t>тематических </a:t>
            </a:r>
            <a:r>
              <a:rPr lang="ru-RU" sz="2400" b="1" i="1" dirty="0">
                <a:latin typeface="Georgia" panose="02040502050405020303" pitchFamily="18" charset="0"/>
              </a:rPr>
              <a:t>медико-экономических экспертиз по профилактическим мероприятиям</a:t>
            </a:r>
            <a:endParaRPr lang="ru-RU" sz="2400" i="1" dirty="0">
              <a:latin typeface="Georgia" panose="02040502050405020303" pitchFamily="18" charset="0"/>
            </a:endParaRPr>
          </a:p>
        </p:txBody>
      </p:sp>
      <p:graphicFrame>
        <p:nvGraphicFramePr>
          <p:cNvPr id="7" name="Объект 6" descr="Гистограмма с группировкой" title="Диаграмма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439774"/>
              </p:ext>
            </p:extLst>
          </p:nvPr>
        </p:nvGraphicFramePr>
        <p:xfrm>
          <a:off x="1524000" y="1714500"/>
          <a:ext cx="91440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45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549" y="240633"/>
            <a:ext cx="10658475" cy="654718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2400" b="1" i="1" dirty="0">
                <a:latin typeface="Georgia" panose="02040502050405020303" pitchFamily="18" charset="0"/>
              </a:rPr>
              <a:t>Структура выявленных дефектов  на этапе </a:t>
            </a:r>
            <a:r>
              <a:rPr lang="ru-RU" sz="2400" b="1" i="1" dirty="0" err="1" smtClean="0">
                <a:latin typeface="Georgia" panose="02040502050405020303" pitchFamily="18" charset="0"/>
              </a:rPr>
              <a:t>мээ</a:t>
            </a:r>
            <a:endParaRPr lang="ru-RU" sz="2400" b="1" dirty="0">
              <a:latin typeface="Georgia" panose="02040502050405020303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97878432"/>
              </p:ext>
            </p:extLst>
          </p:nvPr>
        </p:nvGraphicFramePr>
        <p:xfrm>
          <a:off x="172528" y="1621765"/>
          <a:ext cx="7573993" cy="4675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Объект 1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9336034"/>
              </p:ext>
            </p:extLst>
          </p:nvPr>
        </p:nvGraphicFramePr>
        <p:xfrm>
          <a:off x="7246189" y="948906"/>
          <a:ext cx="4831511" cy="590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205037" y="1276350"/>
            <a:ext cx="1790700" cy="661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2018 г.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8658" y="1381124"/>
            <a:ext cx="2251879" cy="557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2017 г.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64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849" y="259308"/>
            <a:ext cx="10039351" cy="1146411"/>
          </a:xfrm>
        </p:spPr>
        <p:txBody>
          <a:bodyPr rtlCol="0">
            <a:noAutofit/>
          </a:bodyPr>
          <a:lstStyle/>
          <a:p>
            <a:r>
              <a:rPr lang="ru-RU" sz="2400" b="1" i="1" dirty="0" smtClean="0">
                <a:latin typeface="Georgia" panose="02040502050405020303" pitchFamily="18" charset="0"/>
              </a:rPr>
              <a:t>результаты </a:t>
            </a:r>
            <a:r>
              <a:rPr lang="ru-RU" sz="2400" b="1" i="1" dirty="0">
                <a:latin typeface="Georgia" panose="02040502050405020303" pitchFamily="18" charset="0"/>
              </a:rPr>
              <a:t>тематических  экспертиз  качества медицинской помощи по профилактическим мероприятиям </a:t>
            </a:r>
          </a:p>
        </p:txBody>
      </p:sp>
      <p:graphicFrame>
        <p:nvGraphicFramePr>
          <p:cNvPr id="7" name="Объект 6" descr="Гистограмма с группировкой" title="Диаграмма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293576"/>
              </p:ext>
            </p:extLst>
          </p:nvPr>
        </p:nvGraphicFramePr>
        <p:xfrm>
          <a:off x="1524000" y="1714500"/>
          <a:ext cx="91440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699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549" y="240633"/>
            <a:ext cx="10658475" cy="654718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2400" b="1" i="1" dirty="0">
                <a:latin typeface="Georgia" panose="02040502050405020303" pitchFamily="18" charset="0"/>
              </a:rPr>
              <a:t>Структура выявленных дефектов  на этапе </a:t>
            </a:r>
            <a:r>
              <a:rPr lang="ru-RU" sz="2400" b="1" i="1" dirty="0" err="1" smtClean="0">
                <a:latin typeface="Georgia" panose="02040502050405020303" pitchFamily="18" charset="0"/>
              </a:rPr>
              <a:t>экмп</a:t>
            </a:r>
            <a:endParaRPr lang="ru-RU" sz="2400" b="1" dirty="0">
              <a:latin typeface="Georgia" panose="02040502050405020303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2224513"/>
              </p:ext>
            </p:extLst>
          </p:nvPr>
        </p:nvGraphicFramePr>
        <p:xfrm>
          <a:off x="172528" y="1621765"/>
          <a:ext cx="7573993" cy="4675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Объект 1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49994679"/>
              </p:ext>
            </p:extLst>
          </p:nvPr>
        </p:nvGraphicFramePr>
        <p:xfrm>
          <a:off x="7246189" y="948906"/>
          <a:ext cx="4831511" cy="590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205037" y="1276350"/>
            <a:ext cx="1790700" cy="661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2018 г.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8658" y="1381124"/>
            <a:ext cx="2251879" cy="557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2017 г.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46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8239328" y="5013959"/>
            <a:ext cx="3745149" cy="1158241"/>
          </a:xfrm>
        </p:spPr>
        <p:txBody>
          <a:bodyPr rtlCol="0"/>
          <a:lstStyle/>
          <a:p>
            <a:endParaRPr lang="ru-RU" dirty="0" smtClean="0"/>
          </a:p>
          <a:p>
            <a:r>
              <a:rPr lang="ru-RU" sz="1500" dirty="0" smtClean="0">
                <a:latin typeface="Georgia" panose="02040502050405020303" pitchFamily="18" charset="0"/>
              </a:rPr>
              <a:t>п. 4.6. Несоответствие </a:t>
            </a:r>
            <a:r>
              <a:rPr lang="ru-RU" sz="1500" dirty="0">
                <a:latin typeface="Georgia" panose="02040502050405020303" pitchFamily="18" charset="0"/>
              </a:rPr>
              <a:t>данных первичной медицинской документации данным реестра счетов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39328" y="1783080"/>
            <a:ext cx="3745149" cy="3230879"/>
          </a:xfrm>
        </p:spPr>
        <p:txBody>
          <a:bodyPr rtlCol="0">
            <a:noAutofit/>
          </a:bodyPr>
          <a:lstStyle/>
          <a:p>
            <a:r>
              <a:rPr lang="ru-RU" sz="1500" cap="none" dirty="0" smtClean="0">
                <a:latin typeface="Georgia" panose="02040502050405020303" pitchFamily="18" charset="0"/>
              </a:rPr>
              <a:t>п. 4.2. Отсутствие в первичной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медицинской помощи и провести оценку качества оказанной медицинской помощи</a:t>
            </a:r>
            <a:endParaRPr lang="ru-RU" sz="1500" cap="none" dirty="0">
              <a:latin typeface="Georgia" panose="02040502050405020303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>
          <a:xfrm>
            <a:off x="96142" y="251463"/>
            <a:ext cx="8101584" cy="6857999"/>
          </a:xfrm>
        </p:spPr>
      </p:sp>
      <p:sp>
        <p:nvSpPr>
          <p:cNvPr id="5" name="Прямоугольник 4"/>
          <p:cNvSpPr/>
          <p:nvPr/>
        </p:nvSpPr>
        <p:spPr>
          <a:xfrm>
            <a:off x="8239328" y="1"/>
            <a:ext cx="39526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п. 4.3.Отсутствие </a:t>
            </a:r>
            <a:r>
              <a:rPr lang="ru-RU" sz="1600" dirty="0">
                <a:solidFill>
                  <a:schemeClr val="bg1"/>
                </a:solidFill>
                <a:latin typeface="Georgia" panose="02040502050405020303" pitchFamily="18" charset="0"/>
              </a:rPr>
              <a:t>в первичной документации: информированного добровольного согласия застрахованного лица на медицинское вмешательство или отказа застрахованного лица от медицинского вмешательства и (или) письменного согласия на лечение, в установленных законодательством Российской Федерации случаях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0" y="1"/>
            <a:ext cx="8101584" cy="1999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Отсутствие подписи ЗЛ или законного представителя в ИДС, ИДС, имеющееся в первичной медицинской документации оформлено на другого человека, ИДС без Ф.И.О., застрахованного, отсутствие даты оформления ИДС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-15238" y="1257300"/>
            <a:ext cx="8132060" cy="1066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 оформлен письменный отказ от осмотра или исследований 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0" y="2514601"/>
            <a:ext cx="8116823" cy="1080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Отсутствовали осмотры, консультации специалистов</a:t>
            </a:r>
            <a:endParaRPr lang="ru-RU" dirty="0">
              <a:latin typeface="Georgia" panose="02040502050405020303" pitchFamily="18" charset="0"/>
            </a:endParaRP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(подтверждены другой учетно-отчетной документацией)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-1" y="3018680"/>
            <a:ext cx="8101585" cy="1243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При осмотрах специалистов отсутствовал объективный осмотр, только дата, жалоб нет и диагноз здоров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15239" y="4792248"/>
            <a:ext cx="8086345" cy="2103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Georgia" panose="02040502050405020303" pitchFamily="18" charset="0"/>
              </a:rPr>
              <a:t>Комплексная услуга выполнена в объеме менее 85%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Отсутствие осмотров, консультаций </a:t>
            </a:r>
            <a:r>
              <a:rPr lang="ru-RU" dirty="0">
                <a:latin typeface="Georgia" panose="02040502050405020303" pitchFamily="18" charset="0"/>
              </a:rPr>
              <a:t>специалистов, </a:t>
            </a:r>
            <a:r>
              <a:rPr lang="ru-RU" dirty="0" smtClean="0">
                <a:latin typeface="Georgia" panose="02040502050405020303" pitchFamily="18" charset="0"/>
              </a:rPr>
              <a:t>дневниковых записей в первичной медицинской документации, не подтверждено </a:t>
            </a:r>
            <a:r>
              <a:rPr lang="ru-RU" dirty="0">
                <a:latin typeface="Georgia" panose="02040502050405020303" pitchFamily="18" charset="0"/>
              </a:rPr>
              <a:t>другой учетно-отчетной документацией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502920" y="434309"/>
            <a:ext cx="6126480" cy="2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02920" y="175251"/>
            <a:ext cx="6126480" cy="25905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ОСНОВНЫЕ ПРИЧИНЫ НАРУШЕНИЙ НА МЭЭ</a:t>
            </a:r>
            <a:endParaRPr lang="ru-RU" sz="1600" b="1" i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1" y="3749033"/>
            <a:ext cx="8031804" cy="8891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Не указана группа здоровья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1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доровье и фитнес, 16 x 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46F48-CB4B-464C-9299-A2C0B1BF6C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B4F121-6FDC-47A9-8795-2E2B2F2AE289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D7E995-E739-4C7F-99BF-187901CA0C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1187</Words>
  <Application>Microsoft Office PowerPoint</Application>
  <PresentationFormat>Широкоэкранный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Georgia</vt:lpstr>
      <vt:lpstr>Times New Roman</vt:lpstr>
      <vt:lpstr>Wingdings</vt:lpstr>
      <vt:lpstr>Здоровье и фитнес, 16 x 9</vt:lpstr>
      <vt:lpstr>РЕЗУЛЬТАТЫ тематических экспертиз случаев профилактических мероприятий 2019, г. Ханты-Мансийск  </vt:lpstr>
      <vt:lpstr>Проведение тематических экспертиз регламентировано  </vt:lpstr>
      <vt:lpstr>ПРИ ПРОВЕДЕНИИ КОНТРОЛЬНО-ЭКСПЕРТНЫХ МЕРОПРИЯТИЙ РУКОВОДСТВУЮТСЯ ПРИКАЗАМИ МИНИСТЕРСТВА ЗДРАВООХРАНЕНИЯ РОССИЙСКОЙ ФЕДЕРАЦИИ:</vt:lpstr>
      <vt:lpstr>Презентация PowerPoint</vt:lpstr>
      <vt:lpstr>результаты  тематических медико-экономических экспертиз по профилактическим мероприятиям</vt:lpstr>
      <vt:lpstr>Структура выявленных дефектов  на этапе мээ</vt:lpstr>
      <vt:lpstr>результаты тематических  экспертиз  качества медицинской помощи по профилактическим мероприятиям </vt:lpstr>
      <vt:lpstr>Структура выявленных дефектов  на этапе экмп</vt:lpstr>
      <vt:lpstr>п. 4.2. Отсутствие в первичной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медицинской помощи и провести оценку качества оказанной медицинской помощи</vt:lpstr>
      <vt:lpstr>        п. 4.5. Дата оказания медицинской помощи, зарегистрированная в первичной медицинской документации и реестре счетов, не соответствует табелю учета рабочего времени врача (оказание медицинской помощи в период отпуска, учебы, командировок, выходных дней и т.п.)</vt:lpstr>
      <vt:lpstr>п. 5.1.4. Некорректное заполнение полей реестра счетов</vt:lpstr>
      <vt:lpstr>Невыполнение, несвоевременное или ненадлежащее выполнение необходимых пациенту диагностических и (или) лечебных мероприятий, оперативных вмешательств в соответствии с порядками оказания медицинской помощи, стандартами медицинской помощи и (или) клиническими рекомендациями (протоколами лечения) по вопросам оказания медицинской помощи (п. 3.2.1., п. 3.2.3.)</vt:lpstr>
      <vt:lpstr>улучшение качества и снижение количества дефектов</vt:lpstr>
      <vt:lpstr>Контрольно-экспертные мероприятия будут продолжены</vt:lpstr>
      <vt:lpstr>Контрольно-экспертные мероприятия будут продолжены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2012-05-23T03:10:19Z</dcterms:created>
  <dcterms:modified xsi:type="dcterms:W3CDTF">2019-03-18T08:05:41Z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>21565;#Templates 15|23429aea-cf88-4627-a4f4-d1db26527ca3</vt:lpwstr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>22519;#Templates_Release15|b1fd5811-3f3d-4639-b3ad-a29d0050f2f8</vt:lpwstr>
  </property>
  <property fmtid="{D5CDD505-2E9C-101B-9397-08002B2CF9AE}" pid="6" name="ScenarioTags">
    <vt:lpwstr/>
  </property>
  <property fmtid="{D5CDD505-2E9C-101B-9397-08002B2CF9AE}" pid="7" name="CampaignTags">
    <vt:lpwstr/>
  </property>
</Properties>
</file>