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1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8.xml" ContentType="application/vnd.openxmlformats-officedocument.drawingml.chartshapes+xml"/>
  <Override PartName="/ppt/charts/chart3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9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6.xml" ContentType="application/vnd.openxmlformats-officedocument.drawingml.chart+xml"/>
  <Override PartName="/ppt/notesSlides/notesSlide26.xml" ContentType="application/vnd.openxmlformats-officedocument.presentationml.notesSlide+xml"/>
  <Override PartName="/ppt/charts/chart3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7.xml" ContentType="application/vnd.openxmlformats-officedocument.presentationml.notesSlide+xml"/>
  <Override PartName="/ppt/charts/chart38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8.xml" ContentType="application/vnd.openxmlformats-officedocument.presentationml.notesSlide+xml"/>
  <Override PartName="/ppt/charts/chart4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10.xml" ContentType="application/vnd.openxmlformats-officedocument.drawingml.chartshapes+xml"/>
  <Override PartName="/ppt/charts/chart4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42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3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09" r:id="rId2"/>
    <p:sldMasterId id="2147483959" r:id="rId3"/>
    <p:sldMasterId id="2147483946" r:id="rId4"/>
    <p:sldMasterId id="2147483934" r:id="rId5"/>
    <p:sldMasterId id="2147483921" r:id="rId6"/>
    <p:sldMasterId id="2147483984" r:id="rId7"/>
    <p:sldMasterId id="2147483996" r:id="rId8"/>
    <p:sldMasterId id="2147484008" r:id="rId9"/>
  </p:sldMasterIdLst>
  <p:notesMasterIdLst>
    <p:notesMasterId r:id="rId47"/>
  </p:notesMasterIdLst>
  <p:handoutMasterIdLst>
    <p:handoutMasterId r:id="rId48"/>
  </p:handoutMasterIdLst>
  <p:sldIdLst>
    <p:sldId id="549" r:id="rId10"/>
    <p:sldId id="601" r:id="rId11"/>
    <p:sldId id="576" r:id="rId12"/>
    <p:sldId id="528" r:id="rId13"/>
    <p:sldId id="597" r:id="rId14"/>
    <p:sldId id="523" r:id="rId15"/>
    <p:sldId id="581" r:id="rId16"/>
    <p:sldId id="582" r:id="rId17"/>
    <p:sldId id="547" r:id="rId18"/>
    <p:sldId id="575" r:id="rId19"/>
    <p:sldId id="530" r:id="rId20"/>
    <p:sldId id="583" r:id="rId21"/>
    <p:sldId id="533" r:id="rId22"/>
    <p:sldId id="599" r:id="rId23"/>
    <p:sldId id="600" r:id="rId24"/>
    <p:sldId id="553" r:id="rId25"/>
    <p:sldId id="554" r:id="rId26"/>
    <p:sldId id="555" r:id="rId27"/>
    <p:sldId id="578" r:id="rId28"/>
    <p:sldId id="557" r:id="rId29"/>
    <p:sldId id="596" r:id="rId30"/>
    <p:sldId id="563" r:id="rId31"/>
    <p:sldId id="565" r:id="rId32"/>
    <p:sldId id="579" r:id="rId33"/>
    <p:sldId id="537" r:id="rId34"/>
    <p:sldId id="538" r:id="rId35"/>
    <p:sldId id="594" r:id="rId36"/>
    <p:sldId id="592" r:id="rId37"/>
    <p:sldId id="598" r:id="rId38"/>
    <p:sldId id="586" r:id="rId39"/>
    <p:sldId id="590" r:id="rId40"/>
    <p:sldId id="602" r:id="rId41"/>
    <p:sldId id="595" r:id="rId42"/>
    <p:sldId id="587" r:id="rId43"/>
    <p:sldId id="588" r:id="rId44"/>
    <p:sldId id="589" r:id="rId45"/>
    <p:sldId id="559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Rahmanov" initials="M" lastIdx="0" clrIdx="0"/>
  <p:cmAuthor id="1" name="Часовских Татьяна Леонидовна" initials="ЧТЛ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552"/>
    <a:srgbClr val="FFFFFF"/>
    <a:srgbClr val="5497D4"/>
    <a:srgbClr val="ED8137"/>
    <a:srgbClr val="66CCFF"/>
    <a:srgbClr val="FF505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7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9" d="100"/>
          <a:sy n="89" d="100"/>
        </p:scale>
        <p:origin x="3816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1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Структура расходов</a:t>
            </a:r>
            <a:endParaRPr lang="ru-RU" sz="16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8477357897395023"/>
          <c:y val="5.1710805929752517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80410363760752"/>
          <c:y val="0.11013815479335864"/>
          <c:w val="0.75120551907487876"/>
          <c:h val="0.636937846249443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8E-42A0-9116-603C6A9918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8E-42A0-9116-603C6A9918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8E-42A0-9116-603C6A9918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8E-42A0-9116-603C6A9918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E8E-42A0-9116-603C6A9918DD}"/>
              </c:ext>
            </c:extLst>
          </c:dPt>
          <c:dLbls>
            <c:dLbl>
              <c:idx val="0"/>
              <c:layout>
                <c:manualLayout>
                  <c:x val="-0.18312494570951504"/>
                  <c:y val="-5.4969019231889987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8E-42A0-9116-603C6A9918DD}"/>
                </c:ext>
                <c:ext xmlns:c15="http://schemas.microsoft.com/office/drawing/2012/chart" uri="{CE6537A1-D6FC-4f65-9D91-7224C49458BB}">
                  <c15:layout>
                    <c:manualLayout>
                      <c:w val="0.23119858896424117"/>
                      <c:h val="6.119735131107436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000076989496282"/>
                  <c:y val="3.9258643408863224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8E-42A0-9116-603C6A9918DD}"/>
                </c:ext>
                <c:ext xmlns:c15="http://schemas.microsoft.com/office/drawing/2012/chart" uri="{CE6537A1-D6FC-4f65-9D91-7224C49458BB}">
                  <c15:layout>
                    <c:manualLayout>
                      <c:w val="0.19216212818458767"/>
                      <c:h val="5.546533973452562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95582167283556"/>
                  <c:y val="0.19801966698906495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8E-42A0-9116-603C6A9918DD}"/>
                </c:ext>
                <c:ext xmlns:c15="http://schemas.microsoft.com/office/drawing/2012/chart" uri="{CE6537A1-D6FC-4f65-9D91-7224C49458BB}">
                  <c15:layout>
                    <c:manualLayout>
                      <c:w val="0.15829917533529414"/>
                      <c:h val="6.01051230767133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041228849815914"/>
                  <c:y val="0.19838779206523766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E8E-42A0-9116-603C6A9918DD}"/>
                </c:ext>
                <c:ext xmlns:c15="http://schemas.microsoft.com/office/drawing/2012/chart" uri="{CE6537A1-D6FC-4f65-9D91-7224C49458BB}">
                  <c15:layout>
                    <c:manualLayout>
                      <c:w val="0.20010179180870738"/>
                      <c:h val="6.272858689194291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095617871403046"/>
                  <c:y val="0.18442058048908658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E8E-42A0-9116-603C6A9918DD}"/>
                </c:ext>
                <c:ext xmlns:c15="http://schemas.microsoft.com/office/drawing/2012/chart" uri="{CE6537A1-D6FC-4f65-9D91-7224C49458BB}">
                  <c15:layout>
                    <c:manualLayout>
                      <c:w val="0.16176272811792841"/>
                      <c:h val="6.6438784317144145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Финансирование СМО на оплату МП</c:v>
                </c:pt>
                <c:pt idx="1">
                  <c:v>МТР (ЗЛ Югры)</c:v>
                </c:pt>
                <c:pt idx="2">
                  <c:v>МТР (ЗЛ РФ)</c:v>
                </c:pt>
                <c:pt idx="3">
                  <c:v>ФО доп. Мероприятий 332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39152.76</c:v>
                </c:pt>
                <c:pt idx="1">
                  <c:v>1071.82</c:v>
                </c:pt>
                <c:pt idx="2">
                  <c:v>872.25</c:v>
                </c:pt>
                <c:pt idx="3">
                  <c:v>241.21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E8E-42A0-9116-603C6A9918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3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032435383766363"/>
          <c:w val="0.99661489853953844"/>
          <c:h val="9.7052135099344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Сумма,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млн.руб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6155060457839711E-2"/>
          <c:y val="0.13142798948265008"/>
          <c:w val="0.8854887047979868"/>
          <c:h val="0.695897122541939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9F-432C-AC1D-EF01F1A52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9F-432C-AC1D-EF01F1A5233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9F-432C-AC1D-EF01F1A5233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9F-432C-AC1D-EF01F1A5233F}"/>
              </c:ext>
            </c:extLst>
          </c:dPt>
          <c:dPt>
            <c:idx val="4"/>
            <c:bubble3D val="0"/>
            <c:spPr>
              <a:solidFill>
                <a:srgbClr val="C2555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9F-432C-AC1D-EF01F1A523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9F-432C-AC1D-EF01F1A5233F}"/>
              </c:ext>
            </c:extLst>
          </c:dPt>
          <c:dLbls>
            <c:dLbl>
              <c:idx val="0"/>
              <c:layout>
                <c:manualLayout>
                  <c:x val="9.2760138350909821E-2"/>
                  <c:y val="-5.6883616300210806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9F-432C-AC1D-EF01F1A5233F}"/>
                </c:ext>
                <c:ext xmlns:c15="http://schemas.microsoft.com/office/drawing/2012/chart" uri="{CE6537A1-D6FC-4f65-9D91-7224C49458BB}">
                  <c15:layout>
                    <c:manualLayout>
                      <c:w val="0.20988341956704082"/>
                      <c:h val="5.784912787468057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1891675384281797E-2"/>
                  <c:y val="2.2754342325065412E-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9F-432C-AC1D-EF01F1A5233F}"/>
                </c:ext>
                <c:ext xmlns:c15="http://schemas.microsoft.com/office/drawing/2012/chart" uri="{CE6537A1-D6FC-4f65-9D91-7224C49458BB}">
                  <c15:layout>
                    <c:manualLayout>
                      <c:w val="0.15788661445521973"/>
                      <c:h val="5.549753731066917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2837513076422852E-2"/>
                  <c:y val="6.8260429140751033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9F-432C-AC1D-EF01F1A5233F}"/>
                </c:ext>
                <c:ext xmlns:c15="http://schemas.microsoft.com/office/drawing/2012/chart" uri="{CE6537A1-D6FC-4f65-9D91-7224C49458BB}">
                  <c15:layout>
                    <c:manualLayout>
                      <c:w val="0.1954708454673113"/>
                      <c:h val="5.549753731066917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969050109794829"/>
                  <c:y val="4.3231637968658289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9F-432C-AC1D-EF01F1A5233F}"/>
                </c:ext>
                <c:ext xmlns:c15="http://schemas.microsoft.com/office/drawing/2012/chart" uri="{CE6537A1-D6FC-4f65-9D91-7224C49458BB}">
                  <c15:layout>
                    <c:manualLayout>
                      <c:w val="0.16776108079580046"/>
                      <c:h val="5.549753731066917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256750261528457"/>
                  <c:y val="-3.1854825128118026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9F-432C-AC1D-EF01F1A5233F}"/>
                </c:ext>
                <c:ext xmlns:c15="http://schemas.microsoft.com/office/drawing/2012/chart" uri="{CE6537A1-D6FC-4f65-9D91-7224C49458BB}">
                  <c15:layout>
                    <c:manualLayout>
                      <c:w val="0.14950827937836336"/>
                      <c:h val="5.784912787468057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9.55644753843541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19F-432C-AC1D-EF01F1A5233F}"/>
                </c:ext>
                <c:ext xmlns:c15="http://schemas.microsoft.com/office/drawing/2012/chart" uri="{CE6537A1-D6FC-4f65-9D91-7224C49458BB}">
                  <c15:layout>
                    <c:manualLayout>
                      <c:w val="0.2337854712695675"/>
                      <c:h val="5.7849127874680578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Обращения ОЗ</c:v>
                </c:pt>
                <c:pt idx="1">
                  <c:v>Посещения ППЦ</c:v>
                </c:pt>
                <c:pt idx="2">
                  <c:v>Посещения ПНП</c:v>
                </c:pt>
                <c:pt idx="3">
                  <c:v>Круглосуточный стациоанр</c:v>
                </c:pt>
                <c:pt idx="4">
                  <c:v>Дневной стационар</c:v>
                </c:pt>
                <c:pt idx="5">
                  <c:v>Скорая МП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10004.1</c:v>
                </c:pt>
                <c:pt idx="1">
                  <c:v>4687.7</c:v>
                </c:pt>
                <c:pt idx="2">
                  <c:v>1069.9000000000001</c:v>
                </c:pt>
                <c:pt idx="3">
                  <c:v>18037.7</c:v>
                </c:pt>
                <c:pt idx="4">
                  <c:v>3356.7</c:v>
                </c:pt>
                <c:pt idx="5">
                  <c:v>2480.4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9F-432C-AC1D-EF01F1A523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361385771951263"/>
          <c:w val="1"/>
          <c:h val="0.10638614228048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99994803150426E-2"/>
          <c:y val="7.7893879548168815E-2"/>
          <c:w val="0.93400001039369918"/>
          <c:h val="0.87330081339197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норматив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АПП_ППЦ</c:v>
                </c:pt>
                <c:pt idx="1">
                  <c:v>АПП_ПНП</c:v>
                </c:pt>
                <c:pt idx="2">
                  <c:v>АПП_ОЗ</c:v>
                </c:pt>
                <c:pt idx="3">
                  <c:v>РЕАБИЛИТАЦИЯ</c:v>
                </c:pt>
                <c:pt idx="4">
                  <c:v>СКОРАЯ МП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847.08</c:v>
                </c:pt>
                <c:pt idx="1">
                  <c:v>1084.45</c:v>
                </c:pt>
                <c:pt idx="2">
                  <c:v>2373.13</c:v>
                </c:pt>
                <c:pt idx="3">
                  <c:v>4355.0200000000004</c:v>
                </c:pt>
                <c:pt idx="4">
                  <c:v>4164.45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60-4461-8141-635FABD593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Стоимость единицы 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АПП_ППЦ</c:v>
                </c:pt>
                <c:pt idx="1">
                  <c:v>АПП_ПНП</c:v>
                </c:pt>
                <c:pt idx="2">
                  <c:v>АПП_ОЗ</c:v>
                </c:pt>
                <c:pt idx="3">
                  <c:v>РЕАБИЛИТАЦИЯ</c:v>
                </c:pt>
                <c:pt idx="4">
                  <c:v>СКОРАЯ МП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1097.5999999999999</c:v>
                </c:pt>
                <c:pt idx="1">
                  <c:v>1086.06</c:v>
                </c:pt>
                <c:pt idx="2">
                  <c:v>2603.91</c:v>
                </c:pt>
                <c:pt idx="3">
                  <c:v>4800.83</c:v>
                </c:pt>
                <c:pt idx="4">
                  <c:v>5352.5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60-4461-8141-635FABD59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7285656"/>
        <c:axId val="157286048"/>
      </c:barChart>
      <c:catAx>
        <c:axId val="15728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86048"/>
        <c:crosses val="autoZero"/>
        <c:auto val="1"/>
        <c:lblAlgn val="ctr"/>
        <c:lblOffset val="100"/>
        <c:noMultiLvlLbl val="0"/>
      </c:catAx>
      <c:valAx>
        <c:axId val="157286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5728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351107843968879E-3"/>
          <c:y val="0"/>
          <c:w val="0.89999985826773898"/>
          <c:h val="4.310566068623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норматив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Специализированная МП_КС</c:v>
                </c:pt>
                <c:pt idx="1">
                  <c:v>Специализированная МП_ДС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55992.83</c:v>
                </c:pt>
                <c:pt idx="1">
                  <c:v>27367.7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B5-4BE2-BEEB-323E1082DF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Стоимость единицы 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Специализированная МП_КС</c:v>
                </c:pt>
                <c:pt idx="1">
                  <c:v>Специализированная МП_ДС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55106.73</c:v>
                </c:pt>
                <c:pt idx="1">
                  <c:v>27279.82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DB5-4BE2-BEEB-323E1082D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7286832"/>
        <c:axId val="189269680"/>
      </c:barChart>
      <c:catAx>
        <c:axId val="15728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269680"/>
        <c:crosses val="autoZero"/>
        <c:auto val="1"/>
        <c:lblAlgn val="ctr"/>
        <c:lblOffset val="100"/>
        <c:noMultiLvlLbl val="0"/>
      </c:catAx>
      <c:valAx>
        <c:axId val="189269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5728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depthPercent val="10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19602025579668E-2"/>
          <c:y val="4.1927560552438146E-2"/>
          <c:w val="0.83096627460974593"/>
          <c:h val="0.958072439447561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FF3-446F-95DC-4A003579BB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F3-446F-95DC-4A003579BB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FF3-446F-95DC-4A003579BB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F3-446F-95DC-4A003579BB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FF3-446F-95DC-4A003579BB3A}"/>
              </c:ext>
            </c:extLst>
          </c:dPt>
          <c:dLbls>
            <c:dLbl>
              <c:idx val="0"/>
              <c:layout>
                <c:manualLayout>
                  <c:x val="5.4388667607483995E-2"/>
                  <c:y val="2.9026772690149485E-2"/>
                </c:manualLayout>
              </c:layout>
              <c:tx>
                <c:rich>
                  <a:bodyPr/>
                  <a:lstStyle/>
                  <a:p>
                    <a:fld id="{B2EE4F80-CAD4-4413-9F94-793F59796D5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F3-446F-95DC-4A003579BB3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7333481408221535E-3"/>
                  <c:y val="-0.23791989214004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F3-446F-95DC-4A003579BB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008716083559044E-2"/>
                  <c:y val="-0.21709428707544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F3-446F-95DC-4A003579BB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375282882374516E-2"/>
                  <c:y val="-0.20770801758570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F3-446F-95DC-4A003579BB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192994319264822E-2"/>
                  <c:y val="-0.21840602131575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F3-446F-95DC-4A003579BB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Оплата труда с начислениями </c:v>
                </c:pt>
                <c:pt idx="1">
                  <c:v>Медикаменты, перевязочные средства, питание и др.</c:v>
                </c:pt>
                <c:pt idx="2">
                  <c:v>Коммунальные расходы, содержание имущества и др.</c:v>
                </c:pt>
                <c:pt idx="3">
                  <c:v>Приобретение услуг (связь, транспортные)</c:v>
                </c:pt>
                <c:pt idx="4">
                  <c:v>Приобретение мед.оборудования, инструментария и др.</c:v>
                </c:pt>
              </c:strCache>
            </c:strRef>
          </c:cat>
          <c:val>
            <c:numRef>
              <c:f>Лист1!$B$2:$B$6</c:f>
              <c:numCache>
                <c:formatCode>#\ ##0.0_₽</c:formatCode>
                <c:ptCount val="5"/>
                <c:pt idx="0">
                  <c:v>29747.9</c:v>
                </c:pt>
                <c:pt idx="1">
                  <c:v>5759.8</c:v>
                </c:pt>
                <c:pt idx="2">
                  <c:v>2634</c:v>
                </c:pt>
                <c:pt idx="3">
                  <c:v>1130.5999999999999</c:v>
                </c:pt>
                <c:pt idx="4">
                  <c:v>133.19999999999999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FF3-446F-95DC-4A003579B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0"/>
      <c:depthPercent val="10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7577317864126948E-2"/>
          <c:w val="1"/>
          <c:h val="0.71193145451130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C1-440D-974E-E84D1C7C71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C1-440D-974E-E84D1C7C71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C1-440D-974E-E84D1C7C71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C1-440D-974E-E84D1C7C71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0C1-440D-974E-E84D1C7C71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0C1-440D-974E-E84D1C7C71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0C1-440D-974E-E84D1C7C7182}"/>
              </c:ext>
            </c:extLst>
          </c:dPt>
          <c:dLbls>
            <c:dLbl>
              <c:idx val="3"/>
              <c:layout>
                <c:manualLayout>
                  <c:x val="0.10628019323671498"/>
                  <c:y val="-2.320417075784821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0C1-440D-974E-E84D1C7C7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259452653408879E-2"/>
                  <c:y val="2.62910549283581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0C1-440D-974E-E84D1C7C7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917935044254371E-2"/>
                  <c:y val="-2.98033603646579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0C1-440D-974E-E84D1C7C7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8042300855460508E-3"/>
                  <c:y val="2.91690959523683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0C1-440D-974E-E84D1C7C718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Диспансеризация взрослого населения 1р/3г 1 этап</c:v>
                </c:pt>
                <c:pt idx="1">
                  <c:v>Диспансеризация взрослого населения 1р/3г 2 этап</c:v>
                </c:pt>
                <c:pt idx="2">
                  <c:v>Диспансеризация взрослого населения 1р/2г </c:v>
                </c:pt>
                <c:pt idx="3">
                  <c:v>Профилактические медицинские осмотры</c:v>
                </c:pt>
                <c:pt idx="4">
                  <c:v>Диспансеризация пребывающих в стационарных учреждениях детей-сирот и детей</c:v>
                </c:pt>
                <c:pt idx="5">
                  <c:v>Диспансеризация детей-сирот и детей, оставшихся без попечения родителей</c:v>
                </c:pt>
                <c:pt idx="6">
                  <c:v>Профилактические медицинсские осмотры несовершеннолетних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240526</c:v>
                </c:pt>
                <c:pt idx="1">
                  <c:v>42908</c:v>
                </c:pt>
                <c:pt idx="2">
                  <c:v>14179</c:v>
                </c:pt>
                <c:pt idx="3">
                  <c:v>63203</c:v>
                </c:pt>
                <c:pt idx="4">
                  <c:v>471</c:v>
                </c:pt>
                <c:pt idx="5">
                  <c:v>4295</c:v>
                </c:pt>
                <c:pt idx="6">
                  <c:v>243116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0C1-440D-974E-E84D1C7C71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3651590652617006E-4"/>
          <c:y val="0.82904534187149526"/>
          <c:w val="0.99918643298892718"/>
          <c:h val="0.170954658128504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172161426508155E-2"/>
          <c:y val="1.0685724119933853E-2"/>
          <c:w val="0.85970459300818425"/>
          <c:h val="0.864835128764934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59-4DAA-BA03-74C992199B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59-4DAA-BA03-74C992199B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59-4DAA-BA03-74C992199B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59-4DAA-BA03-74C992199B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59-4DAA-BA03-74C992199B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659-4DAA-BA03-74C992199B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659-4DAA-BA03-74C992199B8C}"/>
              </c:ext>
            </c:extLst>
          </c:dPt>
          <c:dLbls>
            <c:dLbl>
              <c:idx val="0"/>
              <c:layout>
                <c:manualLayout>
                  <c:x val="-3.9178864385438654E-2"/>
                  <c:y val="0.11627721068179209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59-4DAA-BA03-74C992199B8C}"/>
                </c:ext>
                <c:ext xmlns:c15="http://schemas.microsoft.com/office/drawing/2012/chart" uri="{CE6537A1-D6FC-4f65-9D91-7224C49458BB}">
                  <c15:layout>
                    <c:manualLayout>
                      <c:w val="0.10993929111454658"/>
                      <c:h val="7.42767537238700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441228752360849E-2"/>
                  <c:y val="-6.8063500443339933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59-4DAA-BA03-74C992199B8C}"/>
                </c:ext>
                <c:ext xmlns:c15="http://schemas.microsoft.com/office/drawing/2012/chart" uri="{CE6537A1-D6FC-4f65-9D91-7224C49458BB}">
                  <c15:layout>
                    <c:manualLayout>
                      <c:w val="0.12075317902530604"/>
                      <c:h val="7.889308397395516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9867584157315855E-2"/>
                  <c:y val="2.6521707561601718E-4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59-4DAA-BA03-74C992199B8C}"/>
                </c:ext>
                <c:ext xmlns:c15="http://schemas.microsoft.com/office/drawing/2012/chart" uri="{CE6537A1-D6FC-4f65-9D91-7224C49458BB}">
                  <c15:layout>
                    <c:manualLayout>
                      <c:w val="6.3831680739177124E-2"/>
                      <c:h val="8.120131353093525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3339952968188182E-3"/>
                  <c:y val="-3.1344527175003654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659-4DAA-BA03-74C992199B8C}"/>
                </c:ext>
                <c:ext xmlns:c15="http://schemas.microsoft.com/office/drawing/2012/chart" uri="{CE6537A1-D6FC-4f65-9D91-7224C49458BB}">
                  <c15:layout>
                    <c:manualLayout>
                      <c:w val="7.4861473725141653E-2"/>
                      <c:h val="6.934112066464864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0256152094211751E-2"/>
                  <c:y val="-3.8664822486975149E-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659-4DAA-BA03-74C992199B8C}"/>
                </c:ext>
                <c:ext xmlns:c15="http://schemas.microsoft.com/office/drawing/2012/chart" uri="{CE6537A1-D6FC-4f65-9D91-7224C49458BB}">
                  <c15:layout>
                    <c:manualLayout>
                      <c:w val="5.7062756915898231E-2"/>
                      <c:h val="6.252738460195798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3.328403325556422E-2"/>
                  <c:y val="-6.9415159686432137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659-4DAA-BA03-74C992199B8C}"/>
                </c:ext>
                <c:ext xmlns:c15="http://schemas.microsoft.com/office/drawing/2012/chart" uri="{CE6537A1-D6FC-4f65-9D91-7224C49458BB}">
                  <c15:layout>
                    <c:manualLayout>
                      <c:w val="7.7800961930155912E-2"/>
                      <c:h val="8.7511083498490433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0947055395159513"/>
                  <c:y val="7.756348670368203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659-4DAA-BA03-74C992199B8C}"/>
                </c:ext>
                <c:ext xmlns:c15="http://schemas.microsoft.com/office/drawing/2012/chart" uri="{CE6537A1-D6FC-4f65-9D91-7224C49458BB}">
                  <c15:layout>
                    <c:manualLayout>
                      <c:w val="9.4129703181128024E-2"/>
                      <c:h val="6.9341120664648648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Диспансеризация взрослого населения 1р/3г 1 этап</c:v>
                </c:pt>
                <c:pt idx="1">
                  <c:v>Диспансеризация взрослого населения 1р/3г 2 этап</c:v>
                </c:pt>
                <c:pt idx="2">
                  <c:v>Диспансеризация взрослого населения 1р/2г</c:v>
                </c:pt>
                <c:pt idx="3">
                  <c:v>Профилактические медицинские осмотры</c:v>
                </c:pt>
                <c:pt idx="4">
                  <c:v>Диспансеризация пребывающих в стационарных учреждениях детей-сирот и детей</c:v>
                </c:pt>
                <c:pt idx="5">
                  <c:v>Диспансеризация детей-сирот и детей, оставшихся без попечения родителей</c:v>
                </c:pt>
                <c:pt idx="6">
                  <c:v>Профилактические медицинские осмотры несовершеннолетних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242.98</c:v>
                </c:pt>
                <c:pt idx="1">
                  <c:v>14.948</c:v>
                </c:pt>
                <c:pt idx="2">
                  <c:v>9.11</c:v>
                </c:pt>
                <c:pt idx="3">
                  <c:v>33.76</c:v>
                </c:pt>
                <c:pt idx="4">
                  <c:v>4.1760000000000002</c:v>
                </c:pt>
                <c:pt idx="5">
                  <c:v>38.978000000000002</c:v>
                </c:pt>
                <c:pt idx="6">
                  <c:v>503.13900000000001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659-4DAA-BA03-74C992199B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3466179971578203"/>
          <c:w val="0.99875684716764046"/>
          <c:h val="0.16087254633568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u="none" dirty="0" smtClean="0">
                <a:solidFill>
                  <a:schemeClr val="accent2">
                    <a:lumMod val="50000"/>
                  </a:schemeClr>
                </a:solidFill>
              </a:rPr>
              <a:t>Количество, </a:t>
            </a:r>
            <a:r>
              <a:rPr lang="ru-RU" b="1" u="none" dirty="0" smtClean="0">
                <a:solidFill>
                  <a:schemeClr val="accent2">
                    <a:lumMod val="50000"/>
                  </a:schemeClr>
                </a:solidFill>
              </a:rPr>
              <a:t>случаев</a:t>
            </a:r>
            <a:endParaRPr lang="ru-RU" b="1" u="none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Случаев</c:v>
                </c:pt>
              </c:strCache>
            </c:strRef>
          </c:tx>
          <c:spPr>
            <a:ln>
              <a:solidFill>
                <a:srgbClr val="7030A0"/>
              </a:solidFill>
            </a:ln>
            <a:effectLst/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7030A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45-4AD1-B17D-67AB1F5255FE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45-4AD1-B17D-67AB1F5255FE}"/>
              </c:ext>
            </c:extLst>
          </c:dPt>
          <c:dLbls>
            <c:dLbl>
              <c:idx val="0"/>
              <c:layout>
                <c:manualLayout>
                  <c:x val="-1.5600258035553561E-2"/>
                  <c:y val="-0.23894676923122241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E45-4AD1-B17D-67AB1F5255FE}"/>
                </c:ext>
                <c:ext xmlns:c15="http://schemas.microsoft.com/office/drawing/2012/chart" uri="{CE6537A1-D6FC-4f65-9D91-7224C49458BB}">
                  <c15:layout>
                    <c:manualLayout>
                      <c:w val="0.305098277027951"/>
                      <c:h val="8.489724398257993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8130095754202274E-2"/>
                  <c:y val="8.753602460851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E45-4AD1-B17D-67AB1F5255FE}"/>
                </c:ext>
                <c:ext xmlns:c15="http://schemas.microsoft.com/office/drawing/2012/chart" uri="{CE6537A1-D6FC-4f65-9D91-7224C49458BB}">
                  <c15:layout>
                    <c:manualLayout>
                      <c:w val="0.30772578818261292"/>
                      <c:h val="9.235922456423612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Исходящие счета</c:v>
                </c:pt>
                <c:pt idx="1">
                  <c:v>Входящие счета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152775</c:v>
                </c:pt>
                <c:pt idx="1">
                  <c:v>255723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45-4AD1-B17D-67AB1F525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u="none" dirty="0" smtClean="0">
                <a:solidFill>
                  <a:schemeClr val="accent2">
                    <a:lumMod val="50000"/>
                  </a:schemeClr>
                </a:solidFill>
              </a:rPr>
              <a:t>Сумма, </a:t>
            </a:r>
            <a:r>
              <a:rPr lang="ru-RU" sz="1600" b="1" u="none" dirty="0" smtClean="0">
                <a:solidFill>
                  <a:schemeClr val="accent2">
                    <a:lumMod val="50000"/>
                  </a:schemeClr>
                </a:solidFill>
              </a:rPr>
              <a:t>млн. руб</a:t>
            </a:r>
            <a:r>
              <a:rPr lang="ru-RU" sz="1600" b="0" u="none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b="0" u="none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  <a:effectLst/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BB-43BD-A932-9740A9409D12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BB-43BD-A932-9740A9409D12}"/>
              </c:ext>
            </c:extLst>
          </c:dPt>
          <c:dLbls>
            <c:dLbl>
              <c:idx val="0"/>
              <c:layout>
                <c:manualLayout>
                  <c:x val="2.8732134246749714E-2"/>
                  <c:y val="-0.30507486619948898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BB-43BD-A932-9740A9409D1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451886423392194"/>
                      <c:h val="9.23672545931215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6091391686454326E-2"/>
                  <c:y val="0.1713113115295721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2BB-43BD-A932-9740A9409D1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533674669976602"/>
                      <c:h val="9.236725459312152E-2"/>
                    </c:manualLayout>
                  </c15:layout>
                </c:ext>
              </c:extLst>
            </c:dLbl>
            <c:spPr>
              <a:noFill/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Исходящие счета</c:v>
                </c:pt>
                <c:pt idx="1">
                  <c:v>Входящие счета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893.36800000000005</c:v>
                </c:pt>
                <c:pt idx="1">
                  <c:v>1071.82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BB-43BD-A932-9740A9409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sng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sng" strike="noStrike" baseline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Медицинская помощь оказанная </a:t>
            </a:r>
          </a:p>
          <a:p>
            <a:pPr algn="ctr">
              <a:defRPr sz="1400" u="sng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b="0" i="0" u="sng" strike="noStrike" baseline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за пределами ХМАО-Югры </a:t>
            </a:r>
            <a:endParaRPr lang="ru-RU" sz="1400" b="0" u="sng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sng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421263441620249E-2"/>
          <c:y val="0.18530143476121702"/>
          <c:w val="0.86840406382236801"/>
          <c:h val="0.682470466244491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Случаев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FD-4C95-A955-C5B30D4A41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FD-4C95-A955-C5B30D4A41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FD-4C95-A955-C5B30D4A41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FD-4C95-A955-C5B30D4A41D5}"/>
              </c:ext>
            </c:extLst>
          </c:dPt>
          <c:dLbls>
            <c:dLbl>
              <c:idx val="0"/>
              <c:layout>
                <c:manualLayout>
                  <c:x val="-0.15946049742241333"/>
                  <c:y val="-2.815830287469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FD-4C95-A955-C5B30D4A41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574113866191686"/>
                  <c:y val="-1.1732626197790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FD-4C95-A955-C5B30D4A41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223896632644412"/>
                  <c:y val="1.328999158823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DFD-4C95-A955-C5B30D4A41D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267660637478807"/>
                  <c:y val="-0.12692880283273145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FD-4C95-A955-C5B30D4A41D5}"/>
                </c:ext>
                <c:ext xmlns:c15="http://schemas.microsoft.com/office/drawing/2012/chart" uri="{CE6537A1-D6FC-4f65-9D91-7224C49458BB}">
                  <c15:layout>
                    <c:manualLayout>
                      <c:w val="0.26501124662104547"/>
                      <c:h val="5.0407339806561431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Стационар</c:v>
                </c:pt>
                <c:pt idx="1">
                  <c:v>Дневной стационар</c:v>
                </c:pt>
                <c:pt idx="2">
                  <c:v>Скорая МП</c:v>
                </c:pt>
                <c:pt idx="3">
                  <c:v>Амбулаторная МП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20722</c:v>
                </c:pt>
                <c:pt idx="1">
                  <c:v>5396</c:v>
                </c:pt>
                <c:pt idx="2">
                  <c:v>25325</c:v>
                </c:pt>
                <c:pt idx="3">
                  <c:v>204280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FD-4C95-A955-C5B30D4A41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DFD-4C95-A955-C5B30D4A41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DFD-4C95-A955-C5B30D4A41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DFD-4C95-A955-C5B30D4A41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DFD-4C95-A955-C5B30D4A41D5}"/>
              </c:ext>
            </c:extLst>
          </c:dPt>
          <c:dLbls>
            <c:dLbl>
              <c:idx val="0"/>
              <c:layout>
                <c:manualLayout>
                  <c:x val="-0.11346229113747708"/>
                  <c:y val="5.4849614611529934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DFD-4C95-A955-C5B30D4A41D5}"/>
                </c:ext>
                <c:ext xmlns:c15="http://schemas.microsoft.com/office/drawing/2012/chart" uri="{CE6537A1-D6FC-4f65-9D91-7224C49458BB}">
                  <c15:layout>
                    <c:manualLayout>
                      <c:w val="0.23185971093850014"/>
                      <c:h val="6.38724268310261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171664088943772"/>
                  <c:y val="-0.1007543663245486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DFD-4C95-A955-C5B30D4A41D5}"/>
                </c:ext>
                <c:ext xmlns:c15="http://schemas.microsoft.com/office/drawing/2012/chart" uri="{CE6537A1-D6FC-4f65-9D91-7224C49458BB}">
                  <c15:layout>
                    <c:manualLayout>
                      <c:w val="0.21118436832903448"/>
                      <c:h val="6.372184505242284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5352666029196386E-2"/>
                  <c:y val="-9.711085072266735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DFD-4C95-A955-C5B30D4A41D5}"/>
                </c:ext>
                <c:ext xmlns:c15="http://schemas.microsoft.com/office/drawing/2012/chart" uri="{CE6537A1-D6FC-4f65-9D91-7224C49458BB}">
                  <c15:layout>
                    <c:manualLayout>
                      <c:w val="0.23646211388411201"/>
                      <c:h val="5.540139701261487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3424375427785232E-2"/>
                  <c:y val="-9.495906929730534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DFD-4C95-A955-C5B30D4A41D5}"/>
                </c:ext>
                <c:ext xmlns:c15="http://schemas.microsoft.com/office/drawing/2012/chart" uri="{CE6537A1-D6FC-4f65-9D91-7224C49458BB}">
                  <c15:layout>
                    <c:manualLayout>
                      <c:w val="0.21543414452890128"/>
                      <c:h val="6.3872426831026133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Стационар</c:v>
                </c:pt>
                <c:pt idx="1">
                  <c:v>Дневной стационар</c:v>
                </c:pt>
                <c:pt idx="2">
                  <c:v>Скорая МП</c:v>
                </c:pt>
                <c:pt idx="3">
                  <c:v>Амбулаторная МП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691.78399999999999</c:v>
                </c:pt>
                <c:pt idx="1">
                  <c:v>152.92400000000001</c:v>
                </c:pt>
                <c:pt idx="2">
                  <c:v>61.762999999999998</c:v>
                </c:pt>
                <c:pt idx="3">
                  <c:v>165.34899999999999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DFD-4C95-A955-C5B30D4A4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9"/>
        <c:holeSize val="2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99037144021035"/>
          <c:w val="0.99417333446426726"/>
          <c:h val="7.9738547568788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sng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sng" strike="noStrike" baseline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Медицинская помощь оказанная </a:t>
            </a:r>
          </a:p>
          <a:p>
            <a:pPr algn="ctr">
              <a:defRPr sz="1400" u="sng"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400" b="0" i="0" u="sng" strike="noStrike" baseline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 ХМАО-Югре </a:t>
            </a:r>
            <a:endParaRPr lang="ru-RU" sz="1400" b="0" u="sng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0076010072954856"/>
          <c:y val="2.498370783261595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sng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916100330249194E-2"/>
          <c:y val="0.19537489105167652"/>
          <c:w val="0.8346722981886332"/>
          <c:h val="0.760650922835050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Случаев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E9-4153-AFFB-58311A620F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E9-4153-AFFB-58311A620F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E9-4153-AFFB-58311A620F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E9-4153-AFFB-58311A620F01}"/>
              </c:ext>
            </c:extLst>
          </c:dPt>
          <c:dLbls>
            <c:dLbl>
              <c:idx val="0"/>
              <c:layout>
                <c:manualLayout>
                  <c:x val="-0.15607194056220874"/>
                  <c:y val="-5.1623555270277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2E9-4153-AFFB-58311A620F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694408954560603"/>
                  <c:y val="-3.754440383292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E9-4153-AFFB-58311A620F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394257119579307"/>
                  <c:y val="-3.050482811425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2E9-4153-AFFB-58311A620F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136077472873385"/>
                  <c:y val="-0.102343782973307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2E9-4153-AFFB-58311A620F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Стационар</c:v>
                </c:pt>
                <c:pt idx="1">
                  <c:v>Дневной стационар</c:v>
                </c:pt>
                <c:pt idx="2">
                  <c:v>Скорая МП</c:v>
                </c:pt>
                <c:pt idx="3">
                  <c:v>Амбулаторная МП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11368</c:v>
                </c:pt>
                <c:pt idx="1">
                  <c:v>834</c:v>
                </c:pt>
                <c:pt idx="2">
                  <c:v>16844</c:v>
                </c:pt>
                <c:pt idx="3">
                  <c:v>123729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E9-4153-AFFB-58311A620F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Деньги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2E9-4153-AFFB-58311A620F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2E9-4153-AFFB-58311A620F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2E9-4153-AFFB-58311A620F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2E9-4153-AFFB-58311A620F01}"/>
              </c:ext>
            </c:extLst>
          </c:dPt>
          <c:dLbls>
            <c:dLbl>
              <c:idx val="0"/>
              <c:layout>
                <c:manualLayout>
                  <c:x val="-3.373619386092961E-3"/>
                  <c:y val="2.3465280649419603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2E9-4153-AFFB-58311A620F01}"/>
                </c:ext>
                <c:ext xmlns:c15="http://schemas.microsoft.com/office/drawing/2012/chart" uri="{CE6537A1-D6FC-4f65-9D91-7224C49458BB}">
                  <c15:layout>
                    <c:manualLayout>
                      <c:w val="0.20933727266937779"/>
                      <c:h val="6.377861251886604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6094632768361583"/>
                  <c:y val="-6.971410385615022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2E9-4153-AFFB-58311A620F01}"/>
                </c:ext>
                <c:ext xmlns:c15="http://schemas.microsoft.com/office/drawing/2012/chart" uri="{CE6537A1-D6FC-4f65-9D91-7224C49458BB}">
                  <c15:layout>
                    <c:manualLayout>
                      <c:w val="0.19387901780434325"/>
                      <c:h val="5.673888409368173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4930192941525021E-2"/>
                  <c:y val="-6.7735267123586546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2E9-4153-AFFB-58311A620F01}"/>
                </c:ext>
                <c:ext xmlns:c15="http://schemas.microsoft.com/office/drawing/2012/chart" uri="{CE6537A1-D6FC-4f65-9D91-7224C49458BB}">
                  <c15:layout>
                    <c:manualLayout>
                      <c:w val="0.24009578903535536"/>
                      <c:h val="6.37785560111879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010906730169057"/>
                  <c:y val="-2.8770029361514439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2E9-4153-AFFB-58311A620F01}"/>
                </c:ext>
                <c:ext xmlns:c15="http://schemas.microsoft.com/office/drawing/2012/chart" uri="{CE6537A1-D6FC-4f65-9D91-7224C49458BB}">
                  <c15:layout>
                    <c:manualLayout>
                      <c:w val="0.19804147675063913"/>
                      <c:h val="5.2271786983503939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Стационар</c:v>
                </c:pt>
                <c:pt idx="1">
                  <c:v>Дневной стационар</c:v>
                </c:pt>
                <c:pt idx="2">
                  <c:v>Скорая МП</c:v>
                </c:pt>
                <c:pt idx="3">
                  <c:v>Амбулаторная МП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629.05200000000002</c:v>
                </c:pt>
                <c:pt idx="1">
                  <c:v>24.161000000000001</c:v>
                </c:pt>
                <c:pt idx="2">
                  <c:v>75.117000000000004</c:v>
                </c:pt>
                <c:pt idx="3">
                  <c:v>165.036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2E9-4153-AFFB-58311A620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9"/>
        <c:holeSize val="2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Структура доходов</a:t>
            </a:r>
            <a:endParaRPr lang="ru-RU" sz="16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9832763527403905"/>
          <c:y val="5.1710805929752517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163399469024515"/>
          <c:y val="0.11261131218882903"/>
          <c:w val="0.74069763321316784"/>
          <c:h val="0.637910193045607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30-4C50-9D09-A6DBFFB154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30-4C50-9D09-A6DBFFB154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30-4C50-9D09-A6DBFFB154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30-4C50-9D09-A6DBFFB154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30-4C50-9D09-A6DBFFB154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030-4C50-9D09-A6DBFFB15457}"/>
              </c:ext>
            </c:extLst>
          </c:dPt>
          <c:dLbls>
            <c:dLbl>
              <c:idx val="0"/>
              <c:layout>
                <c:manualLayout>
                  <c:x val="-7.1277765335161974E-2"/>
                  <c:y val="-9.8497776095208517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30-4C50-9D09-A6DBFFB15457}"/>
                </c:ext>
                <c:ext xmlns:c15="http://schemas.microsoft.com/office/drawing/2012/chart" uri="{CE6537A1-D6FC-4f65-9D91-7224C49458BB}">
                  <c15:layout>
                    <c:manualLayout>
                      <c:w val="0.24736379865838662"/>
                      <c:h val="6.2401844012814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64887692934072"/>
                  <c:y val="5.8060637984891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030-4C50-9D09-A6DBFFB15457}"/>
                </c:ext>
                <c:ext xmlns:c15="http://schemas.microsoft.com/office/drawing/2012/chart" uri="{CE6537A1-D6FC-4f65-9D91-7224C49458BB}">
                  <c15:layout>
                    <c:manualLayout>
                      <c:w val="0.19423177118251228"/>
                      <c:h val="5.787305873852233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8664293526772888"/>
                  <c:y val="0.11715682291956619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030-4C50-9D09-A6DBFFB15457}"/>
                </c:ext>
                <c:ext xmlns:c15="http://schemas.microsoft.com/office/drawing/2012/chart" uri="{CE6537A1-D6FC-4f65-9D91-7224C49458BB}">
                  <c15:layout>
                    <c:manualLayout>
                      <c:w val="0.14655363963391038"/>
                      <c:h val="6.975364496896950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354519995862534"/>
                  <c:y val="0.15217227101869985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030-4C50-9D09-A6DBFFB15457}"/>
                </c:ext>
                <c:ext xmlns:c15="http://schemas.microsoft.com/office/drawing/2012/chart" uri="{CE6537A1-D6FC-4f65-9D91-7224C49458BB}">
                  <c15:layout>
                    <c:manualLayout>
                      <c:w val="0.13513536810086235"/>
                      <c:h val="6.523599503776118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351159258166707"/>
                  <c:y val="0.18652524506003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030-4C50-9D09-A6DBFFB154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427678533802818E-2"/>
                  <c:y val="0.16426218866405579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030-4C50-9D09-A6DBFFB15457}"/>
                </c:ext>
                <c:ext xmlns:c15="http://schemas.microsoft.com/office/drawing/2012/chart" uri="{CE6537A1-D6FC-4f65-9D91-7224C49458BB}">
                  <c15:layout>
                    <c:manualLayout>
                      <c:w val="0.13323471721532856"/>
                      <c:h val="5.9998259587117977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Субвенция ФФОМС</c:v>
                </c:pt>
                <c:pt idx="1">
                  <c:v>МБТ субъекта</c:v>
                </c:pt>
                <c:pt idx="2">
                  <c:v>МТР (ЗЛ РФ)</c:v>
                </c:pt>
                <c:pt idx="3">
                  <c:v>Средства СМО НСЗ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32983.5</c:v>
                </c:pt>
                <c:pt idx="1">
                  <c:v>7235.9</c:v>
                </c:pt>
                <c:pt idx="2">
                  <c:v>893.43</c:v>
                </c:pt>
                <c:pt idx="3">
                  <c:v>265.14999999999998</c:v>
                </c:pt>
                <c:pt idx="4">
                  <c:v>65.2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030-4C50-9D09-A6DBFFB15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3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326167462874495"/>
          <c:w val="0.99708269962341334"/>
          <c:h val="0.10590415879717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dirty="0" smtClean="0"/>
              <a:t>Количество</a:t>
            </a:r>
            <a:r>
              <a:rPr lang="ru-RU" dirty="0" smtClean="0"/>
              <a:t>, Случаев</a:t>
            </a:r>
            <a:endParaRPr lang="ru-RU" dirty="0"/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09112654021696E-3"/>
          <c:y val="9.5065193231127776E-2"/>
          <c:w val="0.99359098989001227"/>
          <c:h val="0.77707968003500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Случаев</c:v>
                </c:pt>
              </c:strCache>
            </c:strRef>
          </c:tx>
          <c:spPr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1F-49EB-9C15-31E61C2E72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1F-49EB-9C15-31E61C2E72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1F-49EB-9C15-31E61C2E72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1F-49EB-9C15-31E61C2E723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1F-49EB-9C15-31E61C2E7238}"/>
              </c:ext>
            </c:extLst>
          </c:dPt>
          <c:dLbls>
            <c:dLbl>
              <c:idx val="0"/>
              <c:layout>
                <c:manualLayout>
                  <c:x val="-4.0807998367680169E-2"/>
                  <c:y val="-0.260188678814084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1F-49EB-9C15-31E61C2E7238}"/>
                </c:ext>
                <c:ext xmlns:c15="http://schemas.microsoft.com/office/drawing/2012/chart" uri="{CE6537A1-D6FC-4f65-9D91-7224C49458BB}">
                  <c15:layout>
                    <c:manualLayout>
                      <c:w val="0.19475134946691747"/>
                      <c:h val="5.495904852102909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2791019210743936E-2"/>
                  <c:y val="3.0195149881416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1F-49EB-9C15-31E61C2E72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345182913224844E-2"/>
                  <c:y val="3.633251845486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1F-49EB-9C15-31E61C2E7238}"/>
                </c:ext>
                <c:ext xmlns:c15="http://schemas.microsoft.com/office/drawing/2012/chart" uri="{CE6537A1-D6FC-4f65-9D91-7224C49458BB}">
                  <c15:layout>
                    <c:manualLayout>
                      <c:w val="0.19475134946691747"/>
                      <c:h val="5.021711163396876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0607470817418742E-2"/>
                  <c:y val="-5.491498957987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31F-49EB-9C15-31E61C2E7238}"/>
                </c:ext>
                <c:ext xmlns:c15="http://schemas.microsoft.com/office/drawing/2012/chart" uri="{CE6537A1-D6FC-4f65-9D91-7224C49458BB}">
                  <c15:layout>
                    <c:manualLayout>
                      <c:w val="0.19631726743005568"/>
                      <c:h val="5.0217111633968768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5.865598926230936E-2"/>
                  <c:y val="-3.950682415450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1F-49EB-9C15-31E61C2E7238}"/>
                </c:ext>
                <c:ext xmlns:c15="http://schemas.microsoft.com/office/drawing/2012/chart" uri="{CE6537A1-D6FC-4f65-9D91-7224C49458BB}">
                  <c15:layout>
                    <c:manualLayout>
                      <c:w val="0.18757494378019302"/>
                      <c:h val="5.0217111633968768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Тюменская обл.</c:v>
                </c:pt>
                <c:pt idx="1">
                  <c:v>г.Москва</c:v>
                </c:pt>
                <c:pt idx="2">
                  <c:v>Свердловская обл.</c:v>
                </c:pt>
                <c:pt idx="3">
                  <c:v>Республика Башкортостан</c:v>
                </c:pt>
                <c:pt idx="4">
                  <c:v>г.Санкт-Петербург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72479</c:v>
                </c:pt>
                <c:pt idx="1">
                  <c:v>9325</c:v>
                </c:pt>
                <c:pt idx="2">
                  <c:v>30151</c:v>
                </c:pt>
                <c:pt idx="3">
                  <c:v>11819</c:v>
                </c:pt>
                <c:pt idx="4">
                  <c:v>6721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31F-49EB-9C15-31E61C2E7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265341799370888"/>
          <c:w val="0.99842620672211935"/>
          <c:h val="0.12734659694110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u="sng" dirty="0" smtClean="0">
                <a:solidFill>
                  <a:schemeClr val="accent2">
                    <a:lumMod val="50000"/>
                  </a:schemeClr>
                </a:solidFill>
              </a:rPr>
              <a:t>Сумма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</a:rPr>
              <a:t>, млн.руб.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view3D>
      <c:rotX val="40"/>
      <c:rotY val="2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9.5056381967229736E-2"/>
          <c:w val="1"/>
          <c:h val="0.78422003099778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C5-4424-916C-66A5E7DE56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C5-4424-916C-66A5E7DE56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C5-4424-916C-66A5E7DE56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C5-4424-916C-66A5E7DE56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C5-4424-916C-66A5E7DE5656}"/>
              </c:ext>
            </c:extLst>
          </c:dPt>
          <c:dLbls>
            <c:dLbl>
              <c:idx val="0"/>
              <c:layout>
                <c:manualLayout>
                  <c:x val="-3.1549444826609763E-2"/>
                  <c:y val="-4.3748792721432693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C5-4424-916C-66A5E7DE5656}"/>
                </c:ext>
                <c:ext xmlns:c15="http://schemas.microsoft.com/office/drawing/2012/chart" uri="{CE6537A1-D6FC-4f65-9D91-7224C49458BB}">
                  <c15:layout>
                    <c:manualLayout>
                      <c:w val="0.22256320574562569"/>
                      <c:h val="5.88695228825466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2965131326070084E-2"/>
                  <c:y val="-2.436987734488367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C5-4424-916C-66A5E7DE565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784433998352206"/>
                      <c:h val="5.758689459438053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4494413487305514E-2"/>
                  <c:y val="-4.194495844856392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C5-4424-916C-66A5E7DE565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801345759901866"/>
                      <c:h val="7.08711249479647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4494300569152658E-2"/>
                  <c:y val="1.306878500888539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C5-4424-916C-66A5E7DE5656}"/>
                </c:ext>
                <c:ext xmlns:c15="http://schemas.microsoft.com/office/drawing/2012/chart" uri="{CE6537A1-D6FC-4f65-9D91-7224C49458BB}">
                  <c15:layout>
                    <c:manualLayout>
                      <c:w val="0.21804476725938712"/>
                      <c:h val="6.847759867360395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9.174430542463323E-2"/>
                  <c:y val="-2.023903282271336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0C5-4424-916C-66A5E7DE565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768003331537179"/>
                      <c:h val="5.5549112837759471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Тюменская обл.</c:v>
                </c:pt>
                <c:pt idx="1">
                  <c:v>г.Москва</c:v>
                </c:pt>
                <c:pt idx="2">
                  <c:v>Свердловская обл.</c:v>
                </c:pt>
                <c:pt idx="3">
                  <c:v>Республика Башкортостан</c:v>
                </c:pt>
                <c:pt idx="4">
                  <c:v>г.Санкт-Петербург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193.34299999999999</c:v>
                </c:pt>
                <c:pt idx="1">
                  <c:v>127.217</c:v>
                </c:pt>
                <c:pt idx="2">
                  <c:v>112.294</c:v>
                </c:pt>
                <c:pt idx="3">
                  <c:v>86.277000000000001</c:v>
                </c:pt>
                <c:pt idx="4">
                  <c:v>67.12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0C5-4424-916C-66A5E7DE5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dirty="0" smtClean="0"/>
              <a:t>Количество,</a:t>
            </a:r>
            <a:r>
              <a:rPr lang="ru-RU" dirty="0" smtClean="0"/>
              <a:t> Случаев</a:t>
            </a:r>
            <a:endParaRPr lang="ru-RU" dirty="0"/>
          </a:p>
        </c:rich>
      </c:tx>
      <c:layout>
        <c:manualLayout>
          <c:xMode val="edge"/>
          <c:yMode val="edge"/>
          <c:x val="0.23774254862017533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8165092505921869E-2"/>
          <c:w val="1"/>
          <c:h val="0.769281850122120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Случаев</c:v>
                </c:pt>
              </c:strCache>
            </c:strRef>
          </c:tx>
          <c:spPr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40-4575-BD8C-CB60873293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40-4575-BD8C-CB60873293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40-4575-BD8C-CB60873293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40-4575-BD8C-CB60873293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540-4575-BD8C-CB6087329379}"/>
              </c:ext>
            </c:extLst>
          </c:dPt>
          <c:dLbls>
            <c:dLbl>
              <c:idx val="0"/>
              <c:layout>
                <c:manualLayout>
                  <c:x val="-3.2855178550046597E-2"/>
                  <c:y val="1.22218310825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40-4575-BD8C-CB6087329379}"/>
                </c:ext>
                <c:ext xmlns:c15="http://schemas.microsoft.com/office/drawing/2012/chart" uri="{CE6537A1-D6FC-4f65-9D91-7224C49458BB}">
                  <c15:layout>
                    <c:manualLayout>
                      <c:w val="0.17922929974845919"/>
                      <c:h val="5.888918496414839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5571714231229852E-2"/>
                  <c:y val="2.052381349599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40-4575-BD8C-CB6087329379}"/>
                </c:ext>
                <c:ext xmlns:c15="http://schemas.microsoft.com/office/drawing/2012/chart" uri="{CE6537A1-D6FC-4f65-9D91-7224C49458BB}">
                  <c15:layout>
                    <c:manualLayout>
                      <c:w val="0.18105894929133493"/>
                      <c:h val="4.95342707522106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4140643654519509E-2"/>
                  <c:y val="-1.4781405699877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40-4575-BD8C-CB6087329379}"/>
                </c:ext>
                <c:ext xmlns:c15="http://schemas.microsoft.com/office/drawing/2012/chart" uri="{CE6537A1-D6FC-4f65-9D91-7224C49458BB}">
                  <c15:layout>
                    <c:manualLayout>
                      <c:w val="0.18509954542092982"/>
                      <c:h val="4.953427075221060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3714398351009039E-2"/>
                  <c:y val="-2.9558002305916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540-4575-BD8C-CB6087329379}"/>
                </c:ext>
                <c:ext xmlns:c15="http://schemas.microsoft.com/office/drawing/2012/chart" uri="{CE6537A1-D6FC-4f65-9D91-7224C49458BB}">
                  <c15:layout>
                    <c:manualLayout>
                      <c:w val="0.17514308243603671"/>
                      <c:h val="5.888918496414839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5576849238746808E-2"/>
                  <c:y val="-3.8865347645895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540-4575-BD8C-CB6087329379}"/>
                </c:ext>
                <c:ext xmlns:c15="http://schemas.microsoft.com/office/drawing/2012/chart" uri="{CE6537A1-D6FC-4f65-9D91-7224C49458BB}">
                  <c15:layout>
                    <c:manualLayout>
                      <c:w val="0.15442242141871312"/>
                      <c:h val="5.8889184964148397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Томская обл.</c:v>
                </c:pt>
                <c:pt idx="1">
                  <c:v>Республика Башкортостан</c:v>
                </c:pt>
                <c:pt idx="2">
                  <c:v>Тюменская обл.</c:v>
                </c:pt>
                <c:pt idx="3">
                  <c:v>Свердловская обл.</c:v>
                </c:pt>
                <c:pt idx="4">
                  <c:v>Омская обл.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 formatCode="General">
                  <c:v>6210</c:v>
                </c:pt>
                <c:pt idx="1">
                  <c:v>23810</c:v>
                </c:pt>
                <c:pt idx="2">
                  <c:v>18952</c:v>
                </c:pt>
                <c:pt idx="3">
                  <c:v>14659</c:v>
                </c:pt>
                <c:pt idx="4">
                  <c:v>12811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540-4575-BD8C-CB60873293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421701394444828"/>
          <c:w val="0.99757604304256664"/>
          <c:h val="0.125782986055551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ru-RU" sz="1600" b="0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Сумма,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млн.руб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28691469622443821"/>
          <c:y val="4.607663553088494E-3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view3D>
      <c:rotX val="40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9.7813918304206354E-2"/>
          <c:w val="1"/>
          <c:h val="0.76969659405598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 млн.руб.</c:v>
                </c:pt>
              </c:strCache>
            </c:strRef>
          </c:tx>
          <c:spPr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A5-42F5-8801-BA81748AE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A5-42F5-8801-BA81748AE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A5-42F5-8801-BA81748AE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A5-42F5-8801-BA81748AED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9A5-42F5-8801-BA81748AEDBE}"/>
              </c:ext>
            </c:extLst>
          </c:dPt>
          <c:dLbls>
            <c:dLbl>
              <c:idx val="0"/>
              <c:layout>
                <c:manualLayout>
                  <c:x val="-2.9423423686412101E-2"/>
                  <c:y val="-4.8813465653532326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A5-42F5-8801-BA81748AEDB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5198645745737347"/>
                      <c:h val="6.045779046133905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0889419128330987E-3"/>
                  <c:y val="-5.4329951269851797E-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9A5-42F5-8801-BA81748AEDB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5078385196660502"/>
                      <c:h val="5.814226504202989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4731647950357352E-2"/>
                  <c:y val="3.7064187942331477E-4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A5-42F5-8801-BA81748AEDB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341920422684976"/>
                      <c:h val="5.582673962272072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8.2385702162204616E-2"/>
                  <c:y val="2.3691823678566506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A5-42F5-8801-BA81748AEDB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633134842049194"/>
                      <c:h val="6.277331588064823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0154556379334191E-2"/>
                  <c:y val="-4.8641943351178992E-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9A5-42F5-8801-BA81748AEDB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874445157677652"/>
                      <c:h val="6.5112044433632679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Томская обл.</c:v>
                </c:pt>
                <c:pt idx="1">
                  <c:v>Республика Башкортостан</c:v>
                </c:pt>
                <c:pt idx="2">
                  <c:v>Тюменская обл.</c:v>
                </c:pt>
                <c:pt idx="3">
                  <c:v>Свердловская обл.</c:v>
                </c:pt>
                <c:pt idx="4">
                  <c:v>Омская обл.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124.723</c:v>
                </c:pt>
                <c:pt idx="1">
                  <c:v>119.33799999999999</c:v>
                </c:pt>
                <c:pt idx="2">
                  <c:v>89.962000000000003</c:v>
                </c:pt>
                <c:pt idx="3">
                  <c:v>73.861999999999995</c:v>
                </c:pt>
                <c:pt idx="4">
                  <c:v>62.936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9A5-42F5-8801-BA81748AED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32556700046029E-4"/>
          <c:y val="0"/>
          <c:w val="0.96740255547002707"/>
          <c:h val="0.936266518819846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АПП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2.1999999999999999E-2</c:v>
                </c:pt>
                <c:pt idx="1">
                  <c:v>1.1806364168437914E-2</c:v>
                </c:pt>
                <c:pt idx="2">
                  <c:v>1.3100000000000001E-2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54-45D9-8BCB-AD40B1A550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6.7656577436496793E-2"/>
                  <c:y val="4.5222895461756148E-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9F-48BB-B98A-C8A445EA56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2305669740399323E-2"/>
                  <c:y val="-2.1387927190478484E-17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B9-4783-B243-C4421F919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0.218</c:v>
                </c:pt>
                <c:pt idx="1">
                  <c:v>0.12697652284263961</c:v>
                </c:pt>
                <c:pt idx="2">
                  <c:v>0.16350000000000001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54-45D9-8BCB-AD40B1A550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СЗП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0.10876106358552753"/>
                  <c:y val="-4.666510748866569E-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B9-4783-B243-C4421F919E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0.11799999999999999</c:v>
                </c:pt>
                <c:pt idx="1">
                  <c:v>0.11702559576345985</c:v>
                </c:pt>
                <c:pt idx="2">
                  <c:v>0.15040000000000001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54-45D9-8BCB-AD40B1A550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СМП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A5-4D4A-A6C3-69DAEA2B6E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54-45D9-8BCB-AD40B1A550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854-45D9-8BCB-AD40B1A550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854-45D9-8BCB-AD40B1A550E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A5-4D4A-A6C3-69DAEA2B6E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0.0%</c:formatCode>
                <c:ptCount val="3"/>
                <c:pt idx="0">
                  <c:v>4.7E-2</c:v>
                </c:pt>
                <c:pt idx="1">
                  <c:v>5.7932091487856635E-2</c:v>
                </c:pt>
                <c:pt idx="2">
                  <c:v>5.5300000000000002E-2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854-45D9-8BCB-AD40B1A55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518912"/>
        <c:axId val="188519304"/>
      </c:barChart>
      <c:catAx>
        <c:axId val="188518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88519304"/>
        <c:crosses val="autoZero"/>
        <c:auto val="1"/>
        <c:lblAlgn val="ctr"/>
        <c:lblOffset val="100"/>
        <c:noMultiLvlLbl val="0"/>
      </c:catAx>
      <c:valAx>
        <c:axId val="188519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885189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674666367777815"/>
          <c:w val="0.99953072343813654"/>
          <c:h val="6.32533363222218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2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16881457615829E-2"/>
          <c:y val="4.3636524915919454E-5"/>
          <c:w val="0.90872298911232086"/>
          <c:h val="0.943482115999474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АПП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8.0000000000000002E-3</c:v>
                </c:pt>
                <c:pt idx="1">
                  <c:v>7.738040230416166E-3</c:v>
                </c:pt>
                <c:pt idx="2">
                  <c:v>6.3E-3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54-45D9-8BCB-AD40B1A550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8.2305669740399212E-2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90-449F-9DE1-A8ADA72DBF2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>
                  <c:v>7.5999999999999998E-2</c:v>
                </c:pt>
                <c:pt idx="1">
                  <c:v>7.2043147208121827E-2</c:v>
                </c:pt>
                <c:pt idx="2">
                  <c:v>0.1268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54-45D9-8BCB-AD40B1A550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СЗП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0.0%</c:formatCode>
                <c:ptCount val="3"/>
                <c:pt idx="0">
                  <c:v>4.2000000000000003E-2</c:v>
                </c:pt>
                <c:pt idx="1">
                  <c:v>4.551632833186231E-2</c:v>
                </c:pt>
                <c:pt idx="2">
                  <c:v>4.6399999999999997E-2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54-45D9-8BCB-AD40B1A550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СМП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854-45D9-8BCB-AD40B1A550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54-45D9-8BCB-AD40B1A550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854-45D9-8BCB-AD40B1A550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854-45D9-8BCB-AD40B1A550E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854-45D9-8BCB-AD40B1A550E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0.0%</c:formatCode>
                <c:ptCount val="3"/>
                <c:pt idx="0">
                  <c:v>0.02</c:v>
                </c:pt>
                <c:pt idx="1">
                  <c:v>2.40910162697477E-2</c:v>
                </c:pt>
                <c:pt idx="2">
                  <c:v>2.7E-2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854-45D9-8BCB-AD40B1A55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520088"/>
        <c:axId val="188520480"/>
      </c:barChart>
      <c:catAx>
        <c:axId val="188520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88520480"/>
        <c:crosses val="autoZero"/>
        <c:auto val="1"/>
        <c:lblAlgn val="ctr"/>
        <c:lblOffset val="100"/>
        <c:noMultiLvlLbl val="0"/>
      </c:catAx>
      <c:valAx>
        <c:axId val="188520480"/>
        <c:scaling>
          <c:orientation val="minMax"/>
          <c:max val="0.128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885200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677731002861543"/>
          <c:w val="0.99890081657593599"/>
          <c:h val="5.322261101650569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1911361546702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64-4FDE-B976-D8968B2C96E5}"/>
              </c:ext>
            </c:extLst>
          </c:dPt>
          <c:dLbls>
            <c:dLbl>
              <c:idx val="0"/>
              <c:layout>
                <c:manualLayout>
                  <c:x val="1.88816267247639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64-4FDE-B976-D8968B2C96E5}"/>
                </c:ext>
                <c:ext xmlns:c15="http://schemas.microsoft.com/office/drawing/2012/chart" uri="{CE6537A1-D6FC-4f65-9D91-7224C49458BB}">
                  <c15:layout>
                    <c:manualLayout>
                      <c:w val="0.10517066085693537"/>
                      <c:h val="0.113449291010468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0334059549745719E-2"/>
                  <c:y val="-5.3564348919013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C5F-4CBB-858A-08FC830D12E2}"/>
                </c:ext>
                <c:ext xmlns:c15="http://schemas.microsoft.com/office/drawing/2012/chart" uri="{CE6537A1-D6FC-4f65-9D91-7224C49458BB}">
                  <c15:layout>
                    <c:manualLayout>
                      <c:w val="9.1474219317356567E-2"/>
                      <c:h val="0.1134492910104682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0334059549745823E-2"/>
                  <c:y val="-2.142573956760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5F-4CBB-858A-08FC830D12E2}"/>
                </c:ext>
                <c:ext xmlns:c15="http://schemas.microsoft.com/office/drawing/2012/chart" uri="{CE6537A1-D6FC-4f65-9D91-7224C49458BB}">
                  <c15:layout>
                    <c:manualLayout>
                      <c:w val="0.10688453159041396"/>
                      <c:h val="0.1134492910104682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4820945473624794E-2"/>
                  <c:y val="-4.9556798334268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459-4FD4-8045-91578BE8CC80}"/>
                </c:ext>
                <c:ext xmlns:c15="http://schemas.microsoft.com/office/drawing/2012/chart" uri="{CE6537A1-D6FC-4f65-9D91-7224C49458BB}">
                  <c15:layout>
                    <c:manualLayout>
                      <c:w val="0.11440287811091061"/>
                      <c:h val="0.104961298871978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Georgia" panose="020405020504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>
                  <c:v>4.1700000000000001E-2</c:v>
                </c:pt>
                <c:pt idx="1">
                  <c:v>3.1099999999999999E-2</c:v>
                </c:pt>
                <c:pt idx="2">
                  <c:v>2.1999999999999999E-2</c:v>
                </c:pt>
                <c:pt idx="3">
                  <c:v>2.2800000000000001E-2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64-4FDE-B976-D8968B2C96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192279832"/>
        <c:axId val="192280224"/>
        <c:axId val="0"/>
      </c:bar3DChart>
      <c:catAx>
        <c:axId val="192279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280224"/>
        <c:crosses val="autoZero"/>
        <c:auto val="1"/>
        <c:lblAlgn val="ctr"/>
        <c:lblOffset val="100"/>
        <c:noMultiLvlLbl val="0"/>
      </c:catAx>
      <c:valAx>
        <c:axId val="192280224"/>
        <c:scaling>
          <c:orientation val="minMax"/>
          <c:max val="4.1700000000000008E-2"/>
          <c:min val="1.0000000000000002E-2"/>
        </c:scaling>
        <c:delete val="1"/>
        <c:axPos val="l"/>
        <c:numFmt formatCode="0.00%" sourceLinked="1"/>
        <c:majorTickMark val="out"/>
        <c:minorTickMark val="none"/>
        <c:tickLblPos val="nextTo"/>
        <c:crossAx val="19227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Сумма</a:t>
            </a:r>
            <a:r>
              <a:rPr lang="ru-RU" sz="1600" baseline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aseline="0" dirty="0" smtClean="0">
                <a:solidFill>
                  <a:schemeClr val="accent3">
                    <a:lumMod val="50000"/>
                  </a:schemeClr>
                </a:solidFill>
              </a:rPr>
              <a:t>санкций,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млн.руб.</a:t>
            </a: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view3D>
      <c:rotX val="4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6072337209978224E-2"/>
          <c:w val="1"/>
          <c:h val="0.87417079161267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44-47B7-A7E2-E394D57DF8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44-47B7-A7E2-E394D57DF8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44-47B7-A7E2-E394D57DF824}"/>
              </c:ext>
            </c:extLst>
          </c:dPt>
          <c:dLbls>
            <c:dLbl>
              <c:idx val="0"/>
              <c:layout>
                <c:manualLayout>
                  <c:x val="-4.8714247305424341E-2"/>
                  <c:y val="-9.3777417001552996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44-47B7-A7E2-E394D57DF824}"/>
                </c:ext>
                <c:ext xmlns:c15="http://schemas.microsoft.com/office/drawing/2012/chart" uri="{CE6537A1-D6FC-4f65-9D91-7224C49458BB}">
                  <c15:layout>
                    <c:manualLayout>
                      <c:w val="0.25394177258742712"/>
                      <c:h val="6.3150478178376532E-2"/>
                    </c:manualLayout>
                  </c15:layout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44-47B7-A7E2-E394D57DF82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44-47B7-A7E2-E394D57DF82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сумма МЭК</c:v>
                </c:pt>
                <c:pt idx="1">
                  <c:v>сумма МЭЭ</c:v>
                </c:pt>
                <c:pt idx="2">
                  <c:v>сумма ЭКМП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267.77499999999998</c:v>
                </c:pt>
                <c:pt idx="1">
                  <c:v>252.79599999999999</c:v>
                </c:pt>
                <c:pt idx="2">
                  <c:v>345.94799999999998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44-47B7-A7E2-E394D57DF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325154083141533E-4"/>
          <c:y val="0.83980147211047007"/>
          <c:w val="0.9980332615780928"/>
          <c:h val="0.16019852788952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u="none" dirty="0" smtClean="0">
                <a:solidFill>
                  <a:schemeClr val="accent3">
                    <a:lumMod val="50000"/>
                  </a:schemeClr>
                </a:solidFill>
              </a:rPr>
              <a:t>Распределение</a:t>
            </a:r>
            <a:r>
              <a:rPr lang="ru-RU" sz="1600" u="none" baseline="0" dirty="0" smtClean="0">
                <a:solidFill>
                  <a:schemeClr val="accent3">
                    <a:lumMod val="50000"/>
                  </a:schemeClr>
                </a:solidFill>
              </a:rPr>
              <a:t> суммы санкций</a:t>
            </a:r>
            <a:r>
              <a:rPr lang="ru-RU" sz="1600" u="none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u="none" dirty="0" smtClean="0">
                <a:solidFill>
                  <a:schemeClr val="accent3">
                    <a:lumMod val="50000"/>
                  </a:schemeClr>
                </a:solidFill>
              </a:rPr>
              <a:t>млн.руб</a:t>
            </a:r>
            <a:r>
              <a:rPr lang="ru-RU" sz="1600" u="none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u="none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586585323664615E-2"/>
          <c:y val="0.11819186874357417"/>
          <c:w val="0.93424593573281545"/>
          <c:h val="0.76745778256945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РВД СМО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60991530810626E-2"/>
                  <c:y val="0.1649106858619678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F7-4FF4-BF36-6232349A05C3}"/>
                </c:ext>
                <c:ext xmlns:c15="http://schemas.microsoft.com/office/drawing/2012/chart" uri="{CE6537A1-D6FC-4f65-9D91-7224C49458BB}">
                  <c15:layout>
                    <c:manualLayout>
                      <c:w val="0.2899603616426466"/>
                      <c:h val="6.420967845580788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9776422061076908E-3"/>
                  <c:y val="0.1440498850335297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F7-4FF4-BF36-6232349A05C3}"/>
                </c:ext>
                <c:ext xmlns:c15="http://schemas.microsoft.com/office/drawing/2012/chart" uri="{CE6537A1-D6FC-4f65-9D91-7224C49458BB}">
                  <c15:layout>
                    <c:manualLayout>
                      <c:w val="0.24386897478964703"/>
                      <c:h val="6.613083354199396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1767012216747424E-7"/>
                  <c:y val="8.757800768609759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F7-4FF4-BF36-6232349A05C3}"/>
                </c:ext>
                <c:ext xmlns:c15="http://schemas.microsoft.com/office/drawing/2012/chart" uri="{CE6537A1-D6FC-4f65-9D91-7224C49458BB}">
                  <c15:layout>
                    <c:manualLayout>
                      <c:w val="0.24426128697695335"/>
                      <c:h val="6.1445386679548228E-2"/>
                    </c:manualLayout>
                  </c15:layout>
                </c:ext>
              </c:extLst>
            </c:dLbl>
            <c:dLbl>
              <c:idx val="3"/>
              <c:layout/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E9-46CE-9F06-E8EBE749F59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Санкций всего</c:v>
                </c:pt>
                <c:pt idx="1">
                  <c:v>Целевые средства</c:v>
                </c:pt>
                <c:pt idx="2">
                  <c:v>НСЗ ТФОМС</c:v>
                </c:pt>
                <c:pt idx="3">
                  <c:v>РВД СМО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866.52</c:v>
                </c:pt>
                <c:pt idx="1">
                  <c:v>488.96300000000002</c:v>
                </c:pt>
                <c:pt idx="2">
                  <c:v>265.16199999999998</c:v>
                </c:pt>
                <c:pt idx="3">
                  <c:v>94.22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F7-4FF4-BF36-6232349A05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471360"/>
        <c:axId val="194471752"/>
      </c:barChart>
      <c:catAx>
        <c:axId val="1944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71752"/>
        <c:crosses val="autoZero"/>
        <c:auto val="1"/>
        <c:lblAlgn val="ctr"/>
        <c:lblOffset val="100"/>
        <c:noMultiLvlLbl val="0"/>
      </c:catAx>
      <c:valAx>
        <c:axId val="194471752"/>
        <c:scaling>
          <c:orientation val="minMax"/>
          <c:max val="867"/>
          <c:min val="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944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Формирование средств НСЗ</a:t>
            </a:r>
            <a:endParaRPr lang="ru-RU" sz="1600" b="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914887801935779E-2"/>
          <c:y val="7.9094742786781289E-2"/>
          <c:w val="0.9341702243961284"/>
          <c:h val="0.775159031047045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Формирование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265.2</c:v>
                </c:pt>
                <c:pt idx="1">
                  <c:v>248.12700000000001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72-484D-BE06-89952F1CD1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241.214</c:v>
                </c:pt>
                <c:pt idx="1">
                  <c:v>266.31200000000001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72-484D-BE06-89952F1CD1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472536"/>
        <c:axId val="194472928"/>
        <c:axId val="0"/>
      </c:bar3DChart>
      <c:catAx>
        <c:axId val="19447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72928"/>
        <c:crosses val="autoZero"/>
        <c:auto val="1"/>
        <c:lblAlgn val="ctr"/>
        <c:lblOffset val="100"/>
        <c:noMultiLvlLbl val="0"/>
      </c:catAx>
      <c:valAx>
        <c:axId val="194472928"/>
        <c:scaling>
          <c:orientation val="minMax"/>
          <c:max val="270"/>
          <c:min val="1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19447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189629336423718E-4"/>
          <c:y val="0.91481752627026103"/>
          <c:w val="0.99902810370663553"/>
          <c:h val="8.5182473729738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3365539452495E-2"/>
          <c:y val="2.5527134411965923E-2"/>
          <c:w val="0.96457326892109496"/>
          <c:h val="0.77753093223559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40057.1</c:v>
                </c:pt>
                <c:pt idx="1">
                  <c:v>41406.199999999997</c:v>
                </c:pt>
                <c:pt idx="2">
                  <c:v>39994.1</c:v>
                </c:pt>
                <c:pt idx="3">
                  <c:v>40786.699999999997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45-4DD5-82C4-B3A4F80ECA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 ФФОМС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492753623188347E-2"/>
                  <c:y val="-3.0168431577777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D2-4B40-9677-79E75380C4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25462.400000000001</c:v>
                </c:pt>
                <c:pt idx="1">
                  <c:v>26799.1</c:v>
                </c:pt>
                <c:pt idx="2">
                  <c:v>32691.5</c:v>
                </c:pt>
                <c:pt idx="3">
                  <c:v>33232.5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45-4DD5-82C4-B3A4F80ECA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МБТ субъекта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405104633549611E-3"/>
                  <c:y val="-3.4809728743589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37-4D3F-B6B1-605A97B6A6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810209267099759E-3"/>
                  <c:y val="-2.5527134411965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37-4D3F-B6B1-605A97B6A6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781747147305202E-16"/>
                  <c:y val="-2.5527134411965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37-4D3F-B6B1-605A97B6A6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13914.9</c:v>
                </c:pt>
                <c:pt idx="1">
                  <c:v>14541</c:v>
                </c:pt>
                <c:pt idx="2">
                  <c:v>7235.9</c:v>
                </c:pt>
                <c:pt idx="3">
                  <c:v>7503.5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45-4DD5-82C4-B3A4F80ECA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628328"/>
        <c:axId val="187023312"/>
      </c:barChart>
      <c:catAx>
        <c:axId val="16062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23312"/>
        <c:crosses val="autoZero"/>
        <c:auto val="1"/>
        <c:lblAlgn val="ctr"/>
        <c:lblOffset val="100"/>
        <c:noMultiLvlLbl val="0"/>
      </c:catAx>
      <c:valAx>
        <c:axId val="187023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6062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82188236394789"/>
          <c:w val="0.99800322061191615"/>
          <c:h val="0.10417811763605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b="0" dirty="0" smtClean="0">
                <a:solidFill>
                  <a:schemeClr val="accent2">
                    <a:lumMod val="50000"/>
                  </a:schemeClr>
                </a:solidFill>
              </a:rPr>
              <a:t>Направления расходования средств НСЗ</a:t>
            </a:r>
            <a:endParaRPr lang="ru-RU" sz="1500" b="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914887801935779E-2"/>
          <c:y val="7.9094742786781289E-2"/>
          <c:w val="0.9341702243961284"/>
          <c:h val="0.751992852745258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Покупка медицинского оборудования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176.166</c:v>
                </c:pt>
                <c:pt idx="1">
                  <c:v>199.255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9D-4D3D-85E7-2189EE316B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Ремонт медицинского оборудования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60.915999999999997</c:v>
                </c:pt>
                <c:pt idx="1">
                  <c:v>65.022999999999996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9D-4D3D-85E7-2189EE316B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Профессиональное образование медицинских работников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4.1319999999999997</c:v>
                </c:pt>
                <c:pt idx="1">
                  <c:v>2.032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9D-4D3D-85E7-2189EE316B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473712"/>
        <c:axId val="194474104"/>
        <c:axId val="0"/>
      </c:bar3DChart>
      <c:catAx>
        <c:axId val="19447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74104"/>
        <c:crosses val="autoZero"/>
        <c:auto val="1"/>
        <c:lblAlgn val="ctr"/>
        <c:lblOffset val="100"/>
        <c:noMultiLvlLbl val="0"/>
      </c:catAx>
      <c:valAx>
        <c:axId val="194474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9447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641132022174362"/>
          <c:w val="0.99874466340580736"/>
          <c:h val="0.12358867977825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</a:rPr>
              <a:t>План_2018</a:t>
            </a:r>
            <a:endParaRPr lang="ru-RU" sz="1600" b="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822038131320276E-2"/>
          <c:y val="0.13697820387642679"/>
          <c:w val="0.87133271131970558"/>
          <c:h val="0.664197509578131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BE-4B9C-AE9E-1FC4DF3BEC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BE-4B9C-AE9E-1FC4DF3BEC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64-495F-A722-14D13B74193D}"/>
              </c:ext>
            </c:extLst>
          </c:dPt>
          <c:dLbls>
            <c:dLbl>
              <c:idx val="0"/>
              <c:layout>
                <c:manualLayout>
                  <c:x val="4.7198582562884638E-2"/>
                  <c:y val="4.758425630382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BE-4B9C-AE9E-1FC4DF3BECB6}"/>
                </c:ext>
                <c:ext xmlns:c15="http://schemas.microsoft.com/office/drawing/2012/chart" uri="{CE6537A1-D6FC-4f65-9D91-7224C49458BB}">
                  <c15:layout>
                    <c:manualLayout>
                      <c:w val="0.20637634651813735"/>
                      <c:h val="4.437664594400223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4071291243744541E-2"/>
                  <c:y val="7.9479345865347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BE-4B9C-AE9E-1FC4DF3BECB6}"/>
                </c:ext>
                <c:ext xmlns:c15="http://schemas.microsoft.com/office/drawing/2012/chart" uri="{CE6537A1-D6FC-4f65-9D91-7224C49458BB}">
                  <c15:layout>
                    <c:manualLayout>
                      <c:w val="0.2137222332174126"/>
                      <c:h val="4.437673265577398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1303189233509571E-2"/>
                  <c:y val="-9.5090662869774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64-495F-A722-14D13B74193D}"/>
                </c:ext>
                <c:ext xmlns:c15="http://schemas.microsoft.com/office/drawing/2012/chart" uri="{CE6537A1-D6FC-4f65-9D91-7224C49458BB}">
                  <c15:layout>
                    <c:manualLayout>
                      <c:w val="0.10727261160903613"/>
                      <c:h val="4.4855094643066536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Приобретение медицинского оборудования</c:v>
                </c:pt>
                <c:pt idx="1">
                  <c:v>Ремонт медицинского оборудования</c:v>
                </c:pt>
                <c:pt idx="2">
                  <c:v>Профессиональное образование медицинских работников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378.30500000000001</c:v>
                </c:pt>
                <c:pt idx="1">
                  <c:v>80.507999999999996</c:v>
                </c:pt>
                <c:pt idx="2">
                  <c:v>4.7149999999999999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BE-4B9C-AE9E-1FC4DF3BEC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</a:rPr>
              <a:t>План_2017</a:t>
            </a:r>
            <a:endParaRPr lang="ru-RU" sz="1600" b="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744663405807342E-2"/>
          <c:y val="0.12613631576107565"/>
          <c:w val="0.87432497384715435"/>
          <c:h val="0.669328314260797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D9-4BEC-95C0-F4D9E5D426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D9-4BEC-95C0-F4D9E5D426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D9-4BEC-95C0-F4D9E5D42614}"/>
              </c:ext>
            </c:extLst>
          </c:dPt>
          <c:dLbls>
            <c:dLbl>
              <c:idx val="0"/>
              <c:layout>
                <c:manualLayout>
                  <c:x val="-6.5453975703771818E-3"/>
                  <c:y val="0.10495663474433131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D9-4BEC-95C0-F4D9E5D42614}"/>
                </c:ext>
                <c:ext xmlns:c15="http://schemas.microsoft.com/office/drawing/2012/chart" uri="{CE6537A1-D6FC-4f65-9D91-7224C49458BB}">
                  <c15:layout>
                    <c:manualLayout>
                      <c:w val="0.21758248748904405"/>
                      <c:h val="5.141675467178674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2144886765246409E-2"/>
                  <c:y val="-1.9461429123551272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D9-4BEC-95C0-F4D9E5D42614}"/>
                </c:ext>
                <c:ext xmlns:c15="http://schemas.microsoft.com/office/drawing/2012/chart" uri="{CE6537A1-D6FC-4f65-9D91-7224C49458BB}">
                  <c15:layout>
                    <c:manualLayout>
                      <c:w val="0.21690911061475679"/>
                      <c:h val="6.08038344906200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234249389766922"/>
                  <c:y val="-7.0706244074315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3D9-4BEC-95C0-F4D9E5D42614}"/>
                </c:ext>
                <c:ext xmlns:c15="http://schemas.microsoft.com/office/drawing/2012/chart" uri="{CE6537A1-D6FC-4f65-9D91-7224C49458BB}">
                  <c15:layout>
                    <c:manualLayout>
                      <c:w val="0.13121071182862581"/>
                      <c:h val="4.6019928988661092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Приобретение медицинского оборудования</c:v>
                </c:pt>
                <c:pt idx="1">
                  <c:v>Ремонт медицинского оборудования</c:v>
                </c:pt>
                <c:pt idx="2">
                  <c:v>Профессиональное образование медицинских работников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319.54000000000002</c:v>
                </c:pt>
                <c:pt idx="1">
                  <c:v>108.55</c:v>
                </c:pt>
                <c:pt idx="2">
                  <c:v>2.8010000000000002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D9-4BEC-95C0-F4D9E5D426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761755785566315"/>
          <c:w val="1"/>
          <c:h val="0.18238244214433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План_2018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358145391252817E-2"/>
          <c:y val="0.13557213170277968"/>
          <c:w val="0.86258022562130676"/>
          <c:h val="0.676492131620824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95-450C-92BE-95006A688A13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95-450C-92BE-95006A688A1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95-450C-92BE-95006A688A13}"/>
              </c:ext>
            </c:extLst>
          </c:dPt>
          <c:dLbls>
            <c:dLbl>
              <c:idx val="0"/>
              <c:layout>
                <c:manualLayout>
                  <c:x val="4.1522255127240754E-2"/>
                  <c:y val="-9.8562619230465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95-450C-92BE-95006A688A13}"/>
                </c:ext>
                <c:ext xmlns:c15="http://schemas.microsoft.com/office/drawing/2012/chart" uri="{CE6537A1-D6FC-4f65-9D91-7224C49458BB}">
                  <c15:layout>
                    <c:manualLayout>
                      <c:w val="0.12882295485686776"/>
                      <c:h val="5.030290106064155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8563737547946885"/>
                  <c:y val="-1.4080374175780808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95-450C-92BE-95006A688A13}"/>
                </c:ext>
                <c:ext xmlns:c15="http://schemas.microsoft.com/office/drawing/2012/chart" uri="{CE6537A1-D6FC-4f65-9D91-7224C49458BB}">
                  <c15:layout>
                    <c:manualLayout>
                      <c:w val="0.24175454965270907"/>
                      <c:h val="5.84570201197829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5559753362172146"/>
                  <c:y val="-6.57084128203100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495-450C-92BE-95006A688A13}"/>
                </c:ext>
                <c:ext xmlns:c15="http://schemas.microsoft.com/office/drawing/2012/chart" uri="{CE6537A1-D6FC-4f65-9D91-7224C49458BB}">
                  <c15:layout>
                    <c:manualLayout>
                      <c:w val="0.18698648534026971"/>
                      <c:h val="5.845702011978296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Профессиональное образование медицинских работников</c:v>
                </c:pt>
                <c:pt idx="1">
                  <c:v>Приобретение медицинского оборудования</c:v>
                </c:pt>
                <c:pt idx="2">
                  <c:v>Ремонт медицинского оборудования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4.7149999999999999</c:v>
                </c:pt>
                <c:pt idx="1">
                  <c:v>378.30500000000001</c:v>
                </c:pt>
                <c:pt idx="2">
                  <c:v>80.507999999999996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495-450C-92BE-95006A688A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476329168601238"/>
          <c:w val="0.9983943913639225"/>
          <c:h val="0.16523670831398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Исполнение_2018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299904813066054E-2"/>
          <c:y val="0.11711185555936315"/>
          <c:w val="0.88663683828588125"/>
          <c:h val="0.683393870451112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13-4C51-80B9-25F32B1A0B82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13-4C51-80B9-25F32B1A0B82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13-4C51-80B9-25F32B1A0B82}"/>
              </c:ext>
            </c:extLst>
          </c:dPt>
          <c:dLbls>
            <c:dLbl>
              <c:idx val="0"/>
              <c:layout>
                <c:manualLayout>
                  <c:x val="0.1092360108136133"/>
                  <c:y val="-6.529131499781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13-4C51-80B9-25F32B1A0B82}"/>
                </c:ext>
                <c:ext xmlns:c15="http://schemas.microsoft.com/office/drawing/2012/chart" uri="{CE6537A1-D6FC-4f65-9D91-7224C49458BB}">
                  <c15:layout>
                    <c:manualLayout>
                      <c:w val="0.20826273932526015"/>
                      <c:h val="4.427717246531612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165967670258849"/>
                  <c:y val="-7.1516609867231561E-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13-4C51-80B9-25F32B1A0B82}"/>
                </c:ext>
                <c:ext xmlns:c15="http://schemas.microsoft.com/office/drawing/2012/chart" uri="{CE6537A1-D6FC-4f65-9D91-7224C49458BB}">
                  <c15:layout>
                    <c:manualLayout>
                      <c:w val="0.19935937308565879"/>
                      <c:h val="6.079845772347553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0687594828412775E-2"/>
                  <c:y val="6.9835963274561628E-3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7030A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13-4C51-80B9-25F32B1A0B82}"/>
                </c:ext>
                <c:ext xmlns:c15="http://schemas.microsoft.com/office/drawing/2012/chart" uri="{CE6537A1-D6FC-4f65-9D91-7224C49458BB}">
                  <c15:layout>
                    <c:manualLayout>
                      <c:w val="0.20765817686923674"/>
                      <c:h val="5.8451983156338372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Профессиональное образование медицинских работников</c:v>
                </c:pt>
                <c:pt idx="1">
                  <c:v>Приобретение медицинского оборудования</c:v>
                </c:pt>
                <c:pt idx="2">
                  <c:v>Ремонт медицинского оборудования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4.1319999999999997</c:v>
                </c:pt>
                <c:pt idx="1">
                  <c:v>176.166</c:v>
                </c:pt>
                <c:pt idx="2">
                  <c:v>60.915999999999997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13-4C51-80B9-25F32B1A0B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u="none" dirty="0" smtClean="0">
                <a:solidFill>
                  <a:srgbClr val="002060"/>
                </a:solidFill>
              </a:rPr>
              <a:t>Проверки</a:t>
            </a:r>
            <a:r>
              <a:rPr lang="ru-RU" sz="1600" b="0" u="none" baseline="0" dirty="0" smtClean="0">
                <a:solidFill>
                  <a:srgbClr val="002060"/>
                </a:solidFill>
              </a:rPr>
              <a:t> медицинских организаций</a:t>
            </a:r>
            <a:endParaRPr lang="ru-RU" sz="1600" b="0" u="none" dirty="0">
              <a:solidFill>
                <a:srgbClr val="002060"/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47291884607047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DCF-4068-A53E-C0C53142D2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Проверка/ревизия </c:v>
                </c:pt>
                <c:pt idx="1">
                  <c:v>Комплексная</c:v>
                </c:pt>
                <c:pt idx="2">
                  <c:v>Тематическая </c:v>
                </c:pt>
                <c:pt idx="3">
                  <c:v>Контрольная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112</c:v>
                </c:pt>
                <c:pt idx="1">
                  <c:v>81</c:v>
                </c:pt>
                <c:pt idx="2">
                  <c:v>30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65-4E12-A2D0-8BB25FCC45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5533661740558297E-2"/>
                  <c:y val="-9.38609922400248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65-4E12-A2D0-8BB25FCC45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Проверка/ревизия </c:v>
                </c:pt>
                <c:pt idx="1">
                  <c:v>Комплексная</c:v>
                </c:pt>
                <c:pt idx="2">
                  <c:v>Тематическая </c:v>
                </c:pt>
                <c:pt idx="3">
                  <c:v>Контрольная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130</c:v>
                </c:pt>
                <c:pt idx="1">
                  <c:v>81</c:v>
                </c:pt>
                <c:pt idx="2">
                  <c:v>48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65-4E12-A2D0-8BB25FCC4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986920"/>
        <c:axId val="194987312"/>
      </c:barChart>
      <c:catAx>
        <c:axId val="194986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987312"/>
        <c:crosses val="autoZero"/>
        <c:auto val="1"/>
        <c:lblAlgn val="ctr"/>
        <c:lblOffset val="100"/>
        <c:noMultiLvlLbl val="0"/>
      </c:catAx>
      <c:valAx>
        <c:axId val="194987312"/>
        <c:scaling>
          <c:orientation val="minMax"/>
          <c:max val="13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98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497877415470637E-3"/>
          <c:y val="0.93238973447394735"/>
          <c:w val="0.99790042451690586"/>
          <c:h val="6.7610265526052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u="none" dirty="0" smtClean="0">
                <a:solidFill>
                  <a:srgbClr val="002060"/>
                </a:solidFill>
              </a:rPr>
              <a:t>Финансовые</a:t>
            </a:r>
            <a:r>
              <a:rPr lang="ru-RU" sz="1600" b="0" u="none" baseline="0" dirty="0" smtClean="0">
                <a:solidFill>
                  <a:srgbClr val="002060"/>
                </a:solidFill>
              </a:rPr>
              <a:t> результаты проверок, </a:t>
            </a:r>
            <a:r>
              <a:rPr lang="ru-RU" sz="1600" b="1" u="none" baseline="0" dirty="0" smtClean="0">
                <a:solidFill>
                  <a:srgbClr val="002060"/>
                </a:solidFill>
              </a:rPr>
              <a:t>млн.руб.</a:t>
            </a:r>
            <a:endParaRPr lang="ru-RU" sz="1600" b="1" u="none" dirty="0">
              <a:solidFill>
                <a:srgbClr val="002060"/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view3D>
      <c:rotX val="40"/>
      <c:rotY val="17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0613076491540333E-2"/>
          <c:w val="1"/>
          <c:h val="0.929386858978157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14-4265-B59C-044913D82E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14-4265-B59C-044913D82E78}"/>
              </c:ext>
            </c:extLst>
          </c:dPt>
          <c:dLbls>
            <c:dLbl>
              <c:idx val="0"/>
              <c:layout>
                <c:manualLayout>
                  <c:x val="7.711167023344577E-2"/>
                  <c:y val="1.7542917501214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14-4265-B59C-044913D82E7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215710579929324"/>
                      <c:h val="6.613083986157365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041378833126416"/>
                  <c:y val="-0.11123138469981206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14-4265-B59C-044913D82E7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906932753681124"/>
                      <c:h val="6.1462617182407531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Выявлено нецелевое использование средств</c:v>
                </c:pt>
                <c:pt idx="1">
                  <c:v>Восстановлено средств нецелевого использования 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27.956</c:v>
                </c:pt>
                <c:pt idx="1">
                  <c:v>26.928999999999998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14-4265-B59C-044913D82E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236106995982323"/>
          <c:w val="1"/>
          <c:h val="0.10763893004017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63456671955728E-2"/>
          <c:y val="7.9954079176387804E-2"/>
          <c:w val="0.92387479263937444"/>
          <c:h val="0.74253153158420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1-4B5F-AB73-310CDC9E14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1-4B5F-AB73-310CDC9E14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821-4B5F-AB73-310CDC9E14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821-4B5F-AB73-310CDC9E14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821-4B5F-AB73-310CDC9E14E4}"/>
              </c:ext>
            </c:extLst>
          </c:dPt>
          <c:dLbls>
            <c:dLbl>
              <c:idx val="4"/>
              <c:layout>
                <c:manualLayout>
                  <c:x val="6.0156272870638822E-2"/>
                  <c:y val="-0.137528761424169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821-4B5F-AB73-310CDC9E14E4}"/>
                </c:ext>
                <c:ext xmlns:c15="http://schemas.microsoft.com/office/drawing/2012/chart" uri="{CE6537A1-D6FC-4f65-9D91-7224C49458BB}">
                  <c15:layout>
                    <c:manualLayout>
                      <c:w val="6.42103932194098E-2"/>
                      <c:h val="5.0520564992141102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Оплата расходов не включенных в тариф</c:v>
                </c:pt>
                <c:pt idx="1">
                  <c:v>Финансирование подразделений МО, финансируемых из других источников</c:v>
                </c:pt>
                <c:pt idx="2">
                  <c:v>Расходование средств сверх норм</c:v>
                </c:pt>
                <c:pt idx="3">
                  <c:v>Расходование средств без подтверждающих документов</c:v>
                </c:pt>
                <c:pt idx="4">
                  <c:v>Оплата собственных обязательств, не связанных с ОМС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15.708</c:v>
                </c:pt>
                <c:pt idx="1">
                  <c:v>3.972</c:v>
                </c:pt>
                <c:pt idx="2">
                  <c:v>4.907</c:v>
                </c:pt>
                <c:pt idx="3">
                  <c:v>1.349</c:v>
                </c:pt>
                <c:pt idx="4">
                  <c:v>1.998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821-4B5F-AB73-310CDC9E1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1676725246902393"/>
          <c:w val="0.99849257015127479"/>
          <c:h val="0.17529539846449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584285524191933E-3"/>
          <c:y val="6.4009085746734806E-2"/>
          <c:w val="0.99354157144758082"/>
          <c:h val="0.900865560459116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СП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D6-43D8-811C-635860E4CD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5A-4424-8206-F54540723E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5A-4424-8206-F54540723E64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СП_1</c:v>
                </c:pt>
                <c:pt idx="1">
                  <c:v>СП_2</c:v>
                </c:pt>
                <c:pt idx="2">
                  <c:v>СП_3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48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D6-43D8-811C-635860E4CD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216027936882674"/>
          <c:w val="0.99750808518516354"/>
          <c:h val="5.7839720631173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Информирование застрахованных лиц</a:t>
            </a:r>
            <a:endParaRPr lang="ru-RU" sz="1400" dirty="0">
              <a:solidFill>
                <a:srgbClr val="002060"/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40"/>
      <c:rotY val="23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58863126402393E-2"/>
          <c:y val="8.1567291311754692E-2"/>
          <c:w val="0.98504113687359773"/>
          <c:h val="0.807378055596542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Информирование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74-4789-9329-998C844EC3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74-4789-9329-998C844EC3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74-4789-9329-998C844EC3B6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Диспансеризация 1р/3г</c:v>
                </c:pt>
                <c:pt idx="1">
                  <c:v>Диспансеризация 1р/2г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235812</c:v>
                </c:pt>
                <c:pt idx="1">
                  <c:v>44226</c:v>
                </c:pt>
                <c:pt idx="2">
                  <c:v>66407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6F-4EE3-8F6B-4E6A879A0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755977053123895"/>
          <c:w val="0.99844427823485415"/>
          <c:h val="7.2440229468761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61119438461291E-5"/>
          <c:y val="0"/>
          <c:w val="0.98265265608010766"/>
          <c:h val="0.647520127617753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Лист1!$C$23</c:f>
              <c:strCache>
                <c:ptCount val="1"/>
                <c:pt idx="0">
                  <c:v>Количество медицинских организаций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Лист1!$D$22:$D$22</c:f>
              <c:numCache>
                <c:formatCode>General</c:formatCode>
                <c:ptCount val="1"/>
              </c:numCache>
            </c:numRef>
          </c:cat>
          <c:val>
            <c:numRef>
              <c:f>Лист1!$D$23:$D$23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53-4F27-AF9A-E01578555B11}"/>
            </c:ext>
          </c:extLst>
        </c:ser>
        <c:ser>
          <c:idx val="1"/>
          <c:order val="1"/>
          <c:tx>
            <c:strRef>
              <c:f>Лист1!$C$24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Лист1!$D$22:$D$22</c:f>
              <c:numCache>
                <c:formatCode>General</c:formatCode>
                <c:ptCount val="1"/>
              </c:numCache>
            </c:numRef>
          </c:cat>
          <c:val>
            <c:numRef>
              <c:f>Лист1!$D$24:$D$24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53-4F27-AF9A-E01578555B11}"/>
            </c:ext>
          </c:extLst>
        </c:ser>
        <c:ser>
          <c:idx val="2"/>
          <c:order val="2"/>
          <c:tx>
            <c:strRef>
              <c:f>Лист1!$C$25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Лист1!$D$22:$D$22</c:f>
              <c:numCache>
                <c:formatCode>General</c:formatCode>
                <c:ptCount val="1"/>
              </c:numCache>
            </c:numRef>
          </c:cat>
          <c:val>
            <c:numRef>
              <c:f>Лист1!$D$25:$D$25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53-4F27-AF9A-E01578555B11}"/>
            </c:ext>
          </c:extLst>
        </c:ser>
        <c:ser>
          <c:idx val="3"/>
          <c:order val="3"/>
          <c:tx>
            <c:strRef>
              <c:f>Лист1!$C$26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Лист1!$D$22:$D$22</c:f>
              <c:numCache>
                <c:formatCode>General</c:formatCode>
                <c:ptCount val="1"/>
              </c:numCache>
            </c:numRef>
          </c:cat>
          <c:val>
            <c:numRef>
              <c:f>Лист1!$D$26:$D$26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453-4F27-AF9A-E01578555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546064"/>
        <c:axId val="187751896"/>
      </c:barChart>
      <c:catAx>
        <c:axId val="18754606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751896"/>
        <c:crosses val="max"/>
        <c:auto val="1"/>
        <c:lblAlgn val="ctr"/>
        <c:lblOffset val="100"/>
        <c:noMultiLvlLbl val="0"/>
      </c:catAx>
      <c:valAx>
        <c:axId val="187751896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754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959471716257376E-2"/>
          <c:y val="0.45597420081707751"/>
          <c:w val="0.9186352927998892"/>
          <c:h val="0.27601645869348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u="sng" dirty="0" smtClean="0">
                <a:solidFill>
                  <a:srgbClr val="002060"/>
                </a:solidFill>
              </a:rPr>
              <a:t>Устные</a:t>
            </a:r>
            <a:r>
              <a:rPr lang="ru-RU" sz="1600" baseline="0" dirty="0" smtClean="0">
                <a:solidFill>
                  <a:srgbClr val="002060"/>
                </a:solidFill>
              </a:rPr>
              <a:t> обращения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590280272557553E-2"/>
          <c:y val="0.15300719955434522"/>
          <c:w val="0.94680298470544588"/>
          <c:h val="0.708975470288917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EC-4AEB-9FC9-B2FE2FDE0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EC-4AEB-9FC9-B2FE2FDE08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EC-4AEB-9FC9-B2FE2FDE0859}"/>
              </c:ext>
            </c:extLst>
          </c:dPt>
          <c:dLbls>
            <c:dLbl>
              <c:idx val="0"/>
              <c:layout>
                <c:manualLayout>
                  <c:x val="3.2320567258924593E-4"/>
                  <c:y val="8.961076119402450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EC-4AEB-9FC9-B2FE2FDE085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1.1935523766335492E-2"/>
                  <c:y val="-0.10529264440297889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EC-4AEB-9FC9-B2FE2FDE085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6.2827225130889938E-2"/>
                  <c:y val="-4.7045649626862904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EEC-4AEB-9FC9-B2FE2FDE085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2.6925953627524254E-2"/>
                  <c:y val="-9.185103022387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EEC-4AEB-9FC9-B2FE2FDE085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СП_1</c:v>
                </c:pt>
                <c:pt idx="1">
                  <c:v>СП_2</c:v>
                </c:pt>
                <c:pt idx="2">
                  <c:v>СП_3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20351</c:v>
                </c:pt>
                <c:pt idx="1">
                  <c:v>9130</c:v>
                </c:pt>
                <c:pt idx="2">
                  <c:v>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EC-4AEB-9FC9-B2FE2FDE0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944478502476213"/>
          <c:w val="1"/>
          <c:h val="7.05552149752380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u="sng" dirty="0" smtClean="0">
                <a:solidFill>
                  <a:srgbClr val="002060"/>
                </a:solidFill>
              </a:rPr>
              <a:t>Письменные</a:t>
            </a:r>
            <a:r>
              <a:rPr lang="ru-RU" sz="1600" baseline="0" dirty="0" smtClean="0">
                <a:solidFill>
                  <a:srgbClr val="002060"/>
                </a:solidFill>
              </a:rPr>
              <a:t> обращения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036472535173944E-2"/>
          <c:y val="0.1412053917454377"/>
          <c:w val="0.94888568248340677"/>
          <c:h val="0.711215749312796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A8-4D59-A687-FFD7FA44B3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A8-4D59-A687-FFD7FA44B3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A8-4D59-A687-FFD7FA44B39E}"/>
              </c:ext>
            </c:extLst>
          </c:dPt>
          <c:dLbls>
            <c:dLbl>
              <c:idx val="0"/>
              <c:layout>
                <c:manualLayout>
                  <c:x val="1.0762607553636838E-2"/>
                  <c:y val="-0.24418932425371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A8-4D59-A687-FFD7FA44B39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928209235625763E-2"/>
                  <c:y val="-0.1366564108208875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A8-4D59-A687-FFD7FA44B39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4.4876589379207181E-2"/>
                  <c:y val="0.1075329134328294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A8-4D59-A687-FFD7FA44B39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-4.4876589379207195E-2"/>
                  <c:y val="-0.15233829402984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3A8-4D59-A687-FFD7FA44B39E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СП_1</c:v>
                </c:pt>
                <c:pt idx="1">
                  <c:v>СП_2</c:v>
                </c:pt>
                <c:pt idx="2">
                  <c:v>СП_3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261</c:v>
                </c:pt>
                <c:pt idx="2">
                  <c:v>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3A8-4D59-A687-FFD7FA44B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Жалоб</a:t>
            </a:r>
            <a:r>
              <a:rPr lang="ru-RU" sz="1600" baseline="0" dirty="0" smtClean="0">
                <a:solidFill>
                  <a:srgbClr val="002060"/>
                </a:solidFill>
              </a:rPr>
              <a:t>ы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0"/>
      <c:rotY val="20"/>
      <c:depthPercent val="7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Жалоб всего</c:v>
                </c:pt>
                <c:pt idx="1">
                  <c:v>Жалоб обоснованных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421</c:v>
                </c:pt>
                <c:pt idx="1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15-4554-94AF-6C2AC080B6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Жалоб всего</c:v>
                </c:pt>
                <c:pt idx="1">
                  <c:v>Жалоб обоснованных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493</c:v>
                </c:pt>
                <c:pt idx="1">
                  <c:v>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15-4554-94AF-6C2AC080B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94068632"/>
        <c:axId val="194069024"/>
        <c:axId val="194073248"/>
      </c:bar3DChart>
      <c:catAx>
        <c:axId val="19406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69024"/>
        <c:crosses val="autoZero"/>
        <c:auto val="1"/>
        <c:lblAlgn val="ctr"/>
        <c:lblOffset val="100"/>
        <c:noMultiLvlLbl val="0"/>
      </c:catAx>
      <c:valAx>
        <c:axId val="194069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068632"/>
        <c:crosses val="autoZero"/>
        <c:crossBetween val="between"/>
      </c:valAx>
      <c:serAx>
        <c:axId val="194073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9406902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Основные причины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0"/>
      <c:rotY val="20"/>
      <c:depthPercent val="14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Работа МО</c:v>
                </c:pt>
                <c:pt idx="1">
                  <c:v>Качество МП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</c:v>
                </c:pt>
                <c:pt idx="1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F8-4A6B-9444-9CF472B381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Работа МО</c:v>
                </c:pt>
                <c:pt idx="1">
                  <c:v>Качество МП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</c:v>
                </c:pt>
                <c:pt idx="1">
                  <c:v>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F8-4A6B-9444-9CF472B38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069808"/>
        <c:axId val="194070200"/>
        <c:axId val="194074520"/>
      </c:bar3DChart>
      <c:catAx>
        <c:axId val="19406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70200"/>
        <c:crosses val="autoZero"/>
        <c:auto val="1"/>
        <c:lblAlgn val="ctr"/>
        <c:lblOffset val="100"/>
        <c:noMultiLvlLbl val="0"/>
      </c:catAx>
      <c:valAx>
        <c:axId val="194070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069808"/>
        <c:crosses val="autoZero"/>
        <c:crossBetween val="between"/>
      </c:valAx>
      <c:serAx>
        <c:axId val="1940745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9407020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697098547172242"/>
          <c:w val="0.3986886434103325"/>
          <c:h val="6.3029014528277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Поликлиника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693264595807764"/>
          <c:y val="0.15367016202261058"/>
          <c:w val="0.79266835194099483"/>
          <c:h val="0.731991426475789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Объем МП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CD-4B68-8218-4316A35C6B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CD-4B68-8218-4316A35C6B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CD-4B68-8218-4316A35C6B0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0.442</c:v>
                </c:pt>
                <c:pt idx="1">
                  <c:v>0.37</c:v>
                </c:pt>
                <c:pt idx="2">
                  <c:v>0.188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CD-4B68-8218-4316A35C6B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Объем ФО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1CD-4B68-8218-4316A35C6B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1CD-4B68-8218-4316A35C6B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1CD-4B68-8218-4316A35C6B0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0.41399999999999998</c:v>
                </c:pt>
                <c:pt idx="1">
                  <c:v>0.38400000000000001</c:v>
                </c:pt>
                <c:pt idx="2">
                  <c:v>0.20200000000000001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1CD-4B68-8218-4316A35C6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7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"/>
          <c:w val="0.23286630949947909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Круглосуточный</a:t>
            </a:r>
            <a:r>
              <a:rPr lang="ru-RU" sz="1600" baseline="0" dirty="0" smtClean="0">
                <a:solidFill>
                  <a:srgbClr val="002060"/>
                </a:solidFill>
              </a:rPr>
              <a:t> стационар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330547461678791"/>
          <c:w val="0.99953514775887686"/>
          <c:h val="0.721890906557370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Объем МП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D1-4EAD-984E-FD2C43CAED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D1-4EAD-984E-FD2C43CAED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D1-4EAD-984E-FD2C43CAEDF2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0.09</c:v>
                </c:pt>
                <c:pt idx="1">
                  <c:v>0.27</c:v>
                </c:pt>
                <c:pt idx="2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D1-4EAD-984E-FD2C43CAED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Объем ФО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3D1-4EAD-984E-FD2C43CAED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3D1-4EAD-984E-FD2C43CAED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3D1-4EAD-984E-FD2C43CAEDF2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0.06</c:v>
                </c:pt>
                <c:pt idx="1">
                  <c:v>0.21</c:v>
                </c:pt>
                <c:pt idx="2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3D1-4EAD-984E-FD2C43CAE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Средняя </a:t>
            </a:r>
            <a:r>
              <a:rPr lang="ru-RU" sz="1600" dirty="0" smtClean="0"/>
              <a:t>Стоимость</a:t>
            </a:r>
            <a:r>
              <a:rPr lang="en-US" sz="1600" dirty="0" smtClean="0"/>
              <a:t> </a:t>
            </a:r>
            <a:r>
              <a:rPr lang="ru-RU" sz="1600" dirty="0" smtClean="0"/>
              <a:t>госпитализации</a:t>
            </a:r>
            <a:endParaRPr lang="ru-RU" sz="1600" dirty="0"/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216182808965182E-2"/>
          <c:y val="0.13223658969505073"/>
          <c:w val="0.93556763438206958"/>
          <c:h val="0.76989632652717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Стоимость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38143</c:v>
                </c:pt>
                <c:pt idx="1">
                  <c:v>43562</c:v>
                </c:pt>
                <c:pt idx="2">
                  <c:v>64675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42-432C-8B74-FE028ED16B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8129408"/>
        <c:axId val="187931176"/>
      </c:barChart>
      <c:catAx>
        <c:axId val="1881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31176"/>
        <c:crosses val="autoZero"/>
        <c:auto val="1"/>
        <c:lblAlgn val="ctr"/>
        <c:lblOffset val="100"/>
        <c:noMultiLvlLbl val="0"/>
      </c:catAx>
      <c:valAx>
        <c:axId val="187931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8812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</a:rPr>
              <a:t>Доли объемов</a:t>
            </a:r>
            <a:r>
              <a:rPr lang="ru-RU" sz="1600" baseline="0" dirty="0" smtClean="0">
                <a:solidFill>
                  <a:srgbClr val="002060"/>
                </a:solidFill>
              </a:rPr>
              <a:t> МП и ФО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116815724178795"/>
          <c:y val="0.10508629075230401"/>
          <c:w val="0.74763498500166647"/>
          <c:h val="0.870613868996970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Объем МП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6-4834-A735-A42F0E4578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6-4834-A735-A42F0E4578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C6-4834-A735-A42F0E45782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0.09</c:v>
                </c:pt>
                <c:pt idx="1">
                  <c:v>0.27</c:v>
                </c:pt>
                <c:pt idx="2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3C6-4834-A735-A42F0E4578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Объем ФО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3C6-4834-A735-A42F0E4578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3C6-4834-A735-A42F0E4578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3C6-4834-A735-A42F0E45782A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0.06</c:v>
                </c:pt>
                <c:pt idx="1">
                  <c:v>0.21</c:v>
                </c:pt>
                <c:pt idx="2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3C6-4834-A735-A42F0E457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Количество,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случаев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271122546109126E-2"/>
          <c:y val="0.12907639891863867"/>
          <c:w val="0.88848096732543558"/>
          <c:h val="0.69824871310595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33-422D-A38A-BA95FD8612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33-422D-A38A-BA95FD86125A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33-422D-A38A-BA95FD86125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33-422D-A38A-BA95FD86125A}"/>
              </c:ext>
            </c:extLst>
          </c:dPt>
          <c:dPt>
            <c:idx val="4"/>
            <c:bubble3D val="0"/>
            <c:spPr>
              <a:solidFill>
                <a:srgbClr val="C2555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33-422D-A38A-BA95FD8612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33-422D-A38A-BA95FD86125A}"/>
              </c:ext>
            </c:extLst>
          </c:dPt>
          <c:dLbls>
            <c:dLbl>
              <c:idx val="0"/>
              <c:layout>
                <c:manualLayout>
                  <c:x val="4.7876200439179319E-2"/>
                  <c:y val="-5.4086490389956672E-2"/>
                </c:manualLayout>
              </c:layout>
              <c:tx>
                <c:rich>
                  <a:bodyPr/>
                  <a:lstStyle/>
                  <a:p>
                    <a:fld id="{FEBFEBC0-1AC8-4721-91D2-9B4D68823B46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33-422D-A38A-BA95FD86125A}"/>
                </c:ext>
                <c:ext xmlns:c15="http://schemas.microsoft.com/office/drawing/2012/chart" uri="{CE6537A1-D6FC-4f65-9D91-7224C49458BB}">
                  <c15:layout>
                    <c:manualLayout>
                      <c:w val="0.19647195755228214"/>
                      <c:h val="5.8230381809428571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22682763625397"/>
                  <c:y val="2.458203265765254E-2"/>
                </c:manualLayout>
              </c:layout>
              <c:tx>
                <c:rich>
                  <a:bodyPr/>
                  <a:lstStyle/>
                  <a:p>
                    <a:fld id="{1D2ACFB0-B2A5-4A9A-A88D-ED3394B8BE2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33-422D-A38A-BA95FD86125A}"/>
                </c:ext>
                <c:ext xmlns:c15="http://schemas.microsoft.com/office/drawing/2012/chart" uri="{CE6537A1-D6FC-4f65-9D91-7224C49458BB}">
                  <c15:layout>
                    <c:manualLayout>
                      <c:w val="0.19796761759356121"/>
                      <c:h val="5.5878791245417163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2"/>
              <c:layout>
                <c:manualLayout>
                  <c:x val="-0.12290529842517459"/>
                  <c:y val="1.0698626078583861E-2"/>
                </c:manualLayout>
              </c:layout>
              <c:tx>
                <c:rich>
                  <a:bodyPr/>
                  <a:lstStyle/>
                  <a:p>
                    <a:fld id="{D787C2F7-B23D-4838-A71D-8BAB3FDF4F5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33-422D-A38A-BA95FD86125A}"/>
                </c:ext>
                <c:ext xmlns:c15="http://schemas.microsoft.com/office/drawing/2012/chart" uri="{CE6537A1-D6FC-4f65-9D91-7224C49458BB}">
                  <c15:layout>
                    <c:manualLayout>
                      <c:w val="0.16628756820944893"/>
                      <c:h val="6.52851535014628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3"/>
              <c:layout>
                <c:manualLayout>
                  <c:x val="-0.19835991027924643"/>
                  <c:y val="-4.9206014146576306E-2"/>
                </c:manualLayout>
              </c:layout>
              <c:tx>
                <c:rich>
                  <a:bodyPr/>
                  <a:lstStyle/>
                  <a:p>
                    <a:fld id="{AAFABD3D-45F3-40D6-9666-2802F181BDC5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C33-422D-A38A-BA95FD86125A}"/>
                </c:ext>
                <c:ext xmlns:c15="http://schemas.microsoft.com/office/drawing/2012/chart" uri="{CE6537A1-D6FC-4f65-9D91-7224C49458BB}">
                  <c15:layout>
                    <c:manualLayout>
                      <c:w val="0.16255572205415286"/>
                      <c:h val="6.2933562937451393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4"/>
              <c:layout>
                <c:manualLayout>
                  <c:x val="-3.2891326679672405E-4"/>
                  <c:y val="-0.10557836166351887"/>
                </c:manualLayout>
              </c:layout>
              <c:tx>
                <c:rich>
                  <a:bodyPr/>
                  <a:lstStyle/>
                  <a:p>
                    <a:fld id="{49D4B237-1D22-4B7A-B497-0D91AFD02FE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C33-422D-A38A-BA95FD86125A}"/>
                </c:ext>
                <c:ext xmlns:c15="http://schemas.microsoft.com/office/drawing/2012/chart" uri="{CE6537A1-D6FC-4f65-9D91-7224C49458BB}">
                  <c15:layout>
                    <c:manualLayout>
                      <c:w val="0.21329247834732865"/>
                      <c:h val="5.3527200681405762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5"/>
              <c:layout>
                <c:manualLayout>
                  <c:x val="0.14449917898193754"/>
                  <c:y val="-8.3288966217994267E-2"/>
                </c:manualLayout>
              </c:layout>
              <c:tx>
                <c:rich>
                  <a:bodyPr/>
                  <a:lstStyle/>
                  <a:p>
                    <a:fld id="{25814AB2-B06B-4E2E-86ED-F7D8B395F693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C33-422D-A38A-BA95FD86125A}"/>
                </c:ext>
                <c:ext xmlns:c15="http://schemas.microsoft.com/office/drawing/2012/chart" uri="{CE6537A1-D6FC-4f65-9D91-7224C49458BB}">
                  <c15:layout>
                    <c:manualLayout>
                      <c:w val="0.16252556381765576"/>
                      <c:h val="5.1175610117394361E-2"/>
                    </c:manualLayout>
                  </c15:layout>
                  <c15:dlblFieldTable/>
                  <c15:showDataLabelsRange val="1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7030A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Обращения ОЗ</c:v>
                </c:pt>
                <c:pt idx="1">
                  <c:v>Посещения ППЦ</c:v>
                </c:pt>
                <c:pt idx="2">
                  <c:v>Посещения ПНП</c:v>
                </c:pt>
                <c:pt idx="3">
                  <c:v>Круглосуточный стациоанр</c:v>
                </c:pt>
                <c:pt idx="4">
                  <c:v>Дневной стационар</c:v>
                </c:pt>
                <c:pt idx="5">
                  <c:v>Скорая МП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3841949</c:v>
                </c:pt>
                <c:pt idx="1">
                  <c:v>4270859</c:v>
                </c:pt>
                <c:pt idx="2">
                  <c:v>985118</c:v>
                </c:pt>
                <c:pt idx="3">
                  <c:v>327323</c:v>
                </c:pt>
                <c:pt idx="4">
                  <c:v>123047</c:v>
                </c:pt>
                <c:pt idx="5">
                  <c:v>463410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C33-422D-A38A-BA95FD86125A}"/>
            </c:ex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6"/>
                  <c:pt idx="0">
                    <c:v>3 841 949</c:v>
                  </c:pt>
                  <c:pt idx="1">
                    <c:v>4 270 859</c:v>
                  </c:pt>
                  <c:pt idx="2">
                    <c:v>985 118</c:v>
                  </c:pt>
                  <c:pt idx="3">
                    <c:v>327 323</c:v>
                  </c:pt>
                  <c:pt idx="4">
                    <c:v>123 047</c:v>
                  </c:pt>
                  <c:pt idx="5">
                    <c:v>463 410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>
          <a:glow rad="63500">
            <a:schemeClr val="accent2">
              <a:satMod val="175000"/>
              <a:alpha val="40000"/>
            </a:schemeClr>
          </a:glow>
        </a:effectLst>
      </c:spPr>
    </c:plotArea>
    <c:legend>
      <c:legendPos val="b"/>
      <c:layout>
        <c:manualLayout>
          <c:xMode val="edge"/>
          <c:yMode val="edge"/>
          <c:x val="0"/>
          <c:y val="0.89361385771951263"/>
          <c:w val="1"/>
          <c:h val="0.10638614228048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A3870-6FBB-45A8-98E5-78BA3AF613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6486B2F-C508-461A-9600-D2729E55BBA1}" type="pres">
      <dgm:prSet presAssocID="{178A3870-6FBB-45A8-98E5-78BA3AF6130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EBBF671-9198-4913-82F5-E55AEA52EC69}" type="presOf" srcId="{178A3870-6FBB-45A8-98E5-78BA3AF61304}" destId="{C6486B2F-C508-461A-9600-D2729E55BBA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79846-3137-4AEE-A260-9545B80D2EA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1899DB-C4E2-4F6E-AA8C-2D137F9F540D}" type="pres">
      <dgm:prSet presAssocID="{74279846-3137-4AEE-A260-9545B80D2EA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D872B27-121A-4B7B-BA24-16A871B58420}" type="presOf" srcId="{74279846-3137-4AEE-A260-9545B80D2EAA}" destId="{DF1899DB-C4E2-4F6E-AA8C-2D137F9F540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79846-3137-4AEE-A260-9545B80D2EA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1899DB-C4E2-4F6E-AA8C-2D137F9F540D}" type="pres">
      <dgm:prSet presAssocID="{74279846-3137-4AEE-A260-9545B80D2EA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EC91302-5EEB-4234-B312-82A3E073EAD8}" type="presOf" srcId="{74279846-3137-4AEE-A260-9545B80D2EAA}" destId="{DF1899DB-C4E2-4F6E-AA8C-2D137F9F540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279846-3137-4AEE-A260-9545B80D2EA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1899DB-C4E2-4F6E-AA8C-2D137F9F540D}" type="pres">
      <dgm:prSet presAssocID="{74279846-3137-4AEE-A260-9545B80D2EA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68D3612-DA84-40CC-9A7C-0DB3D2D9562B}" type="presOf" srcId="{74279846-3137-4AEE-A260-9545B80D2EAA}" destId="{DF1899DB-C4E2-4F6E-AA8C-2D137F9F540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758608-06B3-49D3-BFE9-24138971759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8535E-44C5-4126-81C7-F5C58D0ACCBF}">
      <dgm:prSet phldrT="[Текст]" custT="1"/>
      <dgm:spPr>
        <a:solidFill>
          <a:schemeClr val="bg1"/>
        </a:solidFill>
        <a:ln w="38100">
          <a:solidFill>
            <a:srgbClr val="00B0F0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400" b="0" i="0" u="none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МЭК                                     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800" b="0" i="0" u="none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10 </a:t>
          </a:r>
          <a:r>
            <a:rPr lang="en-US" sz="2800" b="0" i="0" u="none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217 3</a:t>
          </a:r>
          <a:r>
            <a:rPr lang="ru-RU" sz="2800" b="0" i="0" u="none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00                 </a:t>
          </a:r>
          <a:r>
            <a:rPr lang="ru-RU" sz="2400" b="0" i="0" u="none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случаев</a:t>
          </a:r>
          <a:endParaRPr lang="ru-RU" sz="24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gm:t>
    </dgm:pt>
    <dgm:pt modelId="{3F3D4CB0-6D77-418E-816C-B0EFCE054DCA}" type="parTrans" cxnId="{291DCE7B-AEA8-42C1-A251-5EAAE7F560DB}">
      <dgm:prSet/>
      <dgm:spPr/>
      <dgm:t>
        <a:bodyPr/>
        <a:lstStyle/>
        <a:p>
          <a:endParaRPr lang="ru-RU"/>
        </a:p>
      </dgm:t>
    </dgm:pt>
    <dgm:pt modelId="{7C36431D-650A-4E4D-B77E-D57AF67EC966}" type="sibTrans" cxnId="{291DCE7B-AEA8-42C1-A251-5EAAE7F560DB}">
      <dgm:prSet/>
      <dgm:spPr/>
      <dgm:t>
        <a:bodyPr/>
        <a:lstStyle/>
        <a:p>
          <a:endParaRPr lang="ru-RU"/>
        </a:p>
      </dgm:t>
    </dgm:pt>
    <dgm:pt modelId="{051BCD17-596C-4BC3-B90C-EC3C09EAAA98}">
      <dgm:prSet phldrT="[Текст]"/>
      <dgm:spPr>
        <a:solidFill>
          <a:srgbClr val="0070C0"/>
        </a:solidFill>
      </dgm:spPr>
      <dgm:t>
        <a:bodyPr/>
        <a:lstStyle/>
        <a:p>
          <a:r>
            <a:rPr lang="en-US" b="0" i="0" u="none" dirty="0" smtClean="0">
              <a:solidFill>
                <a:schemeClr val="bg1"/>
              </a:solidFill>
              <a:latin typeface="Georgia" panose="02040502050405020303" pitchFamily="18" charset="0"/>
            </a:rPr>
            <a:t>36 167 </a:t>
          </a:r>
          <a:r>
            <a:rPr lang="ru-RU" b="0" i="0" u="none" dirty="0" smtClean="0">
              <a:solidFill>
                <a:schemeClr val="bg1"/>
              </a:solidFill>
              <a:latin typeface="Georgia" panose="02040502050405020303" pitchFamily="18" charset="0"/>
            </a:rPr>
            <a:t>Нарушений </a:t>
          </a:r>
          <a:r>
            <a:rPr lang="en-US" b="0" i="0" u="none" dirty="0" smtClean="0">
              <a:solidFill>
                <a:schemeClr val="bg1"/>
              </a:solidFill>
              <a:latin typeface="Georgia" panose="02040502050405020303" pitchFamily="18" charset="0"/>
            </a:rPr>
            <a:t>0,35</a:t>
          </a:r>
          <a:r>
            <a:rPr lang="ru-RU" b="0" i="0" u="none" dirty="0" smtClean="0">
              <a:solidFill>
                <a:schemeClr val="bg1"/>
              </a:solidFill>
              <a:latin typeface="Georgia" panose="02040502050405020303" pitchFamily="18" charset="0"/>
            </a:rPr>
            <a:t>%</a:t>
          </a:r>
          <a:endParaRPr lang="ru-RU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2ED3676F-AE20-4AC8-990E-E765B3DDF768}" type="parTrans" cxnId="{FCF7904C-FF62-4592-ADCB-4E2AF76732B9}">
      <dgm:prSet/>
      <dgm:spPr/>
      <dgm:t>
        <a:bodyPr/>
        <a:lstStyle/>
        <a:p>
          <a:endParaRPr lang="ru-RU"/>
        </a:p>
      </dgm:t>
    </dgm:pt>
    <dgm:pt modelId="{13D128E3-91BB-4CAC-8EC1-EB3F046CE555}" type="sibTrans" cxnId="{FCF7904C-FF62-4592-ADCB-4E2AF76732B9}">
      <dgm:prSet/>
      <dgm:spPr/>
      <dgm:t>
        <a:bodyPr/>
        <a:lstStyle/>
        <a:p>
          <a:endParaRPr lang="ru-RU"/>
        </a:p>
      </dgm:t>
    </dgm:pt>
    <dgm:pt modelId="{70D65AFA-379C-4FF1-8666-52AE1BCEA9EC}">
      <dgm:prSet phldrT="[Текст]" custT="1"/>
      <dgm:spPr>
        <a:solidFill>
          <a:schemeClr val="bg1"/>
        </a:solidFill>
        <a:ln w="38100">
          <a:solidFill>
            <a:srgbClr val="00B0F0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4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МЭЭ                             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8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214 672</a:t>
          </a:r>
          <a:r>
            <a:rPr lang="ru-RU" sz="28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               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4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случаев</a:t>
          </a:r>
          <a:endParaRPr lang="ru-RU" sz="24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gm:t>
    </dgm:pt>
    <dgm:pt modelId="{436C7EE0-F7DA-43AD-96E1-C75E857DBAD0}" type="parTrans" cxnId="{85F7FE78-91C8-4904-9664-7BD781400E7C}">
      <dgm:prSet/>
      <dgm:spPr/>
      <dgm:t>
        <a:bodyPr/>
        <a:lstStyle/>
        <a:p>
          <a:endParaRPr lang="ru-RU"/>
        </a:p>
      </dgm:t>
    </dgm:pt>
    <dgm:pt modelId="{475B12C4-59DC-472A-908B-6720ABA3896E}" type="sibTrans" cxnId="{85F7FE78-91C8-4904-9664-7BD781400E7C}">
      <dgm:prSet/>
      <dgm:spPr/>
      <dgm:t>
        <a:bodyPr/>
        <a:lstStyle/>
        <a:p>
          <a:endParaRPr lang="ru-RU"/>
        </a:p>
      </dgm:t>
    </dgm:pt>
    <dgm:pt modelId="{2FFC4552-E0CB-4086-8185-FB0DB21513D3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eorgia" panose="02040502050405020303" pitchFamily="18" charset="0"/>
            </a:rPr>
            <a:t>36 340 </a:t>
          </a:r>
          <a:r>
            <a:rPr lang="ru-RU" dirty="0" smtClean="0">
              <a:solidFill>
                <a:schemeClr val="bg1"/>
              </a:solidFill>
              <a:latin typeface="Georgia" panose="02040502050405020303" pitchFamily="18" charset="0"/>
            </a:rPr>
            <a:t>Нарушений </a:t>
          </a:r>
          <a:r>
            <a:rPr lang="en-US" dirty="0" smtClean="0">
              <a:solidFill>
                <a:schemeClr val="bg1"/>
              </a:solidFill>
              <a:latin typeface="Georgia" panose="02040502050405020303" pitchFamily="18" charset="0"/>
            </a:rPr>
            <a:t>16,90</a:t>
          </a:r>
          <a:r>
            <a:rPr lang="ru-RU" dirty="0" smtClean="0">
              <a:solidFill>
                <a:schemeClr val="bg1"/>
              </a:solidFill>
              <a:latin typeface="Georgia" panose="02040502050405020303" pitchFamily="18" charset="0"/>
            </a:rPr>
            <a:t>%</a:t>
          </a:r>
          <a:endParaRPr lang="ru-RU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C1FEC0F0-84B4-4598-A795-23088B937DF5}" type="parTrans" cxnId="{F279F046-B419-4AEA-A3C7-549B21281C10}">
      <dgm:prSet/>
      <dgm:spPr/>
      <dgm:t>
        <a:bodyPr/>
        <a:lstStyle/>
        <a:p>
          <a:endParaRPr lang="ru-RU"/>
        </a:p>
      </dgm:t>
    </dgm:pt>
    <dgm:pt modelId="{495D0873-959C-42FC-995C-1C268BD21A3E}" type="sibTrans" cxnId="{F279F046-B419-4AEA-A3C7-549B21281C10}">
      <dgm:prSet/>
      <dgm:spPr/>
      <dgm:t>
        <a:bodyPr/>
        <a:lstStyle/>
        <a:p>
          <a:endParaRPr lang="ru-RU"/>
        </a:p>
      </dgm:t>
    </dgm:pt>
    <dgm:pt modelId="{EDEED4E4-07E1-4EA1-82D7-3770DDFDFB4B}">
      <dgm:prSet phldrT="[Текст]" custT="1"/>
      <dgm:spPr>
        <a:solidFill>
          <a:schemeClr val="bg1"/>
        </a:solidFill>
        <a:ln w="38100">
          <a:solidFill>
            <a:srgbClr val="00B0F0"/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4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ЭКМП                        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2800" b="0" i="0" u="none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11</a:t>
          </a:r>
          <a:r>
            <a:rPr lang="en-US" sz="2800" b="0" i="0" u="none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5 017</a:t>
          </a:r>
          <a:r>
            <a:rPr lang="ru-RU" sz="2800" b="0" i="0" u="none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                     </a:t>
          </a:r>
          <a:r>
            <a:rPr lang="ru-RU" sz="2400" b="0" i="0" u="none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случаев</a:t>
          </a:r>
          <a:endParaRPr lang="ru-RU" sz="24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gm:t>
    </dgm:pt>
    <dgm:pt modelId="{419C2806-87C0-4CCA-AB0F-338D66857F8B}" type="parTrans" cxnId="{6AD4E3C9-74B1-41E5-90D6-CFC6221204F2}">
      <dgm:prSet/>
      <dgm:spPr/>
      <dgm:t>
        <a:bodyPr/>
        <a:lstStyle/>
        <a:p>
          <a:endParaRPr lang="ru-RU"/>
        </a:p>
      </dgm:t>
    </dgm:pt>
    <dgm:pt modelId="{C771D97B-92D6-4016-BF85-1378E947C913}" type="sibTrans" cxnId="{6AD4E3C9-74B1-41E5-90D6-CFC6221204F2}">
      <dgm:prSet/>
      <dgm:spPr/>
      <dgm:t>
        <a:bodyPr/>
        <a:lstStyle/>
        <a:p>
          <a:endParaRPr lang="ru-RU"/>
        </a:p>
      </dgm:t>
    </dgm:pt>
    <dgm:pt modelId="{50B008F0-36B8-404D-85D7-39943AAF9F79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eorgia" panose="02040502050405020303" pitchFamily="18" charset="0"/>
            </a:rPr>
            <a:t>25 829 </a:t>
          </a:r>
          <a:r>
            <a:rPr lang="ru-RU" dirty="0" smtClean="0">
              <a:solidFill>
                <a:schemeClr val="bg1"/>
              </a:solidFill>
              <a:latin typeface="Georgia" panose="02040502050405020303" pitchFamily="18" charset="0"/>
            </a:rPr>
            <a:t>Нарушений </a:t>
          </a:r>
          <a:r>
            <a:rPr lang="ru-RU" b="0" i="0" u="none" dirty="0" smtClean="0">
              <a:solidFill>
                <a:schemeClr val="bg1"/>
              </a:solidFill>
              <a:latin typeface="Georgia" panose="02040502050405020303" pitchFamily="18" charset="0"/>
            </a:rPr>
            <a:t>2</a:t>
          </a:r>
          <a:r>
            <a:rPr lang="en-US" b="0" i="0" u="none" dirty="0" smtClean="0">
              <a:solidFill>
                <a:schemeClr val="bg1"/>
              </a:solidFill>
              <a:latin typeface="Georgia" panose="02040502050405020303" pitchFamily="18" charset="0"/>
            </a:rPr>
            <a:t>2,50</a:t>
          </a:r>
          <a:r>
            <a:rPr lang="ru-RU" b="0" i="0" u="none" dirty="0" smtClean="0">
              <a:solidFill>
                <a:schemeClr val="bg1"/>
              </a:solidFill>
              <a:latin typeface="Georgia" panose="02040502050405020303" pitchFamily="18" charset="0"/>
            </a:rPr>
            <a:t>%</a:t>
          </a:r>
          <a:endParaRPr lang="ru-RU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13BD75DC-D7E5-4353-A2A9-86C6DF1FA3F6}" type="parTrans" cxnId="{D65206BD-3EC8-4238-9F0C-AABC58386EE4}">
      <dgm:prSet/>
      <dgm:spPr/>
      <dgm:t>
        <a:bodyPr/>
        <a:lstStyle/>
        <a:p>
          <a:endParaRPr lang="ru-RU"/>
        </a:p>
      </dgm:t>
    </dgm:pt>
    <dgm:pt modelId="{52474F6F-7DF8-4E98-843C-26ACAC955C2E}" type="sibTrans" cxnId="{D65206BD-3EC8-4238-9F0C-AABC58386EE4}">
      <dgm:prSet/>
      <dgm:spPr/>
      <dgm:t>
        <a:bodyPr/>
        <a:lstStyle/>
        <a:p>
          <a:endParaRPr lang="ru-RU"/>
        </a:p>
      </dgm:t>
    </dgm:pt>
    <dgm:pt modelId="{425133BF-D8D4-456C-9331-5AAABC846D16}" type="pres">
      <dgm:prSet presAssocID="{A9758608-06B3-49D3-BFE9-24138971759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0710DC-2CC0-4355-AD51-B41D9BCFA62C}" type="pres">
      <dgm:prSet presAssocID="{7E98535E-44C5-4126-81C7-F5C58D0ACCBF}" presName="horFlow" presStyleCnt="0"/>
      <dgm:spPr/>
    </dgm:pt>
    <dgm:pt modelId="{FD5C54BC-68EB-4B2C-9869-3064E5A217F4}" type="pres">
      <dgm:prSet presAssocID="{7E98535E-44C5-4126-81C7-F5C58D0ACCBF}" presName="bigChev" presStyleLbl="node1" presStyleIdx="0" presStyleCnt="3" custScaleX="141826"/>
      <dgm:spPr/>
      <dgm:t>
        <a:bodyPr/>
        <a:lstStyle/>
        <a:p>
          <a:endParaRPr lang="ru-RU"/>
        </a:p>
      </dgm:t>
    </dgm:pt>
    <dgm:pt modelId="{F287481D-DD0F-41E2-A75B-DD27B3289E7F}" type="pres">
      <dgm:prSet presAssocID="{2ED3676F-AE20-4AC8-990E-E765B3DDF768}" presName="parTrans" presStyleCnt="0"/>
      <dgm:spPr/>
    </dgm:pt>
    <dgm:pt modelId="{40384F21-360A-4CAD-BB29-C7A9F58593F0}" type="pres">
      <dgm:prSet presAssocID="{051BCD17-596C-4BC3-B90C-EC3C09EAAA98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2D78A-18F1-47E5-9B4E-72F6BEEC4620}" type="pres">
      <dgm:prSet presAssocID="{7E98535E-44C5-4126-81C7-F5C58D0ACCBF}" presName="vSp" presStyleCnt="0"/>
      <dgm:spPr/>
    </dgm:pt>
    <dgm:pt modelId="{FDF7372E-D489-4CFF-8C56-2FDD97199972}" type="pres">
      <dgm:prSet presAssocID="{70D65AFA-379C-4FF1-8666-52AE1BCEA9EC}" presName="horFlow" presStyleCnt="0"/>
      <dgm:spPr/>
    </dgm:pt>
    <dgm:pt modelId="{F72BA265-266D-4CE1-93CB-AED4CDCEE1F4}" type="pres">
      <dgm:prSet presAssocID="{70D65AFA-379C-4FF1-8666-52AE1BCEA9EC}" presName="bigChev" presStyleLbl="node1" presStyleIdx="1" presStyleCnt="3" custScaleX="139496"/>
      <dgm:spPr/>
      <dgm:t>
        <a:bodyPr/>
        <a:lstStyle/>
        <a:p>
          <a:endParaRPr lang="ru-RU"/>
        </a:p>
      </dgm:t>
    </dgm:pt>
    <dgm:pt modelId="{649AC0E1-1039-4D13-A16A-B6418322D032}" type="pres">
      <dgm:prSet presAssocID="{C1FEC0F0-84B4-4598-A795-23088B937DF5}" presName="parTrans" presStyleCnt="0"/>
      <dgm:spPr/>
    </dgm:pt>
    <dgm:pt modelId="{A294494B-0CE7-4A90-BC74-38BB95E9ADDB}" type="pres">
      <dgm:prSet presAssocID="{2FFC4552-E0CB-4086-8185-FB0DB21513D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258AC-3260-48EF-8FF6-38D0723664DB}" type="pres">
      <dgm:prSet presAssocID="{70D65AFA-379C-4FF1-8666-52AE1BCEA9EC}" presName="vSp" presStyleCnt="0"/>
      <dgm:spPr/>
    </dgm:pt>
    <dgm:pt modelId="{BA9237B0-B888-42A3-B022-D1B7C18BC8DD}" type="pres">
      <dgm:prSet presAssocID="{EDEED4E4-07E1-4EA1-82D7-3770DDFDFB4B}" presName="horFlow" presStyleCnt="0"/>
      <dgm:spPr/>
    </dgm:pt>
    <dgm:pt modelId="{9DE4F867-EBC2-415D-AFD3-C20C3E8DEC90}" type="pres">
      <dgm:prSet presAssocID="{EDEED4E4-07E1-4EA1-82D7-3770DDFDFB4B}" presName="bigChev" presStyleLbl="node1" presStyleIdx="2" presStyleCnt="3" custScaleX="137887"/>
      <dgm:spPr/>
      <dgm:t>
        <a:bodyPr/>
        <a:lstStyle/>
        <a:p>
          <a:endParaRPr lang="ru-RU"/>
        </a:p>
      </dgm:t>
    </dgm:pt>
    <dgm:pt modelId="{F47B7D91-74FE-4DDC-8CEB-F1211074CE31}" type="pres">
      <dgm:prSet presAssocID="{13BD75DC-D7E5-4353-A2A9-86C6DF1FA3F6}" presName="parTrans" presStyleCnt="0"/>
      <dgm:spPr/>
    </dgm:pt>
    <dgm:pt modelId="{04D72FAD-5835-4C68-8E67-B412222B0318}" type="pres">
      <dgm:prSet presAssocID="{50B008F0-36B8-404D-85D7-39943AAF9F7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C8063-D8CA-4641-AEEE-F9037CEC10A4}" type="presOf" srcId="{A9758608-06B3-49D3-BFE9-241389717598}" destId="{425133BF-D8D4-456C-9331-5AAABC846D16}" srcOrd="0" destOrd="0" presId="urn:microsoft.com/office/officeart/2005/8/layout/lProcess3"/>
    <dgm:cxn modelId="{85F7FE78-91C8-4904-9664-7BD781400E7C}" srcId="{A9758608-06B3-49D3-BFE9-241389717598}" destId="{70D65AFA-379C-4FF1-8666-52AE1BCEA9EC}" srcOrd="1" destOrd="0" parTransId="{436C7EE0-F7DA-43AD-96E1-C75E857DBAD0}" sibTransId="{475B12C4-59DC-472A-908B-6720ABA3896E}"/>
    <dgm:cxn modelId="{0DD46C15-2E90-4AEB-866C-59926B072865}" type="presOf" srcId="{50B008F0-36B8-404D-85D7-39943AAF9F79}" destId="{04D72FAD-5835-4C68-8E67-B412222B0318}" srcOrd="0" destOrd="0" presId="urn:microsoft.com/office/officeart/2005/8/layout/lProcess3"/>
    <dgm:cxn modelId="{6AD4E3C9-74B1-41E5-90D6-CFC6221204F2}" srcId="{A9758608-06B3-49D3-BFE9-241389717598}" destId="{EDEED4E4-07E1-4EA1-82D7-3770DDFDFB4B}" srcOrd="2" destOrd="0" parTransId="{419C2806-87C0-4CCA-AB0F-338D66857F8B}" sibTransId="{C771D97B-92D6-4016-BF85-1378E947C913}"/>
    <dgm:cxn modelId="{FCF7904C-FF62-4592-ADCB-4E2AF76732B9}" srcId="{7E98535E-44C5-4126-81C7-F5C58D0ACCBF}" destId="{051BCD17-596C-4BC3-B90C-EC3C09EAAA98}" srcOrd="0" destOrd="0" parTransId="{2ED3676F-AE20-4AC8-990E-E765B3DDF768}" sibTransId="{13D128E3-91BB-4CAC-8EC1-EB3F046CE555}"/>
    <dgm:cxn modelId="{D65206BD-3EC8-4238-9F0C-AABC58386EE4}" srcId="{EDEED4E4-07E1-4EA1-82D7-3770DDFDFB4B}" destId="{50B008F0-36B8-404D-85D7-39943AAF9F79}" srcOrd="0" destOrd="0" parTransId="{13BD75DC-D7E5-4353-A2A9-86C6DF1FA3F6}" sibTransId="{52474F6F-7DF8-4E98-843C-26ACAC955C2E}"/>
    <dgm:cxn modelId="{D0504B96-88FF-4DAB-9271-537BAE917AA7}" type="presOf" srcId="{70D65AFA-379C-4FF1-8666-52AE1BCEA9EC}" destId="{F72BA265-266D-4CE1-93CB-AED4CDCEE1F4}" srcOrd="0" destOrd="0" presId="urn:microsoft.com/office/officeart/2005/8/layout/lProcess3"/>
    <dgm:cxn modelId="{A871E939-040C-404D-9E36-7A00A1AF5BB0}" type="presOf" srcId="{7E98535E-44C5-4126-81C7-F5C58D0ACCBF}" destId="{FD5C54BC-68EB-4B2C-9869-3064E5A217F4}" srcOrd="0" destOrd="0" presId="urn:microsoft.com/office/officeart/2005/8/layout/lProcess3"/>
    <dgm:cxn modelId="{291DCE7B-AEA8-42C1-A251-5EAAE7F560DB}" srcId="{A9758608-06B3-49D3-BFE9-241389717598}" destId="{7E98535E-44C5-4126-81C7-F5C58D0ACCBF}" srcOrd="0" destOrd="0" parTransId="{3F3D4CB0-6D77-418E-816C-B0EFCE054DCA}" sibTransId="{7C36431D-650A-4E4D-B77E-D57AF67EC966}"/>
    <dgm:cxn modelId="{9A4C6ACB-D285-4349-811D-A1B31988EB0C}" type="presOf" srcId="{EDEED4E4-07E1-4EA1-82D7-3770DDFDFB4B}" destId="{9DE4F867-EBC2-415D-AFD3-C20C3E8DEC90}" srcOrd="0" destOrd="0" presId="urn:microsoft.com/office/officeart/2005/8/layout/lProcess3"/>
    <dgm:cxn modelId="{82046218-D31C-4C04-A0AC-3DCB6A078F98}" type="presOf" srcId="{051BCD17-596C-4BC3-B90C-EC3C09EAAA98}" destId="{40384F21-360A-4CAD-BB29-C7A9F58593F0}" srcOrd="0" destOrd="0" presId="urn:microsoft.com/office/officeart/2005/8/layout/lProcess3"/>
    <dgm:cxn modelId="{F279F046-B419-4AEA-A3C7-549B21281C10}" srcId="{70D65AFA-379C-4FF1-8666-52AE1BCEA9EC}" destId="{2FFC4552-E0CB-4086-8185-FB0DB21513D3}" srcOrd="0" destOrd="0" parTransId="{C1FEC0F0-84B4-4598-A795-23088B937DF5}" sibTransId="{495D0873-959C-42FC-995C-1C268BD21A3E}"/>
    <dgm:cxn modelId="{6BC84736-379D-444D-8225-CDF29D420895}" type="presOf" srcId="{2FFC4552-E0CB-4086-8185-FB0DB21513D3}" destId="{A294494B-0CE7-4A90-BC74-38BB95E9ADDB}" srcOrd="0" destOrd="0" presId="urn:microsoft.com/office/officeart/2005/8/layout/lProcess3"/>
    <dgm:cxn modelId="{16E1E4E5-E30D-45DC-8E88-1670BFAC3A3F}" type="presParOf" srcId="{425133BF-D8D4-456C-9331-5AAABC846D16}" destId="{C40710DC-2CC0-4355-AD51-B41D9BCFA62C}" srcOrd="0" destOrd="0" presId="urn:microsoft.com/office/officeart/2005/8/layout/lProcess3"/>
    <dgm:cxn modelId="{9DF5B7A5-A2E7-46B8-9BB5-72978A7EA2E1}" type="presParOf" srcId="{C40710DC-2CC0-4355-AD51-B41D9BCFA62C}" destId="{FD5C54BC-68EB-4B2C-9869-3064E5A217F4}" srcOrd="0" destOrd="0" presId="urn:microsoft.com/office/officeart/2005/8/layout/lProcess3"/>
    <dgm:cxn modelId="{6186C3A4-1293-48B1-AB3E-7B79F066EB55}" type="presParOf" srcId="{C40710DC-2CC0-4355-AD51-B41D9BCFA62C}" destId="{F287481D-DD0F-41E2-A75B-DD27B3289E7F}" srcOrd="1" destOrd="0" presId="urn:microsoft.com/office/officeart/2005/8/layout/lProcess3"/>
    <dgm:cxn modelId="{16491363-E0F9-4D14-85BB-1C8039D19901}" type="presParOf" srcId="{C40710DC-2CC0-4355-AD51-B41D9BCFA62C}" destId="{40384F21-360A-4CAD-BB29-C7A9F58593F0}" srcOrd="2" destOrd="0" presId="urn:microsoft.com/office/officeart/2005/8/layout/lProcess3"/>
    <dgm:cxn modelId="{4F5E40C5-D9B0-4DBE-B201-14392743E3F4}" type="presParOf" srcId="{425133BF-D8D4-456C-9331-5AAABC846D16}" destId="{EB52D78A-18F1-47E5-9B4E-72F6BEEC4620}" srcOrd="1" destOrd="0" presId="urn:microsoft.com/office/officeart/2005/8/layout/lProcess3"/>
    <dgm:cxn modelId="{24C9955E-16E3-4ECD-8FDA-3ACADDBC7CFF}" type="presParOf" srcId="{425133BF-D8D4-456C-9331-5AAABC846D16}" destId="{FDF7372E-D489-4CFF-8C56-2FDD97199972}" srcOrd="2" destOrd="0" presId="urn:microsoft.com/office/officeart/2005/8/layout/lProcess3"/>
    <dgm:cxn modelId="{2B5E5559-ECF4-4D60-BBA6-FDD0C2B04172}" type="presParOf" srcId="{FDF7372E-D489-4CFF-8C56-2FDD97199972}" destId="{F72BA265-266D-4CE1-93CB-AED4CDCEE1F4}" srcOrd="0" destOrd="0" presId="urn:microsoft.com/office/officeart/2005/8/layout/lProcess3"/>
    <dgm:cxn modelId="{D3B6B4F3-ACB6-4C60-BBC8-615029967333}" type="presParOf" srcId="{FDF7372E-D489-4CFF-8C56-2FDD97199972}" destId="{649AC0E1-1039-4D13-A16A-B6418322D032}" srcOrd="1" destOrd="0" presId="urn:microsoft.com/office/officeart/2005/8/layout/lProcess3"/>
    <dgm:cxn modelId="{A7748398-AAB8-4F76-BEE8-D27416DC7600}" type="presParOf" srcId="{FDF7372E-D489-4CFF-8C56-2FDD97199972}" destId="{A294494B-0CE7-4A90-BC74-38BB95E9ADDB}" srcOrd="2" destOrd="0" presId="urn:microsoft.com/office/officeart/2005/8/layout/lProcess3"/>
    <dgm:cxn modelId="{214F9349-B3EA-417A-8A52-925D2A20397A}" type="presParOf" srcId="{425133BF-D8D4-456C-9331-5AAABC846D16}" destId="{B7F258AC-3260-48EF-8FF6-38D0723664DB}" srcOrd="3" destOrd="0" presId="urn:microsoft.com/office/officeart/2005/8/layout/lProcess3"/>
    <dgm:cxn modelId="{5766202B-AC41-4C7C-95DE-A45ADEC5CF8B}" type="presParOf" srcId="{425133BF-D8D4-456C-9331-5AAABC846D16}" destId="{BA9237B0-B888-42A3-B022-D1B7C18BC8DD}" srcOrd="4" destOrd="0" presId="urn:microsoft.com/office/officeart/2005/8/layout/lProcess3"/>
    <dgm:cxn modelId="{AEA34E78-0202-43B2-97C7-35AD33226368}" type="presParOf" srcId="{BA9237B0-B888-42A3-B022-D1B7C18BC8DD}" destId="{9DE4F867-EBC2-415D-AFD3-C20C3E8DEC90}" srcOrd="0" destOrd="0" presId="urn:microsoft.com/office/officeart/2005/8/layout/lProcess3"/>
    <dgm:cxn modelId="{58CF2F56-2015-451E-A23D-44173F6EB1CC}" type="presParOf" srcId="{BA9237B0-B888-42A3-B022-D1B7C18BC8DD}" destId="{F47B7D91-74FE-4DDC-8CEB-F1211074CE31}" srcOrd="1" destOrd="0" presId="urn:microsoft.com/office/officeart/2005/8/layout/lProcess3"/>
    <dgm:cxn modelId="{F2F7FBDB-A6CF-4D4E-910B-6ABBC35F405A}" type="presParOf" srcId="{BA9237B0-B888-42A3-B022-D1B7C18BC8DD}" destId="{04D72FAD-5835-4C68-8E67-B412222B0318}" srcOrd="2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F04EEA-ED15-41BB-B334-18EB01790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84EBE-CFF9-4558-8B7A-8EA8D0B84C32}">
      <dgm:prSet phldrT="[Текст]" custT="1"/>
      <dgm:spPr>
        <a:solidFill>
          <a:schemeClr val="bg2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/>
            <a:t>Дефекты оформления ПМД (4.2.)</a:t>
          </a:r>
          <a:endParaRPr lang="ru-RU" sz="1800" dirty="0"/>
        </a:p>
      </dgm:t>
    </dgm:pt>
    <dgm:pt modelId="{A488FCBD-85CB-4BA5-8BDB-B991FB4C32D7}" type="parTrans" cxnId="{3EC4B884-BAC5-4CF6-BCE2-34BB690C55C8}">
      <dgm:prSet/>
      <dgm:spPr/>
      <dgm:t>
        <a:bodyPr/>
        <a:lstStyle/>
        <a:p>
          <a:endParaRPr lang="ru-RU"/>
        </a:p>
      </dgm:t>
    </dgm:pt>
    <dgm:pt modelId="{C856D5E4-A111-427E-A1AA-C913169DE3EB}" type="sibTrans" cxnId="{3EC4B884-BAC5-4CF6-BCE2-34BB690C55C8}">
      <dgm:prSet/>
      <dgm:spPr/>
      <dgm:t>
        <a:bodyPr/>
        <a:lstStyle/>
        <a:p>
          <a:endParaRPr lang="ru-RU"/>
        </a:p>
      </dgm:t>
    </dgm:pt>
    <dgm:pt modelId="{D761D13A-936C-480F-9B57-807AA2345964}">
      <dgm:prSet phldrT="[Текст]" custT="1"/>
      <dgm:spPr>
        <a:solidFill>
          <a:schemeClr val="bg2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/>
            <a:t>Нарушения при оформлении счетов и реестров счетов (5.1.4.)</a:t>
          </a:r>
          <a:endParaRPr lang="ru-RU" sz="1800" dirty="0"/>
        </a:p>
      </dgm:t>
    </dgm:pt>
    <dgm:pt modelId="{FEE92B65-585E-4B0C-B490-83578F1D3CD6}" type="parTrans" cxnId="{99357B45-4928-4293-AC62-84664F5F5FA2}">
      <dgm:prSet/>
      <dgm:spPr/>
      <dgm:t>
        <a:bodyPr/>
        <a:lstStyle/>
        <a:p>
          <a:endParaRPr lang="ru-RU"/>
        </a:p>
      </dgm:t>
    </dgm:pt>
    <dgm:pt modelId="{8B4C4528-59CA-440E-BE5E-48F2EBC25237}" type="sibTrans" cxnId="{99357B45-4928-4293-AC62-84664F5F5FA2}">
      <dgm:prSet/>
      <dgm:spPr/>
      <dgm:t>
        <a:bodyPr/>
        <a:lstStyle/>
        <a:p>
          <a:endParaRPr lang="ru-RU"/>
        </a:p>
      </dgm:t>
    </dgm:pt>
    <dgm:pt modelId="{9DDBC51B-EECA-418B-B72F-1D222EF2A32F}">
      <dgm:prSet phldrT="[Текст]" custT="1"/>
      <dgm:spPr>
        <a:solidFill>
          <a:schemeClr val="bg2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/>
            <a:t>Нарушения при оказании медицинской помощи (3.2.)</a:t>
          </a:r>
          <a:endParaRPr lang="ru-RU" sz="1800" dirty="0"/>
        </a:p>
      </dgm:t>
    </dgm:pt>
    <dgm:pt modelId="{78851333-B605-4A24-94D0-808A271AE7F6}" type="parTrans" cxnId="{777C07EE-A6B9-421E-A458-8E3C369F32EE}">
      <dgm:prSet/>
      <dgm:spPr/>
      <dgm:t>
        <a:bodyPr/>
        <a:lstStyle/>
        <a:p>
          <a:endParaRPr lang="ru-RU"/>
        </a:p>
      </dgm:t>
    </dgm:pt>
    <dgm:pt modelId="{923B3D74-ACBC-46B6-8541-C458CB221EBE}" type="sibTrans" cxnId="{777C07EE-A6B9-421E-A458-8E3C369F32EE}">
      <dgm:prSet/>
      <dgm:spPr/>
      <dgm:t>
        <a:bodyPr/>
        <a:lstStyle/>
        <a:p>
          <a:endParaRPr lang="ru-RU"/>
        </a:p>
      </dgm:t>
    </dgm:pt>
    <dgm:pt modelId="{7C579B6F-F69B-4990-8211-24D9DDEE1FBC}" type="pres">
      <dgm:prSet presAssocID="{B6F04EEA-ED15-41BB-B334-18EB017900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E1FE4E4-2883-4E0C-BB1F-D5E8A63A20AB}" type="pres">
      <dgm:prSet presAssocID="{B6F04EEA-ED15-41BB-B334-18EB017900BB}" presName="Name1" presStyleCnt="0"/>
      <dgm:spPr/>
    </dgm:pt>
    <dgm:pt modelId="{26BD8680-3EC7-4F68-B653-4AC3F539C0FA}" type="pres">
      <dgm:prSet presAssocID="{B6F04EEA-ED15-41BB-B334-18EB017900BB}" presName="cycle" presStyleCnt="0"/>
      <dgm:spPr/>
    </dgm:pt>
    <dgm:pt modelId="{CC58AF07-BF3C-49AF-8AF6-D35DF4C3D012}" type="pres">
      <dgm:prSet presAssocID="{B6F04EEA-ED15-41BB-B334-18EB017900BB}" presName="srcNode" presStyleLbl="node1" presStyleIdx="0" presStyleCnt="3"/>
      <dgm:spPr/>
    </dgm:pt>
    <dgm:pt modelId="{410AE6CA-53E1-4BD4-91DA-317731642C82}" type="pres">
      <dgm:prSet presAssocID="{B6F04EEA-ED15-41BB-B334-18EB017900BB}" presName="conn" presStyleLbl="parChTrans1D2" presStyleIdx="0" presStyleCnt="1"/>
      <dgm:spPr/>
      <dgm:t>
        <a:bodyPr/>
        <a:lstStyle/>
        <a:p>
          <a:endParaRPr lang="ru-RU"/>
        </a:p>
      </dgm:t>
    </dgm:pt>
    <dgm:pt modelId="{3BD91E56-2A54-4695-A864-3F696214AF35}" type="pres">
      <dgm:prSet presAssocID="{B6F04EEA-ED15-41BB-B334-18EB017900BB}" presName="extraNode" presStyleLbl="node1" presStyleIdx="0" presStyleCnt="3"/>
      <dgm:spPr/>
    </dgm:pt>
    <dgm:pt modelId="{09203618-A2E0-4CC7-8B80-6E1B50CFBAFC}" type="pres">
      <dgm:prSet presAssocID="{B6F04EEA-ED15-41BB-B334-18EB017900BB}" presName="dstNode" presStyleLbl="node1" presStyleIdx="0" presStyleCnt="3"/>
      <dgm:spPr/>
    </dgm:pt>
    <dgm:pt modelId="{7B143105-8CC5-480A-BBC6-455E1F27FBDE}" type="pres">
      <dgm:prSet presAssocID="{F2B84EBE-CFF9-4558-8B7A-8EA8D0B84C32}" presName="text_1" presStyleLbl="node1" presStyleIdx="0" presStyleCnt="3" custScaleY="122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BA77A-FDDE-413D-AD83-A21FFE943DEB}" type="pres">
      <dgm:prSet presAssocID="{F2B84EBE-CFF9-4558-8B7A-8EA8D0B84C32}" presName="accent_1" presStyleCnt="0"/>
      <dgm:spPr/>
    </dgm:pt>
    <dgm:pt modelId="{FF1850AC-FA01-4329-BA54-22BDADDBC3A9}" type="pres">
      <dgm:prSet presAssocID="{F2B84EBE-CFF9-4558-8B7A-8EA8D0B84C32}" presName="accentRepeatNode" presStyleLbl="solidFgAcc1" presStyleIdx="0" presStyleCnt="3" custLinFactNeighborX="-3272" custLinFactNeighborY="685"/>
      <dgm:spPr/>
    </dgm:pt>
    <dgm:pt modelId="{BF10FD1D-C08C-432F-8000-A3940787C735}" type="pres">
      <dgm:prSet presAssocID="{D761D13A-936C-480F-9B57-807AA2345964}" presName="text_2" presStyleLbl="node1" presStyleIdx="1" presStyleCnt="3" custScaleY="121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44C7-3EDC-4B5C-84F3-E6639E240146}" type="pres">
      <dgm:prSet presAssocID="{D761D13A-936C-480F-9B57-807AA2345964}" presName="accent_2" presStyleCnt="0"/>
      <dgm:spPr/>
    </dgm:pt>
    <dgm:pt modelId="{064EF67C-49AA-43C3-9218-CB95DC17911A}" type="pres">
      <dgm:prSet presAssocID="{D761D13A-936C-480F-9B57-807AA2345964}" presName="accentRepeatNode" presStyleLbl="solidFgAcc1" presStyleIdx="1" presStyleCnt="3"/>
      <dgm:spPr/>
    </dgm:pt>
    <dgm:pt modelId="{995D852A-B8E1-4165-9F60-CC2E8125FD00}" type="pres">
      <dgm:prSet presAssocID="{9DDBC51B-EECA-418B-B72F-1D222EF2A32F}" presName="text_3" presStyleLbl="node1" presStyleIdx="2" presStyleCnt="3" custScaleY="123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00D51-C66E-441C-9E7D-04AD9F4BE740}" type="pres">
      <dgm:prSet presAssocID="{9DDBC51B-EECA-418B-B72F-1D222EF2A32F}" presName="accent_3" presStyleCnt="0"/>
      <dgm:spPr/>
    </dgm:pt>
    <dgm:pt modelId="{D0ECF098-F384-470E-A5DA-20693976594A}" type="pres">
      <dgm:prSet presAssocID="{9DDBC51B-EECA-418B-B72F-1D222EF2A32F}" presName="accentRepeatNode" presStyleLbl="solidFgAcc1" presStyleIdx="2" presStyleCnt="3"/>
      <dgm:spPr/>
    </dgm:pt>
  </dgm:ptLst>
  <dgm:cxnLst>
    <dgm:cxn modelId="{3EC4B884-BAC5-4CF6-BCE2-34BB690C55C8}" srcId="{B6F04EEA-ED15-41BB-B334-18EB017900BB}" destId="{F2B84EBE-CFF9-4558-8B7A-8EA8D0B84C32}" srcOrd="0" destOrd="0" parTransId="{A488FCBD-85CB-4BA5-8BDB-B991FB4C32D7}" sibTransId="{C856D5E4-A111-427E-A1AA-C913169DE3EB}"/>
    <dgm:cxn modelId="{D4F67764-8290-415D-9123-18785AD9382E}" type="presOf" srcId="{D761D13A-936C-480F-9B57-807AA2345964}" destId="{BF10FD1D-C08C-432F-8000-A3940787C735}" srcOrd="0" destOrd="0" presId="urn:microsoft.com/office/officeart/2008/layout/VerticalCurvedList"/>
    <dgm:cxn modelId="{99357B45-4928-4293-AC62-84664F5F5FA2}" srcId="{B6F04EEA-ED15-41BB-B334-18EB017900BB}" destId="{D761D13A-936C-480F-9B57-807AA2345964}" srcOrd="1" destOrd="0" parTransId="{FEE92B65-585E-4B0C-B490-83578F1D3CD6}" sibTransId="{8B4C4528-59CA-440E-BE5E-48F2EBC25237}"/>
    <dgm:cxn modelId="{90A8FD8F-5715-4362-9CD2-BBAA0F1CA0E4}" type="presOf" srcId="{C856D5E4-A111-427E-A1AA-C913169DE3EB}" destId="{410AE6CA-53E1-4BD4-91DA-317731642C82}" srcOrd="0" destOrd="0" presId="urn:microsoft.com/office/officeart/2008/layout/VerticalCurvedList"/>
    <dgm:cxn modelId="{9B2589E0-3A28-4672-A2AD-2CBDD9C7184A}" type="presOf" srcId="{9DDBC51B-EECA-418B-B72F-1D222EF2A32F}" destId="{995D852A-B8E1-4165-9F60-CC2E8125FD00}" srcOrd="0" destOrd="0" presId="urn:microsoft.com/office/officeart/2008/layout/VerticalCurvedList"/>
    <dgm:cxn modelId="{777C07EE-A6B9-421E-A458-8E3C369F32EE}" srcId="{B6F04EEA-ED15-41BB-B334-18EB017900BB}" destId="{9DDBC51B-EECA-418B-B72F-1D222EF2A32F}" srcOrd="2" destOrd="0" parTransId="{78851333-B605-4A24-94D0-808A271AE7F6}" sibTransId="{923B3D74-ACBC-46B6-8541-C458CB221EBE}"/>
    <dgm:cxn modelId="{95CE12B0-B020-4016-B4C7-60F6FDE896F5}" type="presOf" srcId="{F2B84EBE-CFF9-4558-8B7A-8EA8D0B84C32}" destId="{7B143105-8CC5-480A-BBC6-455E1F27FBDE}" srcOrd="0" destOrd="0" presId="urn:microsoft.com/office/officeart/2008/layout/VerticalCurvedList"/>
    <dgm:cxn modelId="{BD0439B4-CC12-4CA0-AB97-FC5ED11F21D1}" type="presOf" srcId="{B6F04EEA-ED15-41BB-B334-18EB017900BB}" destId="{7C579B6F-F69B-4990-8211-24D9DDEE1FBC}" srcOrd="0" destOrd="0" presId="urn:microsoft.com/office/officeart/2008/layout/VerticalCurvedList"/>
    <dgm:cxn modelId="{C3CE6FBE-2294-4B2F-A7E0-6CEAF256374F}" type="presParOf" srcId="{7C579B6F-F69B-4990-8211-24D9DDEE1FBC}" destId="{CE1FE4E4-2883-4E0C-BB1F-D5E8A63A20AB}" srcOrd="0" destOrd="0" presId="urn:microsoft.com/office/officeart/2008/layout/VerticalCurvedList"/>
    <dgm:cxn modelId="{2EF040F1-1352-41C3-BE8D-4C9401CF4002}" type="presParOf" srcId="{CE1FE4E4-2883-4E0C-BB1F-D5E8A63A20AB}" destId="{26BD8680-3EC7-4F68-B653-4AC3F539C0FA}" srcOrd="0" destOrd="0" presId="urn:microsoft.com/office/officeart/2008/layout/VerticalCurvedList"/>
    <dgm:cxn modelId="{7BE5EA82-1256-49ED-828B-AB582FEC91BD}" type="presParOf" srcId="{26BD8680-3EC7-4F68-B653-4AC3F539C0FA}" destId="{CC58AF07-BF3C-49AF-8AF6-D35DF4C3D012}" srcOrd="0" destOrd="0" presId="urn:microsoft.com/office/officeart/2008/layout/VerticalCurvedList"/>
    <dgm:cxn modelId="{131CB2B1-A558-407F-BEE6-5BB22A3FEBE5}" type="presParOf" srcId="{26BD8680-3EC7-4F68-B653-4AC3F539C0FA}" destId="{410AE6CA-53E1-4BD4-91DA-317731642C82}" srcOrd="1" destOrd="0" presId="urn:microsoft.com/office/officeart/2008/layout/VerticalCurvedList"/>
    <dgm:cxn modelId="{8F3C352C-2275-4E00-9DF9-1451F47A64F6}" type="presParOf" srcId="{26BD8680-3EC7-4F68-B653-4AC3F539C0FA}" destId="{3BD91E56-2A54-4695-A864-3F696214AF35}" srcOrd="2" destOrd="0" presId="urn:microsoft.com/office/officeart/2008/layout/VerticalCurvedList"/>
    <dgm:cxn modelId="{177DA284-84F3-4742-9B69-FEE98E094EE2}" type="presParOf" srcId="{26BD8680-3EC7-4F68-B653-4AC3F539C0FA}" destId="{09203618-A2E0-4CC7-8B80-6E1B50CFBAFC}" srcOrd="3" destOrd="0" presId="urn:microsoft.com/office/officeart/2008/layout/VerticalCurvedList"/>
    <dgm:cxn modelId="{4CA7B311-9C0A-4CA0-B2E5-FC945FA79426}" type="presParOf" srcId="{CE1FE4E4-2883-4E0C-BB1F-D5E8A63A20AB}" destId="{7B143105-8CC5-480A-BBC6-455E1F27FBDE}" srcOrd="1" destOrd="0" presId="urn:microsoft.com/office/officeart/2008/layout/VerticalCurvedList"/>
    <dgm:cxn modelId="{AB9CCA6D-9B41-493A-8BDE-EA3BF02812D2}" type="presParOf" srcId="{CE1FE4E4-2883-4E0C-BB1F-D5E8A63A20AB}" destId="{56ABA77A-FDDE-413D-AD83-A21FFE943DEB}" srcOrd="2" destOrd="0" presId="urn:microsoft.com/office/officeart/2008/layout/VerticalCurvedList"/>
    <dgm:cxn modelId="{B3B17D10-AB91-406F-8319-37246081EEB2}" type="presParOf" srcId="{56ABA77A-FDDE-413D-AD83-A21FFE943DEB}" destId="{FF1850AC-FA01-4329-BA54-22BDADDBC3A9}" srcOrd="0" destOrd="0" presId="urn:microsoft.com/office/officeart/2008/layout/VerticalCurvedList"/>
    <dgm:cxn modelId="{313EA146-CE57-4FD0-B429-6B46262CB08B}" type="presParOf" srcId="{CE1FE4E4-2883-4E0C-BB1F-D5E8A63A20AB}" destId="{BF10FD1D-C08C-432F-8000-A3940787C735}" srcOrd="3" destOrd="0" presId="urn:microsoft.com/office/officeart/2008/layout/VerticalCurvedList"/>
    <dgm:cxn modelId="{7686AB91-7A0A-4FE1-BDD3-4542ECCFC9EE}" type="presParOf" srcId="{CE1FE4E4-2883-4E0C-BB1F-D5E8A63A20AB}" destId="{1EEC44C7-3EDC-4B5C-84F3-E6639E240146}" srcOrd="4" destOrd="0" presId="urn:microsoft.com/office/officeart/2008/layout/VerticalCurvedList"/>
    <dgm:cxn modelId="{101B89E1-06D9-409F-8C0D-6086630F7ED2}" type="presParOf" srcId="{1EEC44C7-3EDC-4B5C-84F3-E6639E240146}" destId="{064EF67C-49AA-43C3-9218-CB95DC17911A}" srcOrd="0" destOrd="0" presId="urn:microsoft.com/office/officeart/2008/layout/VerticalCurvedList"/>
    <dgm:cxn modelId="{6A35E37B-37A6-4267-B531-AB35DA9611F8}" type="presParOf" srcId="{CE1FE4E4-2883-4E0C-BB1F-D5E8A63A20AB}" destId="{995D852A-B8E1-4165-9F60-CC2E8125FD00}" srcOrd="5" destOrd="0" presId="urn:microsoft.com/office/officeart/2008/layout/VerticalCurvedList"/>
    <dgm:cxn modelId="{4622738C-B70E-46DC-9355-2A061641C5A8}" type="presParOf" srcId="{CE1FE4E4-2883-4E0C-BB1F-D5E8A63A20AB}" destId="{AB600D51-C66E-441C-9E7D-04AD9F4BE740}" srcOrd="6" destOrd="0" presId="urn:microsoft.com/office/officeart/2008/layout/VerticalCurvedList"/>
    <dgm:cxn modelId="{886CCB57-BEA8-4CFB-89DF-E1E652771EC6}" type="presParOf" srcId="{AB600D51-C66E-441C-9E7D-04AD9F4BE740}" destId="{D0ECF098-F384-470E-A5DA-206939765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B7F1B0-7090-44DB-B7BE-02A73BEC1F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E6179F-14A9-432E-A7C0-3AC300D2476E}">
      <dgm:prSet phldrT="[Текст]" custT="1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/>
            <a:t>Нарушения при оказании медицинской помощи (3.2.1.; 3.2.2.)</a:t>
          </a:r>
          <a:endParaRPr lang="ru-RU" sz="1800" dirty="0"/>
        </a:p>
      </dgm:t>
    </dgm:pt>
    <dgm:pt modelId="{C1A6A3B9-590E-4D61-A35A-4A84E7D1446C}" type="parTrans" cxnId="{57C84596-F50F-485B-9180-E32AC9F3F86C}">
      <dgm:prSet/>
      <dgm:spPr/>
      <dgm:t>
        <a:bodyPr/>
        <a:lstStyle/>
        <a:p>
          <a:endParaRPr lang="ru-RU"/>
        </a:p>
      </dgm:t>
    </dgm:pt>
    <dgm:pt modelId="{90F3CD02-269D-4CFE-9941-8CC56414E42D}" type="sibTrans" cxnId="{57C84596-F50F-485B-9180-E32AC9F3F86C}">
      <dgm:prSet/>
      <dgm:spPr/>
      <dgm:t>
        <a:bodyPr/>
        <a:lstStyle/>
        <a:p>
          <a:endParaRPr lang="ru-RU"/>
        </a:p>
      </dgm:t>
    </dgm:pt>
    <dgm:pt modelId="{BA29053D-7BBF-40FF-AA9B-9F391D400808}">
      <dgm:prSet phldrT="[Текст]" custT="1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/>
            <a:t>Дефекты оформления ПМД (4.2.)</a:t>
          </a:r>
          <a:endParaRPr lang="ru-RU" sz="1800" dirty="0"/>
        </a:p>
      </dgm:t>
    </dgm:pt>
    <dgm:pt modelId="{5B3B5C0B-CC0B-4D47-804B-44E5CAB87DE6}" type="parTrans" cxnId="{C5BC0646-53BF-483D-A89E-50D816655F92}">
      <dgm:prSet/>
      <dgm:spPr/>
      <dgm:t>
        <a:bodyPr/>
        <a:lstStyle/>
        <a:p>
          <a:endParaRPr lang="ru-RU"/>
        </a:p>
      </dgm:t>
    </dgm:pt>
    <dgm:pt modelId="{152EE237-2C54-49CF-A46B-521059915776}" type="sibTrans" cxnId="{C5BC0646-53BF-483D-A89E-50D816655F92}">
      <dgm:prSet/>
      <dgm:spPr/>
      <dgm:t>
        <a:bodyPr/>
        <a:lstStyle/>
        <a:p>
          <a:endParaRPr lang="ru-RU"/>
        </a:p>
      </dgm:t>
    </dgm:pt>
    <dgm:pt modelId="{36F99395-30EF-451E-B507-B514546E7630}">
      <dgm:prSet phldrT="[Текст]" custT="1"/>
      <dgm:spPr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dirty="0" smtClean="0"/>
            <a:t>Прочие нарушения</a:t>
          </a:r>
          <a:endParaRPr lang="ru-RU" sz="1800" dirty="0"/>
        </a:p>
      </dgm:t>
    </dgm:pt>
    <dgm:pt modelId="{CFE851F7-265D-4B53-889D-6A0BEFC46834}" type="parTrans" cxnId="{7FEE6A71-6151-4944-93BD-5F433A7B2746}">
      <dgm:prSet/>
      <dgm:spPr/>
      <dgm:t>
        <a:bodyPr/>
        <a:lstStyle/>
        <a:p>
          <a:endParaRPr lang="ru-RU"/>
        </a:p>
      </dgm:t>
    </dgm:pt>
    <dgm:pt modelId="{F52706FB-31D7-400C-B825-94401BD21FCB}" type="sibTrans" cxnId="{7FEE6A71-6151-4944-93BD-5F433A7B2746}">
      <dgm:prSet/>
      <dgm:spPr/>
      <dgm:t>
        <a:bodyPr/>
        <a:lstStyle/>
        <a:p>
          <a:endParaRPr lang="ru-RU"/>
        </a:p>
      </dgm:t>
    </dgm:pt>
    <dgm:pt modelId="{C9C96426-3FEB-4D20-ABC0-1E64671671BF}" type="pres">
      <dgm:prSet presAssocID="{30B7F1B0-7090-44DB-B7BE-02A73BEC1F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96B4C4-09D7-4DAC-8C4A-8B87A0DFA8E7}" type="pres">
      <dgm:prSet presAssocID="{30B7F1B0-7090-44DB-B7BE-02A73BEC1F45}" presName="Name1" presStyleCnt="0"/>
      <dgm:spPr/>
    </dgm:pt>
    <dgm:pt modelId="{47798A57-C1D8-4ADC-83A2-EF96FC112924}" type="pres">
      <dgm:prSet presAssocID="{30B7F1B0-7090-44DB-B7BE-02A73BEC1F45}" presName="cycle" presStyleCnt="0"/>
      <dgm:spPr/>
    </dgm:pt>
    <dgm:pt modelId="{5F42256A-DF7E-423A-8E30-8E5766ABFA24}" type="pres">
      <dgm:prSet presAssocID="{30B7F1B0-7090-44DB-B7BE-02A73BEC1F45}" presName="srcNode" presStyleLbl="node1" presStyleIdx="0" presStyleCnt="3"/>
      <dgm:spPr/>
    </dgm:pt>
    <dgm:pt modelId="{D71BA692-563A-4417-BD63-FCEED6E0E7BB}" type="pres">
      <dgm:prSet presAssocID="{30B7F1B0-7090-44DB-B7BE-02A73BEC1F45}" presName="conn" presStyleLbl="parChTrans1D2" presStyleIdx="0" presStyleCnt="1"/>
      <dgm:spPr/>
      <dgm:t>
        <a:bodyPr/>
        <a:lstStyle/>
        <a:p>
          <a:endParaRPr lang="ru-RU"/>
        </a:p>
      </dgm:t>
    </dgm:pt>
    <dgm:pt modelId="{BD6C4078-70A8-41E7-A180-984D95FBB6E7}" type="pres">
      <dgm:prSet presAssocID="{30B7F1B0-7090-44DB-B7BE-02A73BEC1F45}" presName="extraNode" presStyleLbl="node1" presStyleIdx="0" presStyleCnt="3"/>
      <dgm:spPr/>
    </dgm:pt>
    <dgm:pt modelId="{0ACC7C1C-CCC0-4725-A20C-719ABFAA2BCD}" type="pres">
      <dgm:prSet presAssocID="{30B7F1B0-7090-44DB-B7BE-02A73BEC1F45}" presName="dstNode" presStyleLbl="node1" presStyleIdx="0" presStyleCnt="3"/>
      <dgm:spPr/>
    </dgm:pt>
    <dgm:pt modelId="{3F416E58-5AFA-4974-996D-B0AF0CA1E761}" type="pres">
      <dgm:prSet presAssocID="{2CE6179F-14A9-432E-A7C0-3AC300D2476E}" presName="text_1" presStyleLbl="node1" presStyleIdx="0" presStyleCnt="3" custScaleY="122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33B92-5BD9-4F1A-AE64-27949AFCE71B}" type="pres">
      <dgm:prSet presAssocID="{2CE6179F-14A9-432E-A7C0-3AC300D2476E}" presName="accent_1" presStyleCnt="0"/>
      <dgm:spPr/>
    </dgm:pt>
    <dgm:pt modelId="{346282A1-0319-49B2-A383-B49B07BAB3F7}" type="pres">
      <dgm:prSet presAssocID="{2CE6179F-14A9-432E-A7C0-3AC300D2476E}" presName="accentRepeatNode" presStyleLbl="solidFgAcc1" presStyleIdx="0" presStyleCnt="3"/>
      <dgm:spPr/>
    </dgm:pt>
    <dgm:pt modelId="{7E81E0E2-91FE-4E2D-BAFA-6D2EB68F7EA0}" type="pres">
      <dgm:prSet presAssocID="{BA29053D-7BBF-40FF-AA9B-9F391D400808}" presName="text_2" presStyleLbl="node1" presStyleIdx="1" presStyleCnt="3" custScaleY="122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62569-6B07-4AEF-8967-10A28C6225EE}" type="pres">
      <dgm:prSet presAssocID="{BA29053D-7BBF-40FF-AA9B-9F391D400808}" presName="accent_2" presStyleCnt="0"/>
      <dgm:spPr/>
    </dgm:pt>
    <dgm:pt modelId="{7A457464-22E6-40D0-BA02-28DABE9B3AD5}" type="pres">
      <dgm:prSet presAssocID="{BA29053D-7BBF-40FF-AA9B-9F391D400808}" presName="accentRepeatNode" presStyleLbl="solidFgAcc1" presStyleIdx="1" presStyleCnt="3"/>
      <dgm:spPr/>
    </dgm:pt>
    <dgm:pt modelId="{763F0D15-40E7-409D-AFC5-ACCE55A666B6}" type="pres">
      <dgm:prSet presAssocID="{36F99395-30EF-451E-B507-B514546E7630}" presName="text_3" presStyleLbl="node1" presStyleIdx="2" presStyleCnt="3" custScaleY="126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912AA-40E0-47DA-A006-FF4BCBA25BB9}" type="pres">
      <dgm:prSet presAssocID="{36F99395-30EF-451E-B507-B514546E7630}" presName="accent_3" presStyleCnt="0"/>
      <dgm:spPr/>
    </dgm:pt>
    <dgm:pt modelId="{24D27D66-2457-4192-9676-424F91CFF87B}" type="pres">
      <dgm:prSet presAssocID="{36F99395-30EF-451E-B507-B514546E7630}" presName="accentRepeatNode" presStyleLbl="solidFgAcc1" presStyleIdx="2" presStyleCnt="3"/>
      <dgm:spPr/>
    </dgm:pt>
  </dgm:ptLst>
  <dgm:cxnLst>
    <dgm:cxn modelId="{4F4E153D-17C3-4711-ACFF-F97B8D747A33}" type="presOf" srcId="{2CE6179F-14A9-432E-A7C0-3AC300D2476E}" destId="{3F416E58-5AFA-4974-996D-B0AF0CA1E761}" srcOrd="0" destOrd="0" presId="urn:microsoft.com/office/officeart/2008/layout/VerticalCurvedList"/>
    <dgm:cxn modelId="{D2E739B9-89FA-4B53-90FD-7E02473DCABA}" type="presOf" srcId="{30B7F1B0-7090-44DB-B7BE-02A73BEC1F45}" destId="{C9C96426-3FEB-4D20-ABC0-1E64671671BF}" srcOrd="0" destOrd="0" presId="urn:microsoft.com/office/officeart/2008/layout/VerticalCurvedList"/>
    <dgm:cxn modelId="{0DE9407C-DB8F-42F2-965C-72CC8185A066}" type="presOf" srcId="{BA29053D-7BBF-40FF-AA9B-9F391D400808}" destId="{7E81E0E2-91FE-4E2D-BAFA-6D2EB68F7EA0}" srcOrd="0" destOrd="0" presId="urn:microsoft.com/office/officeart/2008/layout/VerticalCurvedList"/>
    <dgm:cxn modelId="{C5BC0646-53BF-483D-A89E-50D816655F92}" srcId="{30B7F1B0-7090-44DB-B7BE-02A73BEC1F45}" destId="{BA29053D-7BBF-40FF-AA9B-9F391D400808}" srcOrd="1" destOrd="0" parTransId="{5B3B5C0B-CC0B-4D47-804B-44E5CAB87DE6}" sibTransId="{152EE237-2C54-49CF-A46B-521059915776}"/>
    <dgm:cxn modelId="{7FEE6A71-6151-4944-93BD-5F433A7B2746}" srcId="{30B7F1B0-7090-44DB-B7BE-02A73BEC1F45}" destId="{36F99395-30EF-451E-B507-B514546E7630}" srcOrd="2" destOrd="0" parTransId="{CFE851F7-265D-4B53-889D-6A0BEFC46834}" sibTransId="{F52706FB-31D7-400C-B825-94401BD21FCB}"/>
    <dgm:cxn modelId="{859AEB83-2662-4F42-A420-9200A5676873}" type="presOf" srcId="{36F99395-30EF-451E-B507-B514546E7630}" destId="{763F0D15-40E7-409D-AFC5-ACCE55A666B6}" srcOrd="0" destOrd="0" presId="urn:microsoft.com/office/officeart/2008/layout/VerticalCurvedList"/>
    <dgm:cxn modelId="{57C84596-F50F-485B-9180-E32AC9F3F86C}" srcId="{30B7F1B0-7090-44DB-B7BE-02A73BEC1F45}" destId="{2CE6179F-14A9-432E-A7C0-3AC300D2476E}" srcOrd="0" destOrd="0" parTransId="{C1A6A3B9-590E-4D61-A35A-4A84E7D1446C}" sibTransId="{90F3CD02-269D-4CFE-9941-8CC56414E42D}"/>
    <dgm:cxn modelId="{F41054C4-9B81-4115-AE0C-C4BEF7932CE3}" type="presOf" srcId="{90F3CD02-269D-4CFE-9941-8CC56414E42D}" destId="{D71BA692-563A-4417-BD63-FCEED6E0E7BB}" srcOrd="0" destOrd="0" presId="urn:microsoft.com/office/officeart/2008/layout/VerticalCurvedList"/>
    <dgm:cxn modelId="{CD6C78AE-FA16-4CED-8C0E-390DB67C4BC8}" type="presParOf" srcId="{C9C96426-3FEB-4D20-ABC0-1E64671671BF}" destId="{B196B4C4-09D7-4DAC-8C4A-8B87A0DFA8E7}" srcOrd="0" destOrd="0" presId="urn:microsoft.com/office/officeart/2008/layout/VerticalCurvedList"/>
    <dgm:cxn modelId="{47C1F273-011F-46AE-80FE-52E64F07477C}" type="presParOf" srcId="{B196B4C4-09D7-4DAC-8C4A-8B87A0DFA8E7}" destId="{47798A57-C1D8-4ADC-83A2-EF96FC112924}" srcOrd="0" destOrd="0" presId="urn:microsoft.com/office/officeart/2008/layout/VerticalCurvedList"/>
    <dgm:cxn modelId="{A1FFFBF7-F3AE-4DD1-A6B2-32690FE2A714}" type="presParOf" srcId="{47798A57-C1D8-4ADC-83A2-EF96FC112924}" destId="{5F42256A-DF7E-423A-8E30-8E5766ABFA24}" srcOrd="0" destOrd="0" presId="urn:microsoft.com/office/officeart/2008/layout/VerticalCurvedList"/>
    <dgm:cxn modelId="{634256F6-E96F-4D9C-A4C8-9634673C39A9}" type="presParOf" srcId="{47798A57-C1D8-4ADC-83A2-EF96FC112924}" destId="{D71BA692-563A-4417-BD63-FCEED6E0E7BB}" srcOrd="1" destOrd="0" presId="urn:microsoft.com/office/officeart/2008/layout/VerticalCurvedList"/>
    <dgm:cxn modelId="{511AC133-7B67-45F2-A033-0706B76B686A}" type="presParOf" srcId="{47798A57-C1D8-4ADC-83A2-EF96FC112924}" destId="{BD6C4078-70A8-41E7-A180-984D95FBB6E7}" srcOrd="2" destOrd="0" presId="urn:microsoft.com/office/officeart/2008/layout/VerticalCurvedList"/>
    <dgm:cxn modelId="{72C509FC-2A29-47D0-901F-3C9EE1D01961}" type="presParOf" srcId="{47798A57-C1D8-4ADC-83A2-EF96FC112924}" destId="{0ACC7C1C-CCC0-4725-A20C-719ABFAA2BCD}" srcOrd="3" destOrd="0" presId="urn:microsoft.com/office/officeart/2008/layout/VerticalCurvedList"/>
    <dgm:cxn modelId="{7D27326F-80B9-44EF-9CF8-9B3BA422AE92}" type="presParOf" srcId="{B196B4C4-09D7-4DAC-8C4A-8B87A0DFA8E7}" destId="{3F416E58-5AFA-4974-996D-B0AF0CA1E761}" srcOrd="1" destOrd="0" presId="urn:microsoft.com/office/officeart/2008/layout/VerticalCurvedList"/>
    <dgm:cxn modelId="{3DE24AF0-C664-4496-A04E-8563A5B7D7CC}" type="presParOf" srcId="{B196B4C4-09D7-4DAC-8C4A-8B87A0DFA8E7}" destId="{22833B92-5BD9-4F1A-AE64-27949AFCE71B}" srcOrd="2" destOrd="0" presId="urn:microsoft.com/office/officeart/2008/layout/VerticalCurvedList"/>
    <dgm:cxn modelId="{72C8A167-0DDF-441E-844B-AF972A527DEA}" type="presParOf" srcId="{22833B92-5BD9-4F1A-AE64-27949AFCE71B}" destId="{346282A1-0319-49B2-A383-B49B07BAB3F7}" srcOrd="0" destOrd="0" presId="urn:microsoft.com/office/officeart/2008/layout/VerticalCurvedList"/>
    <dgm:cxn modelId="{DA9ACE26-8A54-426D-AB4D-06F2992DD52B}" type="presParOf" srcId="{B196B4C4-09D7-4DAC-8C4A-8B87A0DFA8E7}" destId="{7E81E0E2-91FE-4E2D-BAFA-6D2EB68F7EA0}" srcOrd="3" destOrd="0" presId="urn:microsoft.com/office/officeart/2008/layout/VerticalCurvedList"/>
    <dgm:cxn modelId="{328B5CD8-7E6D-4115-8338-B5D4B38B6467}" type="presParOf" srcId="{B196B4C4-09D7-4DAC-8C4A-8B87A0DFA8E7}" destId="{F0562569-6B07-4AEF-8967-10A28C6225EE}" srcOrd="4" destOrd="0" presId="urn:microsoft.com/office/officeart/2008/layout/VerticalCurvedList"/>
    <dgm:cxn modelId="{9A0DD172-1B80-4E73-94BC-B0A031BDBCAF}" type="presParOf" srcId="{F0562569-6B07-4AEF-8967-10A28C6225EE}" destId="{7A457464-22E6-40D0-BA02-28DABE9B3AD5}" srcOrd="0" destOrd="0" presId="urn:microsoft.com/office/officeart/2008/layout/VerticalCurvedList"/>
    <dgm:cxn modelId="{A221E662-DA33-4B79-A3E6-13C9D6993842}" type="presParOf" srcId="{B196B4C4-09D7-4DAC-8C4A-8B87A0DFA8E7}" destId="{763F0D15-40E7-409D-AFC5-ACCE55A666B6}" srcOrd="5" destOrd="0" presId="urn:microsoft.com/office/officeart/2008/layout/VerticalCurvedList"/>
    <dgm:cxn modelId="{686E9519-3EEF-4BF0-BA53-262C9F17483B}" type="presParOf" srcId="{B196B4C4-09D7-4DAC-8C4A-8B87A0DFA8E7}" destId="{988912AA-40E0-47DA-A006-FF4BCBA25BB9}" srcOrd="6" destOrd="0" presId="urn:microsoft.com/office/officeart/2008/layout/VerticalCurvedList"/>
    <dgm:cxn modelId="{EFFA7A33-6C92-4215-A6EF-9CD4016A4B88}" type="presParOf" srcId="{988912AA-40E0-47DA-A006-FF4BCBA25BB9}" destId="{24D27D66-2457-4192-9676-424F91CFF8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141BE9-8CF0-4A3F-9C70-BC34509922E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D88772-8379-49E6-8CCD-11E418D78A5B}">
      <dgm:prSet phldrT="[Текст]" custT="1"/>
      <dgm:spPr>
        <a:solidFill>
          <a:schemeClr val="accent3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0" u="none" dirty="0" smtClean="0">
              <a:solidFill>
                <a:schemeClr val="bg1"/>
              </a:solidFill>
            </a:rPr>
            <a:t>МЕДИЦИНСКАЯ РЕАБИЛИТАЦИЯ</a:t>
          </a:r>
          <a:endParaRPr lang="en-US" sz="1800" b="0" u="none" dirty="0" smtClean="0">
            <a:solidFill>
              <a:schemeClr val="bg1"/>
            </a:solidFill>
          </a:endParaRPr>
        </a:p>
        <a:p>
          <a:r>
            <a:rPr lang="ru-RU" sz="1600" dirty="0" smtClean="0">
              <a:solidFill>
                <a:schemeClr val="bg1"/>
              </a:solidFill>
            </a:rPr>
            <a:t>Переход от валового показателя объема медицинской помощи (</a:t>
          </a:r>
          <a:r>
            <a:rPr lang="ru-RU" sz="1600" b="1" dirty="0" smtClean="0">
              <a:solidFill>
                <a:schemeClr val="bg1"/>
              </a:solidFill>
            </a:rPr>
            <a:t>койко-день</a:t>
          </a:r>
          <a:r>
            <a:rPr lang="ru-RU" sz="1600" dirty="0" smtClean="0">
              <a:solidFill>
                <a:schemeClr val="bg1"/>
              </a:solidFill>
            </a:rPr>
            <a:t>) к показателю, характеризующему законченный </a:t>
          </a:r>
          <a:r>
            <a:rPr lang="ru-RU" sz="1600" b="1" dirty="0" smtClean="0">
              <a:solidFill>
                <a:schemeClr val="bg1"/>
              </a:solidFill>
            </a:rPr>
            <a:t>случай лечения</a:t>
          </a:r>
          <a:endParaRPr lang="ru-RU" sz="1600" b="1" dirty="0">
            <a:solidFill>
              <a:schemeClr val="bg1"/>
            </a:solidFill>
          </a:endParaRPr>
        </a:p>
      </dgm:t>
    </dgm:pt>
    <dgm:pt modelId="{DB5CC407-89BB-4658-8C94-876CF5DA8490}" type="parTrans" cxnId="{36980E8D-61D0-4E60-9700-9C6DBE281648}">
      <dgm:prSet/>
      <dgm:spPr/>
      <dgm:t>
        <a:bodyPr/>
        <a:lstStyle/>
        <a:p>
          <a:endParaRPr lang="ru-RU"/>
        </a:p>
      </dgm:t>
    </dgm:pt>
    <dgm:pt modelId="{A087EF41-3D2F-4630-9ACA-5245102B3CCE}" type="sibTrans" cxnId="{36980E8D-61D0-4E60-9700-9C6DBE281648}">
      <dgm:prSet/>
      <dgm:spPr/>
      <dgm:t>
        <a:bodyPr/>
        <a:lstStyle/>
        <a:p>
          <a:endParaRPr lang="ru-RU"/>
        </a:p>
      </dgm:t>
    </dgm:pt>
    <dgm:pt modelId="{EBA801F2-2A0E-462D-A653-69A7928240D6}">
      <dgm:prSet phldrT="[Текст]" custT="1"/>
      <dgm:spPr>
        <a:solidFill>
          <a:schemeClr val="accent2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0" u="none" dirty="0" smtClean="0">
              <a:solidFill>
                <a:schemeClr val="bg1"/>
              </a:solidFill>
            </a:rPr>
            <a:t>ВЫСОКОТЕХНОЛОГИЧНАЯ МЕДИЦИНСКАЯ ПОМОЩЬ</a:t>
          </a:r>
        </a:p>
        <a:p>
          <a:r>
            <a:rPr lang="ru-RU" sz="1600" dirty="0" smtClean="0">
              <a:solidFill>
                <a:schemeClr val="bg1"/>
              </a:solidFill>
            </a:rPr>
            <a:t>Расширение перечня ВМП за счет включения в Раздел </a:t>
          </a:r>
          <a:r>
            <a:rPr lang="en-US" sz="1600" dirty="0" smtClean="0">
              <a:solidFill>
                <a:schemeClr val="bg1"/>
              </a:solidFill>
            </a:rPr>
            <a:t>I</a:t>
          </a:r>
          <a:r>
            <a:rPr lang="ru-RU" sz="1600" dirty="0" smtClean="0">
              <a:solidFill>
                <a:schemeClr val="bg1"/>
              </a:solidFill>
            </a:rPr>
            <a:t>:</a:t>
          </a:r>
        </a:p>
        <a:p>
          <a:r>
            <a:rPr lang="ru-RU" sz="1600" dirty="0" smtClean="0">
              <a:solidFill>
                <a:schemeClr val="bg1"/>
              </a:solidFill>
            </a:rPr>
            <a:t>- Эндопротезирование суставов конечностей</a:t>
          </a:r>
        </a:p>
        <a:p>
          <a:r>
            <a:rPr lang="ru-RU" sz="1600" dirty="0" smtClean="0">
              <a:solidFill>
                <a:schemeClr val="bg1"/>
              </a:solidFill>
            </a:rPr>
            <a:t>- Коронарная реваскуляризация миокарда</a:t>
          </a:r>
          <a:endParaRPr lang="ru-RU" sz="1600" dirty="0">
            <a:solidFill>
              <a:schemeClr val="bg1"/>
            </a:solidFill>
          </a:endParaRPr>
        </a:p>
      </dgm:t>
    </dgm:pt>
    <dgm:pt modelId="{D53C6CFF-46B3-4E19-B8D1-CF0EADCE82BE}" type="parTrans" cxnId="{1BF6F02C-CD99-43B0-8373-5078C82CF685}">
      <dgm:prSet/>
      <dgm:spPr/>
      <dgm:t>
        <a:bodyPr/>
        <a:lstStyle/>
        <a:p>
          <a:endParaRPr lang="ru-RU"/>
        </a:p>
      </dgm:t>
    </dgm:pt>
    <dgm:pt modelId="{7F846868-7B39-4FD8-A832-2102F0240B75}" type="sibTrans" cxnId="{1BF6F02C-CD99-43B0-8373-5078C82CF685}">
      <dgm:prSet/>
      <dgm:spPr/>
      <dgm:t>
        <a:bodyPr/>
        <a:lstStyle/>
        <a:p>
          <a:endParaRPr lang="ru-RU"/>
        </a:p>
      </dgm:t>
    </dgm:pt>
    <dgm:pt modelId="{19B9D759-0E85-47AC-85F5-92C78C53AA46}">
      <dgm:prSet phldrT="[Текст]" custT="1"/>
      <dgm:spPr>
        <a:solidFill>
          <a:schemeClr val="accent3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0" u="none" dirty="0" smtClean="0">
              <a:solidFill>
                <a:schemeClr val="bg1"/>
              </a:solidFill>
            </a:rPr>
            <a:t>ПРОФИЛЬ «ОНКОЛОГИЯ»</a:t>
          </a:r>
        </a:p>
        <a:p>
          <a:r>
            <a:rPr lang="ru-RU" sz="1600" dirty="0" smtClean="0">
              <a:solidFill>
                <a:schemeClr val="bg1"/>
              </a:solidFill>
            </a:rPr>
            <a:t>Установлены норматив объема медицинской помощи и норматив финансовых затрат по </a:t>
          </a:r>
          <a:r>
            <a:rPr lang="ru-RU" sz="1600" b="1" dirty="0" smtClean="0">
              <a:solidFill>
                <a:schemeClr val="bg1"/>
              </a:solidFill>
            </a:rPr>
            <a:t>профилю «Онкология» </a:t>
          </a:r>
          <a:r>
            <a:rPr lang="ru-RU" sz="1600" dirty="0" smtClean="0">
              <a:solidFill>
                <a:schemeClr val="bg1"/>
              </a:solidFill>
            </a:rPr>
            <a:t>в стационарных условиях и условиях дневного стационара </a:t>
          </a:r>
          <a:endParaRPr lang="ru-RU" sz="1600" dirty="0">
            <a:solidFill>
              <a:schemeClr val="bg1"/>
            </a:solidFill>
          </a:endParaRPr>
        </a:p>
      </dgm:t>
    </dgm:pt>
    <dgm:pt modelId="{049AF9FA-D846-45A9-8979-B255DB2A390B}" type="parTrans" cxnId="{4D8793BD-3FF5-4A37-B0F9-82C80046B7EC}">
      <dgm:prSet/>
      <dgm:spPr/>
      <dgm:t>
        <a:bodyPr/>
        <a:lstStyle/>
        <a:p>
          <a:endParaRPr lang="ru-RU"/>
        </a:p>
      </dgm:t>
    </dgm:pt>
    <dgm:pt modelId="{90E38E6A-A1B8-45BD-80FB-7C0404C83592}" type="sibTrans" cxnId="{4D8793BD-3FF5-4A37-B0F9-82C80046B7EC}">
      <dgm:prSet/>
      <dgm:spPr/>
      <dgm:t>
        <a:bodyPr/>
        <a:lstStyle/>
        <a:p>
          <a:endParaRPr lang="ru-RU"/>
        </a:p>
      </dgm:t>
    </dgm:pt>
    <dgm:pt modelId="{12CB0121-AD7E-42A8-B5ED-771AEB83DE6D}">
      <dgm:prSet phldrT="[Текст]" custT="1"/>
      <dgm:spPr>
        <a:solidFill>
          <a:schemeClr val="accent2">
            <a:lumMod val="75000"/>
          </a:schemeClr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0" u="none" dirty="0" smtClean="0">
              <a:solidFill>
                <a:schemeClr val="bg1"/>
              </a:solidFill>
            </a:rPr>
            <a:t>ЭКСТРАКОРПОРАЛЬНОЕ ОПЛОДОТВОРЕНИЕ</a:t>
          </a:r>
        </a:p>
        <a:p>
          <a:r>
            <a:rPr lang="ru-RU" sz="1600" dirty="0" smtClean="0">
              <a:solidFill>
                <a:schemeClr val="bg1"/>
              </a:solidFill>
            </a:rPr>
            <a:t>Установлен норматив объема медицинской помощи по </a:t>
          </a:r>
          <a:r>
            <a:rPr lang="ru-RU" sz="1600" b="1" dirty="0" smtClean="0">
              <a:solidFill>
                <a:schemeClr val="bg1"/>
              </a:solidFill>
            </a:rPr>
            <a:t>ЭКО на 2019 год – 0,000356 </a:t>
          </a:r>
          <a:r>
            <a:rPr lang="ru-RU" sz="1600" b="0" dirty="0" smtClean="0">
              <a:solidFill>
                <a:schemeClr val="bg1"/>
              </a:solidFill>
            </a:rPr>
            <a:t>случая на 1 з/л</a:t>
          </a:r>
        </a:p>
      </dgm:t>
    </dgm:pt>
    <dgm:pt modelId="{431E3C3D-FBD8-4BAE-9092-6AEFD093A6C8}" type="parTrans" cxnId="{1DA93EFC-4B4A-4BD8-896F-D514B7E47E2A}">
      <dgm:prSet/>
      <dgm:spPr/>
      <dgm:t>
        <a:bodyPr/>
        <a:lstStyle/>
        <a:p>
          <a:endParaRPr lang="ru-RU"/>
        </a:p>
      </dgm:t>
    </dgm:pt>
    <dgm:pt modelId="{393ACD64-CF29-43AD-BE9E-284C2558A264}" type="sibTrans" cxnId="{1DA93EFC-4B4A-4BD8-896F-D514B7E47E2A}">
      <dgm:prSet/>
      <dgm:spPr/>
      <dgm:t>
        <a:bodyPr/>
        <a:lstStyle/>
        <a:p>
          <a:endParaRPr lang="ru-RU"/>
        </a:p>
      </dgm:t>
    </dgm:pt>
    <dgm:pt modelId="{C67B253E-22D3-437E-9435-6659E880BB86}" type="pres">
      <dgm:prSet presAssocID="{42141BE9-8CF0-4A3F-9C70-BC34509922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AF20F-BF34-409D-8348-6C1993BB084B}" type="pres">
      <dgm:prSet presAssocID="{2DD88772-8379-49E6-8CCD-11E418D78A5B}" presName="comp" presStyleCnt="0"/>
      <dgm:spPr/>
    </dgm:pt>
    <dgm:pt modelId="{506CF997-B235-416E-B1BF-B25317F05D32}" type="pres">
      <dgm:prSet presAssocID="{2DD88772-8379-49E6-8CCD-11E418D78A5B}" presName="box" presStyleLbl="node1" presStyleIdx="0" presStyleCnt="4" custScaleY="92069"/>
      <dgm:spPr/>
      <dgm:t>
        <a:bodyPr/>
        <a:lstStyle/>
        <a:p>
          <a:endParaRPr lang="ru-RU"/>
        </a:p>
      </dgm:t>
    </dgm:pt>
    <dgm:pt modelId="{AB799795-54DC-43DC-B4FD-95AE2FDB8242}" type="pres">
      <dgm:prSet presAssocID="{2DD88772-8379-49E6-8CCD-11E418D78A5B}" presName="img" presStyleLbl="fgImgPlace1" presStyleIdx="0" presStyleCnt="4" custScaleY="1167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02959C56-718E-41AE-80BB-69D1CF6A48FA}" type="pres">
      <dgm:prSet presAssocID="{2DD88772-8379-49E6-8CCD-11E418D78A5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DF2F4-5ECC-4798-971F-72AD6CCC8963}" type="pres">
      <dgm:prSet presAssocID="{A087EF41-3D2F-4630-9ACA-5245102B3CCE}" presName="spacer" presStyleCnt="0"/>
      <dgm:spPr/>
    </dgm:pt>
    <dgm:pt modelId="{481B5C52-06B9-4BD6-9663-365000BE5738}" type="pres">
      <dgm:prSet presAssocID="{EBA801F2-2A0E-462D-A653-69A7928240D6}" presName="comp" presStyleCnt="0"/>
      <dgm:spPr/>
    </dgm:pt>
    <dgm:pt modelId="{9BD1684C-99F5-4784-BFF9-8E06A16EF465}" type="pres">
      <dgm:prSet presAssocID="{EBA801F2-2A0E-462D-A653-69A7928240D6}" presName="box" presStyleLbl="node1" presStyleIdx="1" presStyleCnt="4" custScaleY="90660"/>
      <dgm:spPr/>
      <dgm:t>
        <a:bodyPr/>
        <a:lstStyle/>
        <a:p>
          <a:endParaRPr lang="ru-RU"/>
        </a:p>
      </dgm:t>
    </dgm:pt>
    <dgm:pt modelId="{01C9F751-F7BE-41E3-9E19-3A858C8C8BD8}" type="pres">
      <dgm:prSet presAssocID="{EBA801F2-2A0E-462D-A653-69A7928240D6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ADDA7AF6-D8B4-4896-BFBB-9F39190A6B55}" type="pres">
      <dgm:prSet presAssocID="{EBA801F2-2A0E-462D-A653-69A7928240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F61B6-F5DF-4722-9111-81A9EA7D99C1}" type="pres">
      <dgm:prSet presAssocID="{7F846868-7B39-4FD8-A832-2102F0240B75}" presName="spacer" presStyleCnt="0"/>
      <dgm:spPr/>
    </dgm:pt>
    <dgm:pt modelId="{A8B573CB-FA8E-4FE0-8B23-16DA2ED89054}" type="pres">
      <dgm:prSet presAssocID="{19B9D759-0E85-47AC-85F5-92C78C53AA46}" presName="comp" presStyleCnt="0"/>
      <dgm:spPr/>
    </dgm:pt>
    <dgm:pt modelId="{2C5B672B-D827-41ED-B929-76DE0B7D28E2}" type="pres">
      <dgm:prSet presAssocID="{19B9D759-0E85-47AC-85F5-92C78C53AA46}" presName="box" presStyleLbl="node1" presStyleIdx="2" presStyleCnt="4" custScaleY="90487"/>
      <dgm:spPr/>
      <dgm:t>
        <a:bodyPr/>
        <a:lstStyle/>
        <a:p>
          <a:endParaRPr lang="ru-RU"/>
        </a:p>
      </dgm:t>
    </dgm:pt>
    <dgm:pt modelId="{004512D3-773C-4941-8A71-29B9619F1653}" type="pres">
      <dgm:prSet presAssocID="{19B9D759-0E85-47AC-85F5-92C78C53AA46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ru-RU"/>
        </a:p>
      </dgm:t>
    </dgm:pt>
    <dgm:pt modelId="{AF3E970A-2FB3-40E9-967D-9EE3DE11AA26}" type="pres">
      <dgm:prSet presAssocID="{19B9D759-0E85-47AC-85F5-92C78C53AA4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C3CB3-CBAC-43A2-8BED-9BB506596C83}" type="pres">
      <dgm:prSet presAssocID="{90E38E6A-A1B8-45BD-80FB-7C0404C83592}" presName="spacer" presStyleCnt="0"/>
      <dgm:spPr/>
    </dgm:pt>
    <dgm:pt modelId="{3B2459D2-502F-45F3-8B7D-BB50184B0403}" type="pres">
      <dgm:prSet presAssocID="{12CB0121-AD7E-42A8-B5ED-771AEB83DE6D}" presName="comp" presStyleCnt="0"/>
      <dgm:spPr/>
    </dgm:pt>
    <dgm:pt modelId="{9B734A66-AB59-4887-B24E-13FDE4FDB6BF}" type="pres">
      <dgm:prSet presAssocID="{12CB0121-AD7E-42A8-B5ED-771AEB83DE6D}" presName="box" presStyleLbl="node1" presStyleIdx="3" presStyleCnt="4" custScaleY="91890"/>
      <dgm:spPr/>
      <dgm:t>
        <a:bodyPr/>
        <a:lstStyle/>
        <a:p>
          <a:endParaRPr lang="ru-RU"/>
        </a:p>
      </dgm:t>
    </dgm:pt>
    <dgm:pt modelId="{1D225C3C-69F7-43D0-B5FA-F153FB034D5B}" type="pres">
      <dgm:prSet presAssocID="{12CB0121-AD7E-42A8-B5ED-771AEB83DE6D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9A299191-D92B-4354-BB41-F77B0DF11384}" type="pres">
      <dgm:prSet presAssocID="{12CB0121-AD7E-42A8-B5ED-771AEB83DE6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7F0727-0D8B-469C-9539-3B1B46AD7D69}" type="presOf" srcId="{EBA801F2-2A0E-462D-A653-69A7928240D6}" destId="{9BD1684C-99F5-4784-BFF9-8E06A16EF465}" srcOrd="0" destOrd="0" presId="urn:microsoft.com/office/officeart/2005/8/layout/vList4"/>
    <dgm:cxn modelId="{67162D91-200C-4582-A964-5ECFC5024D6C}" type="presOf" srcId="{19B9D759-0E85-47AC-85F5-92C78C53AA46}" destId="{2C5B672B-D827-41ED-B929-76DE0B7D28E2}" srcOrd="0" destOrd="0" presId="urn:microsoft.com/office/officeart/2005/8/layout/vList4"/>
    <dgm:cxn modelId="{54EF6D1F-3DBA-4A11-8048-016747DA5BE4}" type="presOf" srcId="{12CB0121-AD7E-42A8-B5ED-771AEB83DE6D}" destId="{9B734A66-AB59-4887-B24E-13FDE4FDB6BF}" srcOrd="0" destOrd="0" presId="urn:microsoft.com/office/officeart/2005/8/layout/vList4"/>
    <dgm:cxn modelId="{B3C720EE-90E4-46A4-8AD6-DB3745B4F077}" type="presOf" srcId="{12CB0121-AD7E-42A8-B5ED-771AEB83DE6D}" destId="{9A299191-D92B-4354-BB41-F77B0DF11384}" srcOrd="1" destOrd="0" presId="urn:microsoft.com/office/officeart/2005/8/layout/vList4"/>
    <dgm:cxn modelId="{1DA93EFC-4B4A-4BD8-896F-D514B7E47E2A}" srcId="{42141BE9-8CF0-4A3F-9C70-BC34509922E1}" destId="{12CB0121-AD7E-42A8-B5ED-771AEB83DE6D}" srcOrd="3" destOrd="0" parTransId="{431E3C3D-FBD8-4BAE-9092-6AEFD093A6C8}" sibTransId="{393ACD64-CF29-43AD-BE9E-284C2558A264}"/>
    <dgm:cxn modelId="{06526043-71D4-4BA7-9EA0-A06059053CFD}" type="presOf" srcId="{19B9D759-0E85-47AC-85F5-92C78C53AA46}" destId="{AF3E970A-2FB3-40E9-967D-9EE3DE11AA26}" srcOrd="1" destOrd="0" presId="urn:microsoft.com/office/officeart/2005/8/layout/vList4"/>
    <dgm:cxn modelId="{AD43B5AE-96D5-4E74-8993-79EC5423FF34}" type="presOf" srcId="{42141BE9-8CF0-4A3F-9C70-BC34509922E1}" destId="{C67B253E-22D3-437E-9435-6659E880BB86}" srcOrd="0" destOrd="0" presId="urn:microsoft.com/office/officeart/2005/8/layout/vList4"/>
    <dgm:cxn modelId="{36980E8D-61D0-4E60-9700-9C6DBE281648}" srcId="{42141BE9-8CF0-4A3F-9C70-BC34509922E1}" destId="{2DD88772-8379-49E6-8CCD-11E418D78A5B}" srcOrd="0" destOrd="0" parTransId="{DB5CC407-89BB-4658-8C94-876CF5DA8490}" sibTransId="{A087EF41-3D2F-4630-9ACA-5245102B3CCE}"/>
    <dgm:cxn modelId="{1BF6F02C-CD99-43B0-8373-5078C82CF685}" srcId="{42141BE9-8CF0-4A3F-9C70-BC34509922E1}" destId="{EBA801F2-2A0E-462D-A653-69A7928240D6}" srcOrd="1" destOrd="0" parTransId="{D53C6CFF-46B3-4E19-B8D1-CF0EADCE82BE}" sibTransId="{7F846868-7B39-4FD8-A832-2102F0240B75}"/>
    <dgm:cxn modelId="{0CD3A2A8-3251-4461-85FD-1F0E8612D397}" type="presOf" srcId="{2DD88772-8379-49E6-8CCD-11E418D78A5B}" destId="{506CF997-B235-416E-B1BF-B25317F05D32}" srcOrd="0" destOrd="0" presId="urn:microsoft.com/office/officeart/2005/8/layout/vList4"/>
    <dgm:cxn modelId="{4D8793BD-3FF5-4A37-B0F9-82C80046B7EC}" srcId="{42141BE9-8CF0-4A3F-9C70-BC34509922E1}" destId="{19B9D759-0E85-47AC-85F5-92C78C53AA46}" srcOrd="2" destOrd="0" parTransId="{049AF9FA-D846-45A9-8979-B255DB2A390B}" sibTransId="{90E38E6A-A1B8-45BD-80FB-7C0404C83592}"/>
    <dgm:cxn modelId="{14A6CE21-5F0F-41C4-B3C8-B25CC457A5AE}" type="presOf" srcId="{EBA801F2-2A0E-462D-A653-69A7928240D6}" destId="{ADDA7AF6-D8B4-4896-BFBB-9F39190A6B55}" srcOrd="1" destOrd="0" presId="urn:microsoft.com/office/officeart/2005/8/layout/vList4"/>
    <dgm:cxn modelId="{45D72719-79FF-4CE3-8540-5457FB7EDB64}" type="presOf" srcId="{2DD88772-8379-49E6-8CCD-11E418D78A5B}" destId="{02959C56-718E-41AE-80BB-69D1CF6A48FA}" srcOrd="1" destOrd="0" presId="urn:microsoft.com/office/officeart/2005/8/layout/vList4"/>
    <dgm:cxn modelId="{CD121D77-8867-4E45-BE88-912DC1D60DD7}" type="presParOf" srcId="{C67B253E-22D3-437E-9435-6659E880BB86}" destId="{3B0AF20F-BF34-409D-8348-6C1993BB084B}" srcOrd="0" destOrd="0" presId="urn:microsoft.com/office/officeart/2005/8/layout/vList4"/>
    <dgm:cxn modelId="{F03BB213-EFBF-44B9-A424-4E6332E50B08}" type="presParOf" srcId="{3B0AF20F-BF34-409D-8348-6C1993BB084B}" destId="{506CF997-B235-416E-B1BF-B25317F05D32}" srcOrd="0" destOrd="0" presId="urn:microsoft.com/office/officeart/2005/8/layout/vList4"/>
    <dgm:cxn modelId="{9608CE29-FB19-4498-9037-9EE0340E9897}" type="presParOf" srcId="{3B0AF20F-BF34-409D-8348-6C1993BB084B}" destId="{AB799795-54DC-43DC-B4FD-95AE2FDB8242}" srcOrd="1" destOrd="0" presId="urn:microsoft.com/office/officeart/2005/8/layout/vList4"/>
    <dgm:cxn modelId="{4AEDF80B-7CB4-4191-8E1A-3EDB41298A34}" type="presParOf" srcId="{3B0AF20F-BF34-409D-8348-6C1993BB084B}" destId="{02959C56-718E-41AE-80BB-69D1CF6A48FA}" srcOrd="2" destOrd="0" presId="urn:microsoft.com/office/officeart/2005/8/layout/vList4"/>
    <dgm:cxn modelId="{7D044A76-4579-4199-990B-88D0463B4E89}" type="presParOf" srcId="{C67B253E-22D3-437E-9435-6659E880BB86}" destId="{27CDF2F4-5ECC-4798-971F-72AD6CCC8963}" srcOrd="1" destOrd="0" presId="urn:microsoft.com/office/officeart/2005/8/layout/vList4"/>
    <dgm:cxn modelId="{F37009B5-8D6D-4940-BFA1-9F7F6B528D63}" type="presParOf" srcId="{C67B253E-22D3-437E-9435-6659E880BB86}" destId="{481B5C52-06B9-4BD6-9663-365000BE5738}" srcOrd="2" destOrd="0" presId="urn:microsoft.com/office/officeart/2005/8/layout/vList4"/>
    <dgm:cxn modelId="{C7837590-D9CF-43FB-840C-752B8D5BAD02}" type="presParOf" srcId="{481B5C52-06B9-4BD6-9663-365000BE5738}" destId="{9BD1684C-99F5-4784-BFF9-8E06A16EF465}" srcOrd="0" destOrd="0" presId="urn:microsoft.com/office/officeart/2005/8/layout/vList4"/>
    <dgm:cxn modelId="{7A7EC99E-C44B-49AB-94A2-A27C4612B09F}" type="presParOf" srcId="{481B5C52-06B9-4BD6-9663-365000BE5738}" destId="{01C9F751-F7BE-41E3-9E19-3A858C8C8BD8}" srcOrd="1" destOrd="0" presId="urn:microsoft.com/office/officeart/2005/8/layout/vList4"/>
    <dgm:cxn modelId="{0FDFF3D3-24FE-4A93-9C24-D73B62370694}" type="presParOf" srcId="{481B5C52-06B9-4BD6-9663-365000BE5738}" destId="{ADDA7AF6-D8B4-4896-BFBB-9F39190A6B55}" srcOrd="2" destOrd="0" presId="urn:microsoft.com/office/officeart/2005/8/layout/vList4"/>
    <dgm:cxn modelId="{9C2AD8C4-0FD0-4727-A7EC-594C296E6E27}" type="presParOf" srcId="{C67B253E-22D3-437E-9435-6659E880BB86}" destId="{9BCF61B6-F5DF-4722-9111-81A9EA7D99C1}" srcOrd="3" destOrd="0" presId="urn:microsoft.com/office/officeart/2005/8/layout/vList4"/>
    <dgm:cxn modelId="{B7756FED-742A-4456-A191-C2163550035E}" type="presParOf" srcId="{C67B253E-22D3-437E-9435-6659E880BB86}" destId="{A8B573CB-FA8E-4FE0-8B23-16DA2ED89054}" srcOrd="4" destOrd="0" presId="urn:microsoft.com/office/officeart/2005/8/layout/vList4"/>
    <dgm:cxn modelId="{BFD460D9-EA03-4054-AB1F-FAF8C7F938E0}" type="presParOf" srcId="{A8B573CB-FA8E-4FE0-8B23-16DA2ED89054}" destId="{2C5B672B-D827-41ED-B929-76DE0B7D28E2}" srcOrd="0" destOrd="0" presId="urn:microsoft.com/office/officeart/2005/8/layout/vList4"/>
    <dgm:cxn modelId="{5D3CA294-5964-4A18-9845-E8EF26C6E99F}" type="presParOf" srcId="{A8B573CB-FA8E-4FE0-8B23-16DA2ED89054}" destId="{004512D3-773C-4941-8A71-29B9619F1653}" srcOrd="1" destOrd="0" presId="urn:microsoft.com/office/officeart/2005/8/layout/vList4"/>
    <dgm:cxn modelId="{967D9285-9077-47DA-B682-2E5B6C6B1CF9}" type="presParOf" srcId="{A8B573CB-FA8E-4FE0-8B23-16DA2ED89054}" destId="{AF3E970A-2FB3-40E9-967D-9EE3DE11AA26}" srcOrd="2" destOrd="0" presId="urn:microsoft.com/office/officeart/2005/8/layout/vList4"/>
    <dgm:cxn modelId="{BCB0A8CF-4196-42F5-97E8-C5130B5030EE}" type="presParOf" srcId="{C67B253E-22D3-437E-9435-6659E880BB86}" destId="{4E0C3CB3-CBAC-43A2-8BED-9BB506596C83}" srcOrd="5" destOrd="0" presId="urn:microsoft.com/office/officeart/2005/8/layout/vList4"/>
    <dgm:cxn modelId="{E699A8E0-43D5-4B36-BCB4-29A6D30CE0AD}" type="presParOf" srcId="{C67B253E-22D3-437E-9435-6659E880BB86}" destId="{3B2459D2-502F-45F3-8B7D-BB50184B0403}" srcOrd="6" destOrd="0" presId="urn:microsoft.com/office/officeart/2005/8/layout/vList4"/>
    <dgm:cxn modelId="{4B69FE59-DB7B-44E1-A2C9-FEB485159E22}" type="presParOf" srcId="{3B2459D2-502F-45F3-8B7D-BB50184B0403}" destId="{9B734A66-AB59-4887-B24E-13FDE4FDB6BF}" srcOrd="0" destOrd="0" presId="urn:microsoft.com/office/officeart/2005/8/layout/vList4"/>
    <dgm:cxn modelId="{4760BFEE-8443-4883-AA8C-714A600BAB23}" type="presParOf" srcId="{3B2459D2-502F-45F3-8B7D-BB50184B0403}" destId="{1D225C3C-69F7-43D0-B5FA-F153FB034D5B}" srcOrd="1" destOrd="0" presId="urn:microsoft.com/office/officeart/2005/8/layout/vList4"/>
    <dgm:cxn modelId="{501B7D6F-6088-4B29-B86E-18FDA29DB777}" type="presParOf" srcId="{3B2459D2-502F-45F3-8B7D-BB50184B0403}" destId="{9A299191-D92B-4354-BB41-F77B0DF1138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FC3420-2BF8-4B62-A75A-EFFE1EF806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3EFD7-2418-4F70-AEFB-7A9FB187D9D0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n>
                <a:noFill/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Формирование КСГ и расчет коэффициентов КЗ по профилю «Онкология» выполнены в соответствии с моделями диагностики и лечения пациентов в составе стандартов медицинской помощи.</a:t>
          </a:r>
          <a:endParaRPr lang="ru-RU" sz="2000" dirty="0">
            <a:ln>
              <a:noFill/>
            </a:ln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43558FBA-87ED-47C2-BC61-59A6152DE61E}" type="parTrans" cxnId="{98A6385B-DA44-4F78-930E-A5D7BFF947AF}">
      <dgm:prSet/>
      <dgm:spPr/>
      <dgm:t>
        <a:bodyPr/>
        <a:lstStyle/>
        <a:p>
          <a:endParaRPr lang="ru-RU"/>
        </a:p>
      </dgm:t>
    </dgm:pt>
    <dgm:pt modelId="{56364E13-6DE2-48FB-95CD-D534C3077943}" type="sibTrans" cxnId="{98A6385B-DA44-4F78-930E-A5D7BFF947AF}">
      <dgm:prSet/>
      <dgm:spPr/>
      <dgm:t>
        <a:bodyPr/>
        <a:lstStyle/>
        <a:p>
          <a:endParaRPr lang="ru-RU"/>
        </a:p>
      </dgm:t>
    </dgm:pt>
    <dgm:pt modelId="{7C891B42-584E-441B-A2F0-762A4B66BF68}">
      <dgm:prSet phldrT="[Текст]" custT="1"/>
      <dgm:spPr>
        <a:solidFill>
          <a:srgbClr val="002060"/>
        </a:solidFill>
        <a:ln>
          <a:solidFill>
            <a:schemeClr val="accent5">
              <a:lumMod val="20000"/>
              <a:lumOff val="8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n>
                <a:noFill/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При расчете стоимости случаев лекарственной терапии учтены нагрузочные дозы в соответствии с инструкциями по применению лекарственных препаратов.</a:t>
          </a:r>
          <a:endParaRPr lang="ru-RU" sz="2000" dirty="0">
            <a:ln>
              <a:noFill/>
            </a:ln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39F4CCC3-FF1E-48B7-BC36-2D824E289B77}" type="parTrans" cxnId="{F1C7F6E6-0A76-49EA-98B6-C935CF47DF71}">
      <dgm:prSet/>
      <dgm:spPr/>
      <dgm:t>
        <a:bodyPr/>
        <a:lstStyle/>
        <a:p>
          <a:endParaRPr lang="ru-RU"/>
        </a:p>
      </dgm:t>
    </dgm:pt>
    <dgm:pt modelId="{ABED2987-DE39-418E-AD2D-2F72120F6366}" type="sibTrans" cxnId="{F1C7F6E6-0A76-49EA-98B6-C935CF47DF71}">
      <dgm:prSet/>
      <dgm:spPr/>
      <dgm:t>
        <a:bodyPr/>
        <a:lstStyle/>
        <a:p>
          <a:endParaRPr lang="ru-RU"/>
        </a:p>
      </dgm:t>
    </dgm:pt>
    <dgm:pt modelId="{54819370-7F0B-4F08-9EB6-D8412E7D58BC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ln>
                <a:noFill/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При расчете стоимости случаев лекарственной терапии учтена сопутствующая терапия для коррекции нежелательных явлений.</a:t>
          </a:r>
          <a:endParaRPr lang="ru-RU" sz="2000" dirty="0">
            <a:ln>
              <a:noFill/>
            </a:ln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gm:t>
    </dgm:pt>
    <dgm:pt modelId="{8F67141E-8B29-4C1A-85CE-9CBBF50FA964}" type="parTrans" cxnId="{A62245FC-7724-4A70-A042-B3D0CCA5D717}">
      <dgm:prSet/>
      <dgm:spPr/>
      <dgm:t>
        <a:bodyPr/>
        <a:lstStyle/>
        <a:p>
          <a:endParaRPr lang="ru-RU"/>
        </a:p>
      </dgm:t>
    </dgm:pt>
    <dgm:pt modelId="{2C75A229-3699-49B2-862E-1BF87D64CF35}" type="sibTrans" cxnId="{A62245FC-7724-4A70-A042-B3D0CCA5D717}">
      <dgm:prSet/>
      <dgm:spPr/>
      <dgm:t>
        <a:bodyPr/>
        <a:lstStyle/>
        <a:p>
          <a:endParaRPr lang="ru-RU"/>
        </a:p>
      </dgm:t>
    </dgm:pt>
    <dgm:pt modelId="{D245397D-8D0C-40E9-8DB2-05503D75B0BF}" type="pres">
      <dgm:prSet presAssocID="{E5FC3420-2BF8-4B62-A75A-EFFE1EF806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8BB10D-3254-4B4C-86F4-66123F2C0A2C}" type="pres">
      <dgm:prSet presAssocID="{8E33EFD7-2418-4F70-AEFB-7A9FB187D9D0}" presName="parentLin" presStyleCnt="0"/>
      <dgm:spPr/>
    </dgm:pt>
    <dgm:pt modelId="{8FAB1FF3-E7BA-495C-A20F-F7F18E40A031}" type="pres">
      <dgm:prSet presAssocID="{8E33EFD7-2418-4F70-AEFB-7A9FB187D9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AAA285-FFD1-4A4E-BF58-88C0F6F2146C}" type="pres">
      <dgm:prSet presAssocID="{8E33EFD7-2418-4F70-AEFB-7A9FB187D9D0}" presName="parentText" presStyleLbl="node1" presStyleIdx="0" presStyleCnt="3" custScaleX="104750" custScaleY="112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05AB2-801B-4BA8-879C-FA97D3B6980A}" type="pres">
      <dgm:prSet presAssocID="{8E33EFD7-2418-4F70-AEFB-7A9FB187D9D0}" presName="negativeSpace" presStyleCnt="0"/>
      <dgm:spPr/>
    </dgm:pt>
    <dgm:pt modelId="{20C3B6B0-8C5F-432F-8F30-84F186AADA16}" type="pres">
      <dgm:prSet presAssocID="{8E33EFD7-2418-4F70-AEFB-7A9FB187D9D0}" presName="childText" presStyleLbl="conFgAcc1" presStyleIdx="0" presStyleCnt="3">
        <dgm:presLayoutVars>
          <dgm:bulletEnabled val="1"/>
        </dgm:presLayoutVars>
      </dgm:prSet>
      <dgm:spPr/>
    </dgm:pt>
    <dgm:pt modelId="{26E4C4D0-10B1-4B0F-874D-C4C567AF9DB6}" type="pres">
      <dgm:prSet presAssocID="{56364E13-6DE2-48FB-95CD-D534C3077943}" presName="spaceBetweenRectangles" presStyleCnt="0"/>
      <dgm:spPr/>
    </dgm:pt>
    <dgm:pt modelId="{2A8670BB-A32A-4C39-9895-85355291DFEF}" type="pres">
      <dgm:prSet presAssocID="{7C891B42-584E-441B-A2F0-762A4B66BF68}" presName="parentLin" presStyleCnt="0"/>
      <dgm:spPr/>
    </dgm:pt>
    <dgm:pt modelId="{53728FF5-037B-41D3-ABAD-F354A1B0EA2E}" type="pres">
      <dgm:prSet presAssocID="{7C891B42-584E-441B-A2F0-762A4B66BF6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690A5A5-4919-4029-91B7-EFE6DF45418C}" type="pres">
      <dgm:prSet presAssocID="{7C891B42-584E-441B-A2F0-762A4B66BF68}" presName="parentText" presStyleLbl="node1" presStyleIdx="1" presStyleCnt="3" custScaleX="104761" custScaleY="125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76AA9-6122-49E3-8A4F-86C98B64994C}" type="pres">
      <dgm:prSet presAssocID="{7C891B42-584E-441B-A2F0-762A4B66BF68}" presName="negativeSpace" presStyleCnt="0"/>
      <dgm:spPr/>
    </dgm:pt>
    <dgm:pt modelId="{9D1187CF-B6A4-46F8-A458-811A50F503B1}" type="pres">
      <dgm:prSet presAssocID="{7C891B42-584E-441B-A2F0-762A4B66BF68}" presName="childText" presStyleLbl="conFgAcc1" presStyleIdx="1" presStyleCnt="3">
        <dgm:presLayoutVars>
          <dgm:bulletEnabled val="1"/>
        </dgm:presLayoutVars>
      </dgm:prSet>
      <dgm:spPr/>
    </dgm:pt>
    <dgm:pt modelId="{5D0229D1-B697-4CDC-8860-1E2583051E39}" type="pres">
      <dgm:prSet presAssocID="{ABED2987-DE39-418E-AD2D-2F72120F6366}" presName="spaceBetweenRectangles" presStyleCnt="0"/>
      <dgm:spPr/>
    </dgm:pt>
    <dgm:pt modelId="{06AA2F9F-93F4-483C-BF8D-829C925EBAFD}" type="pres">
      <dgm:prSet presAssocID="{54819370-7F0B-4F08-9EB6-D8412E7D58BC}" presName="parentLin" presStyleCnt="0"/>
      <dgm:spPr/>
    </dgm:pt>
    <dgm:pt modelId="{CA5AB7D1-4F6A-46F6-B6E6-88CCEBDB756E}" type="pres">
      <dgm:prSet presAssocID="{54819370-7F0B-4F08-9EB6-D8412E7D58B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A041955-E09F-48DC-86D9-76F44A7EFBBA}" type="pres">
      <dgm:prSet presAssocID="{54819370-7F0B-4F08-9EB6-D8412E7D58BC}" presName="parentText" presStyleLbl="node1" presStyleIdx="2" presStyleCnt="3" custScaleX="107130" custScaleY="1103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C9B27-76AA-490D-806B-216EA2E0FA18}" type="pres">
      <dgm:prSet presAssocID="{54819370-7F0B-4F08-9EB6-D8412E7D58BC}" presName="negativeSpace" presStyleCnt="0"/>
      <dgm:spPr/>
    </dgm:pt>
    <dgm:pt modelId="{ECE489CE-12D0-467F-B870-B1212FB45399}" type="pres">
      <dgm:prSet presAssocID="{54819370-7F0B-4F08-9EB6-D8412E7D58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814658-F835-480C-9CD3-03B9E303F2E4}" type="presOf" srcId="{8E33EFD7-2418-4F70-AEFB-7A9FB187D9D0}" destId="{2CAAA285-FFD1-4A4E-BF58-88C0F6F2146C}" srcOrd="1" destOrd="0" presId="urn:microsoft.com/office/officeart/2005/8/layout/list1"/>
    <dgm:cxn modelId="{B08B7435-AD30-4BF7-B6CC-D022249014DD}" type="presOf" srcId="{E5FC3420-2BF8-4B62-A75A-EFFE1EF80633}" destId="{D245397D-8D0C-40E9-8DB2-05503D75B0BF}" srcOrd="0" destOrd="0" presId="urn:microsoft.com/office/officeart/2005/8/layout/list1"/>
    <dgm:cxn modelId="{8895DF51-636D-4D5C-92D0-F72493FB5934}" type="presOf" srcId="{54819370-7F0B-4F08-9EB6-D8412E7D58BC}" destId="{DA041955-E09F-48DC-86D9-76F44A7EFBBA}" srcOrd="1" destOrd="0" presId="urn:microsoft.com/office/officeart/2005/8/layout/list1"/>
    <dgm:cxn modelId="{CA6A71E4-9613-40EE-8F13-27A657643577}" type="presOf" srcId="{7C891B42-584E-441B-A2F0-762A4B66BF68}" destId="{E690A5A5-4919-4029-91B7-EFE6DF45418C}" srcOrd="1" destOrd="0" presId="urn:microsoft.com/office/officeart/2005/8/layout/list1"/>
    <dgm:cxn modelId="{F1C7F6E6-0A76-49EA-98B6-C935CF47DF71}" srcId="{E5FC3420-2BF8-4B62-A75A-EFFE1EF80633}" destId="{7C891B42-584E-441B-A2F0-762A4B66BF68}" srcOrd="1" destOrd="0" parTransId="{39F4CCC3-FF1E-48B7-BC36-2D824E289B77}" sibTransId="{ABED2987-DE39-418E-AD2D-2F72120F6366}"/>
    <dgm:cxn modelId="{98A6385B-DA44-4F78-930E-A5D7BFF947AF}" srcId="{E5FC3420-2BF8-4B62-A75A-EFFE1EF80633}" destId="{8E33EFD7-2418-4F70-AEFB-7A9FB187D9D0}" srcOrd="0" destOrd="0" parTransId="{43558FBA-87ED-47C2-BC61-59A6152DE61E}" sibTransId="{56364E13-6DE2-48FB-95CD-D534C3077943}"/>
    <dgm:cxn modelId="{44FF1442-32DA-4869-89F9-8B0FBA0F425B}" type="presOf" srcId="{7C891B42-584E-441B-A2F0-762A4B66BF68}" destId="{53728FF5-037B-41D3-ABAD-F354A1B0EA2E}" srcOrd="0" destOrd="0" presId="urn:microsoft.com/office/officeart/2005/8/layout/list1"/>
    <dgm:cxn modelId="{B35A4F8E-C9C6-4A27-887E-1AB911CB09B5}" type="presOf" srcId="{8E33EFD7-2418-4F70-AEFB-7A9FB187D9D0}" destId="{8FAB1FF3-E7BA-495C-A20F-F7F18E40A031}" srcOrd="0" destOrd="0" presId="urn:microsoft.com/office/officeart/2005/8/layout/list1"/>
    <dgm:cxn modelId="{A62245FC-7724-4A70-A042-B3D0CCA5D717}" srcId="{E5FC3420-2BF8-4B62-A75A-EFFE1EF80633}" destId="{54819370-7F0B-4F08-9EB6-D8412E7D58BC}" srcOrd="2" destOrd="0" parTransId="{8F67141E-8B29-4C1A-85CE-9CBBF50FA964}" sibTransId="{2C75A229-3699-49B2-862E-1BF87D64CF35}"/>
    <dgm:cxn modelId="{A2E7AFA2-0468-49DA-94B9-3A2744966B20}" type="presOf" srcId="{54819370-7F0B-4F08-9EB6-D8412E7D58BC}" destId="{CA5AB7D1-4F6A-46F6-B6E6-88CCEBDB756E}" srcOrd="0" destOrd="0" presId="urn:microsoft.com/office/officeart/2005/8/layout/list1"/>
    <dgm:cxn modelId="{9FBDB325-6C20-4B00-BB29-010363C248A7}" type="presParOf" srcId="{D245397D-8D0C-40E9-8DB2-05503D75B0BF}" destId="{508BB10D-3254-4B4C-86F4-66123F2C0A2C}" srcOrd="0" destOrd="0" presId="urn:microsoft.com/office/officeart/2005/8/layout/list1"/>
    <dgm:cxn modelId="{274B2C3F-7B2B-4A98-85E6-871E53BA0106}" type="presParOf" srcId="{508BB10D-3254-4B4C-86F4-66123F2C0A2C}" destId="{8FAB1FF3-E7BA-495C-A20F-F7F18E40A031}" srcOrd="0" destOrd="0" presId="urn:microsoft.com/office/officeart/2005/8/layout/list1"/>
    <dgm:cxn modelId="{AE7944BD-0F75-499A-B2EF-F347DE29D3E8}" type="presParOf" srcId="{508BB10D-3254-4B4C-86F4-66123F2C0A2C}" destId="{2CAAA285-FFD1-4A4E-BF58-88C0F6F2146C}" srcOrd="1" destOrd="0" presId="urn:microsoft.com/office/officeart/2005/8/layout/list1"/>
    <dgm:cxn modelId="{AB28F952-87C5-4DD3-93BB-D64D2BB8CA8A}" type="presParOf" srcId="{D245397D-8D0C-40E9-8DB2-05503D75B0BF}" destId="{4AF05AB2-801B-4BA8-879C-FA97D3B6980A}" srcOrd="1" destOrd="0" presId="urn:microsoft.com/office/officeart/2005/8/layout/list1"/>
    <dgm:cxn modelId="{5A07DB8C-9D97-4CE1-9122-FC30196111B3}" type="presParOf" srcId="{D245397D-8D0C-40E9-8DB2-05503D75B0BF}" destId="{20C3B6B0-8C5F-432F-8F30-84F186AADA16}" srcOrd="2" destOrd="0" presId="urn:microsoft.com/office/officeart/2005/8/layout/list1"/>
    <dgm:cxn modelId="{1EE1BE10-1FE3-43BD-9497-3F615E94C5CC}" type="presParOf" srcId="{D245397D-8D0C-40E9-8DB2-05503D75B0BF}" destId="{26E4C4D0-10B1-4B0F-874D-C4C567AF9DB6}" srcOrd="3" destOrd="0" presId="urn:microsoft.com/office/officeart/2005/8/layout/list1"/>
    <dgm:cxn modelId="{B9129646-FEB6-4C79-84F3-FAD416F41614}" type="presParOf" srcId="{D245397D-8D0C-40E9-8DB2-05503D75B0BF}" destId="{2A8670BB-A32A-4C39-9895-85355291DFEF}" srcOrd="4" destOrd="0" presId="urn:microsoft.com/office/officeart/2005/8/layout/list1"/>
    <dgm:cxn modelId="{8DC36F78-C3B2-4D6E-9267-D86755357038}" type="presParOf" srcId="{2A8670BB-A32A-4C39-9895-85355291DFEF}" destId="{53728FF5-037B-41D3-ABAD-F354A1B0EA2E}" srcOrd="0" destOrd="0" presId="urn:microsoft.com/office/officeart/2005/8/layout/list1"/>
    <dgm:cxn modelId="{FEAF5438-DEC0-47A7-9A3C-318CA9177C4D}" type="presParOf" srcId="{2A8670BB-A32A-4C39-9895-85355291DFEF}" destId="{E690A5A5-4919-4029-91B7-EFE6DF45418C}" srcOrd="1" destOrd="0" presId="urn:microsoft.com/office/officeart/2005/8/layout/list1"/>
    <dgm:cxn modelId="{06E7F37E-9281-4E00-9762-5BB9BC61FF9A}" type="presParOf" srcId="{D245397D-8D0C-40E9-8DB2-05503D75B0BF}" destId="{76A76AA9-6122-49E3-8A4F-86C98B64994C}" srcOrd="5" destOrd="0" presId="urn:microsoft.com/office/officeart/2005/8/layout/list1"/>
    <dgm:cxn modelId="{76493DE6-D3B2-469C-9227-D6CA70E3CE9A}" type="presParOf" srcId="{D245397D-8D0C-40E9-8DB2-05503D75B0BF}" destId="{9D1187CF-B6A4-46F8-A458-811A50F503B1}" srcOrd="6" destOrd="0" presId="urn:microsoft.com/office/officeart/2005/8/layout/list1"/>
    <dgm:cxn modelId="{AD68BC08-74AB-4932-AB4F-2A60E4CAE0A1}" type="presParOf" srcId="{D245397D-8D0C-40E9-8DB2-05503D75B0BF}" destId="{5D0229D1-B697-4CDC-8860-1E2583051E39}" srcOrd="7" destOrd="0" presId="urn:microsoft.com/office/officeart/2005/8/layout/list1"/>
    <dgm:cxn modelId="{CA5867DB-E818-4F45-8AC5-6A4DFDE9F064}" type="presParOf" srcId="{D245397D-8D0C-40E9-8DB2-05503D75B0BF}" destId="{06AA2F9F-93F4-483C-BF8D-829C925EBAFD}" srcOrd="8" destOrd="0" presId="urn:microsoft.com/office/officeart/2005/8/layout/list1"/>
    <dgm:cxn modelId="{E116F8C3-8723-4C11-87BB-67E387A45614}" type="presParOf" srcId="{06AA2F9F-93F4-483C-BF8D-829C925EBAFD}" destId="{CA5AB7D1-4F6A-46F6-B6E6-88CCEBDB756E}" srcOrd="0" destOrd="0" presId="urn:microsoft.com/office/officeart/2005/8/layout/list1"/>
    <dgm:cxn modelId="{CC5EAB0D-A927-47EE-BBE7-D1F5E562C319}" type="presParOf" srcId="{06AA2F9F-93F4-483C-BF8D-829C925EBAFD}" destId="{DA041955-E09F-48DC-86D9-76F44A7EFBBA}" srcOrd="1" destOrd="0" presId="urn:microsoft.com/office/officeart/2005/8/layout/list1"/>
    <dgm:cxn modelId="{EA865895-C016-4A09-9E47-E0B706FCE542}" type="presParOf" srcId="{D245397D-8D0C-40E9-8DB2-05503D75B0BF}" destId="{EC6C9B27-76AA-490D-806B-216EA2E0FA18}" srcOrd="9" destOrd="0" presId="urn:microsoft.com/office/officeart/2005/8/layout/list1"/>
    <dgm:cxn modelId="{FBE205AB-C19A-487A-8DC8-FA855DC885AF}" type="presParOf" srcId="{D245397D-8D0C-40E9-8DB2-05503D75B0BF}" destId="{ECE489CE-12D0-467F-B870-B1212FB453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C54BC-68EB-4B2C-9869-3064E5A217F4}">
      <dsp:nvSpPr>
        <dsp:cNvPr id="0" name=""/>
        <dsp:cNvSpPr/>
      </dsp:nvSpPr>
      <dsp:spPr>
        <a:xfrm>
          <a:off x="3714" y="98605"/>
          <a:ext cx="5780494" cy="1630306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F0"/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400" b="0" i="0" u="none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МЭК                                     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800" b="0" i="0" u="none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10 </a:t>
          </a:r>
          <a:r>
            <a:rPr lang="en-US" sz="2800" b="0" i="0" u="none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217 3</a:t>
          </a:r>
          <a:r>
            <a:rPr lang="ru-RU" sz="2800" b="0" i="0" u="none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00                 </a:t>
          </a:r>
          <a:r>
            <a:rPr lang="ru-RU" sz="2400" b="0" i="0" u="none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случаев</a:t>
          </a:r>
          <a:endParaRPr lang="ru-RU" sz="2400" kern="12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sp:txBody>
      <dsp:txXfrm>
        <a:off x="818867" y="98605"/>
        <a:ext cx="4150188" cy="1630306"/>
      </dsp:txXfrm>
    </dsp:sp>
    <dsp:sp modelId="{40384F21-360A-4CAD-BB29-C7A9F58593F0}">
      <dsp:nvSpPr>
        <dsp:cNvPr id="0" name=""/>
        <dsp:cNvSpPr/>
      </dsp:nvSpPr>
      <dsp:spPr>
        <a:xfrm>
          <a:off x="5254360" y="237181"/>
          <a:ext cx="3382885" cy="1353154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u="none" kern="1200" dirty="0" smtClean="0">
              <a:solidFill>
                <a:schemeClr val="bg1"/>
              </a:solidFill>
              <a:latin typeface="Georgia" panose="02040502050405020303" pitchFamily="18" charset="0"/>
            </a:rPr>
            <a:t>36 167 </a:t>
          </a:r>
          <a:r>
            <a:rPr lang="ru-RU" sz="2800" b="0" i="0" u="none" kern="1200" dirty="0" smtClean="0">
              <a:solidFill>
                <a:schemeClr val="bg1"/>
              </a:solidFill>
              <a:latin typeface="Georgia" panose="02040502050405020303" pitchFamily="18" charset="0"/>
            </a:rPr>
            <a:t>Нарушений </a:t>
          </a:r>
          <a:r>
            <a:rPr lang="en-US" sz="2800" b="0" i="0" u="none" kern="1200" dirty="0" smtClean="0">
              <a:solidFill>
                <a:schemeClr val="bg1"/>
              </a:solidFill>
              <a:latin typeface="Georgia" panose="02040502050405020303" pitchFamily="18" charset="0"/>
            </a:rPr>
            <a:t>0,35</a:t>
          </a:r>
          <a:r>
            <a:rPr lang="ru-RU" sz="2800" b="0" i="0" u="none" kern="1200" dirty="0" smtClean="0">
              <a:solidFill>
                <a:schemeClr val="bg1"/>
              </a:solidFill>
              <a:latin typeface="Georgia" panose="02040502050405020303" pitchFamily="18" charset="0"/>
            </a:rPr>
            <a:t>%</a:t>
          </a:r>
          <a:endParaRPr lang="ru-RU" sz="2800" kern="120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5930937" y="237181"/>
        <a:ext cx="2029731" cy="1353154"/>
      </dsp:txXfrm>
    </dsp:sp>
    <dsp:sp modelId="{F72BA265-266D-4CE1-93CB-AED4CDCEE1F4}">
      <dsp:nvSpPr>
        <dsp:cNvPr id="0" name=""/>
        <dsp:cNvSpPr/>
      </dsp:nvSpPr>
      <dsp:spPr>
        <a:xfrm>
          <a:off x="3714" y="1957154"/>
          <a:ext cx="5685529" cy="1630306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F0"/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МЭЭ                             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80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214 672</a:t>
          </a:r>
          <a:r>
            <a:rPr lang="ru-RU" sz="280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               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случаев</a:t>
          </a:r>
          <a:endParaRPr lang="ru-RU" sz="2400" kern="12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sp:txBody>
      <dsp:txXfrm>
        <a:off x="818867" y="1957154"/>
        <a:ext cx="4055223" cy="1630306"/>
      </dsp:txXfrm>
    </dsp:sp>
    <dsp:sp modelId="{A294494B-0CE7-4A90-BC74-38BB95E9ADDB}">
      <dsp:nvSpPr>
        <dsp:cNvPr id="0" name=""/>
        <dsp:cNvSpPr/>
      </dsp:nvSpPr>
      <dsp:spPr>
        <a:xfrm>
          <a:off x="5159394" y="2095730"/>
          <a:ext cx="3382885" cy="1353154"/>
        </a:xfrm>
        <a:prstGeom prst="chevron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Georgia" panose="02040502050405020303" pitchFamily="18" charset="0"/>
            </a:rPr>
            <a:t>36 340 </a:t>
          </a:r>
          <a:r>
            <a:rPr lang="ru-RU" sz="2800" kern="1200" dirty="0" smtClean="0">
              <a:solidFill>
                <a:schemeClr val="bg1"/>
              </a:solidFill>
              <a:latin typeface="Georgia" panose="02040502050405020303" pitchFamily="18" charset="0"/>
            </a:rPr>
            <a:t>Нарушений </a:t>
          </a:r>
          <a:r>
            <a:rPr lang="en-US" sz="2800" kern="1200" dirty="0" smtClean="0">
              <a:solidFill>
                <a:schemeClr val="bg1"/>
              </a:solidFill>
              <a:latin typeface="Georgia" panose="02040502050405020303" pitchFamily="18" charset="0"/>
            </a:rPr>
            <a:t>16,90</a:t>
          </a:r>
          <a:r>
            <a:rPr lang="ru-RU" sz="2800" kern="1200" dirty="0" smtClean="0">
              <a:solidFill>
                <a:schemeClr val="bg1"/>
              </a:solidFill>
              <a:latin typeface="Georgia" panose="02040502050405020303" pitchFamily="18" charset="0"/>
            </a:rPr>
            <a:t>%</a:t>
          </a:r>
          <a:endParaRPr lang="ru-RU" sz="2800" kern="120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5835971" y="2095730"/>
        <a:ext cx="2029731" cy="1353154"/>
      </dsp:txXfrm>
    </dsp:sp>
    <dsp:sp modelId="{9DE4F867-EBC2-415D-AFD3-C20C3E8DEC90}">
      <dsp:nvSpPr>
        <dsp:cNvPr id="0" name=""/>
        <dsp:cNvSpPr/>
      </dsp:nvSpPr>
      <dsp:spPr>
        <a:xfrm>
          <a:off x="3714" y="3815703"/>
          <a:ext cx="5619950" cy="1630306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F0"/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400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ЭКМП                        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800" b="0" i="0" u="none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11</a:t>
          </a:r>
          <a:r>
            <a:rPr lang="en-US" sz="2800" b="0" i="0" u="none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5 017</a:t>
          </a:r>
          <a:r>
            <a:rPr lang="ru-RU" sz="2800" b="0" i="0" u="none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                     </a:t>
          </a:r>
          <a:r>
            <a:rPr lang="ru-RU" sz="2400" b="0" i="0" u="none" kern="12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rPr>
            <a:t>случаев</a:t>
          </a:r>
          <a:endParaRPr lang="ru-RU" sz="2400" kern="1200" dirty="0">
            <a:solidFill>
              <a:schemeClr val="bg2">
                <a:lumMod val="25000"/>
              </a:schemeClr>
            </a:solidFill>
            <a:latin typeface="Georgia" panose="02040502050405020303" pitchFamily="18" charset="0"/>
          </a:endParaRPr>
        </a:p>
      </dsp:txBody>
      <dsp:txXfrm>
        <a:off x="818867" y="3815703"/>
        <a:ext cx="3989644" cy="1630306"/>
      </dsp:txXfrm>
    </dsp:sp>
    <dsp:sp modelId="{04D72FAD-5835-4C68-8E67-B412222B0318}">
      <dsp:nvSpPr>
        <dsp:cNvPr id="0" name=""/>
        <dsp:cNvSpPr/>
      </dsp:nvSpPr>
      <dsp:spPr>
        <a:xfrm>
          <a:off x="5093815" y="3954279"/>
          <a:ext cx="3382885" cy="1353154"/>
        </a:xfrm>
        <a:prstGeom prst="chevron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Georgia" panose="02040502050405020303" pitchFamily="18" charset="0"/>
            </a:rPr>
            <a:t>25 829 </a:t>
          </a:r>
          <a:r>
            <a:rPr lang="ru-RU" sz="2800" kern="1200" dirty="0" smtClean="0">
              <a:solidFill>
                <a:schemeClr val="bg1"/>
              </a:solidFill>
              <a:latin typeface="Georgia" panose="02040502050405020303" pitchFamily="18" charset="0"/>
            </a:rPr>
            <a:t>Нарушений </a:t>
          </a:r>
          <a:r>
            <a:rPr lang="ru-RU" sz="2800" b="0" i="0" u="none" kern="1200" dirty="0" smtClean="0">
              <a:solidFill>
                <a:schemeClr val="bg1"/>
              </a:solidFill>
              <a:latin typeface="Georgia" panose="02040502050405020303" pitchFamily="18" charset="0"/>
            </a:rPr>
            <a:t>2</a:t>
          </a:r>
          <a:r>
            <a:rPr lang="en-US" sz="2800" b="0" i="0" u="none" kern="1200" dirty="0" smtClean="0">
              <a:solidFill>
                <a:schemeClr val="bg1"/>
              </a:solidFill>
              <a:latin typeface="Georgia" panose="02040502050405020303" pitchFamily="18" charset="0"/>
            </a:rPr>
            <a:t>2,50</a:t>
          </a:r>
          <a:r>
            <a:rPr lang="ru-RU" sz="2800" b="0" i="0" u="none" kern="1200" dirty="0" smtClean="0">
              <a:solidFill>
                <a:schemeClr val="bg1"/>
              </a:solidFill>
              <a:latin typeface="Georgia" panose="02040502050405020303" pitchFamily="18" charset="0"/>
            </a:rPr>
            <a:t>%</a:t>
          </a:r>
          <a:endParaRPr lang="ru-RU" sz="2800" kern="120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5770392" y="3954279"/>
        <a:ext cx="2029731" cy="1353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AE6CA-53E1-4BD4-91DA-317731642C82}">
      <dsp:nvSpPr>
        <dsp:cNvPr id="0" name=""/>
        <dsp:cNvSpPr/>
      </dsp:nvSpPr>
      <dsp:spPr>
        <a:xfrm>
          <a:off x="-5751654" y="-880525"/>
          <a:ext cx="6848987" cy="6848987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43105-8CC5-480A-BBC6-455E1F27FBDE}">
      <dsp:nvSpPr>
        <dsp:cNvPr id="0" name=""/>
        <dsp:cNvSpPr/>
      </dsp:nvSpPr>
      <dsp:spPr>
        <a:xfrm>
          <a:off x="706205" y="392692"/>
          <a:ext cx="3601210" cy="1249790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Дефекты оформления ПМД (4.2.)</a:t>
          </a:r>
          <a:endParaRPr lang="ru-RU" sz="1800" kern="1200" dirty="0"/>
        </a:p>
      </dsp:txBody>
      <dsp:txXfrm>
        <a:off x="706205" y="392692"/>
        <a:ext cx="3601210" cy="1249790"/>
      </dsp:txXfrm>
    </dsp:sp>
    <dsp:sp modelId="{FF1850AC-FA01-4329-BA54-22BDADDBC3A9}">
      <dsp:nvSpPr>
        <dsp:cNvPr id="0" name=""/>
        <dsp:cNvSpPr/>
      </dsp:nvSpPr>
      <dsp:spPr>
        <a:xfrm>
          <a:off x="28594" y="390308"/>
          <a:ext cx="1271984" cy="1271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0FD1D-C08C-432F-8000-A3940787C735}">
      <dsp:nvSpPr>
        <dsp:cNvPr id="0" name=""/>
        <dsp:cNvSpPr/>
      </dsp:nvSpPr>
      <dsp:spPr>
        <a:xfrm>
          <a:off x="1076098" y="1925255"/>
          <a:ext cx="3231317" cy="123742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Нарушения при оформлении счетов и реестров счетов (5.1.4.)</a:t>
          </a:r>
          <a:endParaRPr lang="ru-RU" sz="1800" kern="1200" dirty="0"/>
        </a:p>
      </dsp:txBody>
      <dsp:txXfrm>
        <a:off x="1076098" y="1925255"/>
        <a:ext cx="3231317" cy="1237426"/>
      </dsp:txXfrm>
    </dsp:sp>
    <dsp:sp modelId="{064EF67C-49AA-43C3-9218-CB95DC17911A}">
      <dsp:nvSpPr>
        <dsp:cNvPr id="0" name=""/>
        <dsp:cNvSpPr/>
      </dsp:nvSpPr>
      <dsp:spPr>
        <a:xfrm>
          <a:off x="440106" y="1907976"/>
          <a:ext cx="1271984" cy="1271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D852A-B8E1-4165-9F60-CC2E8125FD00}">
      <dsp:nvSpPr>
        <dsp:cNvPr id="0" name=""/>
        <dsp:cNvSpPr/>
      </dsp:nvSpPr>
      <dsp:spPr>
        <a:xfrm>
          <a:off x="706205" y="3440462"/>
          <a:ext cx="3601210" cy="1259773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1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Нарушения при оказании медицинской помощи (3.2.)</a:t>
          </a:r>
          <a:endParaRPr lang="ru-RU" sz="1800" kern="1200" dirty="0"/>
        </a:p>
      </dsp:txBody>
      <dsp:txXfrm>
        <a:off x="706205" y="3440462"/>
        <a:ext cx="3601210" cy="1259773"/>
      </dsp:txXfrm>
    </dsp:sp>
    <dsp:sp modelId="{D0ECF098-F384-470E-A5DA-20693976594A}">
      <dsp:nvSpPr>
        <dsp:cNvPr id="0" name=""/>
        <dsp:cNvSpPr/>
      </dsp:nvSpPr>
      <dsp:spPr>
        <a:xfrm>
          <a:off x="70213" y="3434357"/>
          <a:ext cx="1271984" cy="1271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BA692-563A-4417-BD63-FCEED6E0E7BB}">
      <dsp:nvSpPr>
        <dsp:cNvPr id="0" name=""/>
        <dsp:cNvSpPr/>
      </dsp:nvSpPr>
      <dsp:spPr>
        <a:xfrm>
          <a:off x="-5698539" y="-872436"/>
          <a:ext cx="6785779" cy="6785779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16E58-5AFA-4974-996D-B0AF0CA1E761}">
      <dsp:nvSpPr>
        <dsp:cNvPr id="0" name=""/>
        <dsp:cNvSpPr/>
      </dsp:nvSpPr>
      <dsp:spPr>
        <a:xfrm>
          <a:off x="699677" y="389062"/>
          <a:ext cx="3494087" cy="1238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2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Нарушения при оказании медицинской помощи (3.2.1.; 3.2.2.)</a:t>
          </a:r>
          <a:endParaRPr lang="ru-RU" sz="1800" kern="1200" dirty="0"/>
        </a:p>
      </dsp:txBody>
      <dsp:txXfrm>
        <a:off x="699677" y="389062"/>
        <a:ext cx="3494087" cy="1238238"/>
      </dsp:txXfrm>
    </dsp:sp>
    <dsp:sp modelId="{346282A1-0319-49B2-A383-B49B07BAB3F7}">
      <dsp:nvSpPr>
        <dsp:cNvPr id="0" name=""/>
        <dsp:cNvSpPr/>
      </dsp:nvSpPr>
      <dsp:spPr>
        <a:xfrm>
          <a:off x="69564" y="378068"/>
          <a:ext cx="1260226" cy="1260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1E0E2-91FE-4E2D-BAFA-6D2EB68F7EA0}">
      <dsp:nvSpPr>
        <dsp:cNvPr id="0" name=""/>
        <dsp:cNvSpPr/>
      </dsp:nvSpPr>
      <dsp:spPr>
        <a:xfrm>
          <a:off x="1066151" y="1903779"/>
          <a:ext cx="3127613" cy="1233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2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Дефекты оформления ПМД (4.2.)</a:t>
          </a:r>
          <a:endParaRPr lang="ru-RU" sz="1800" kern="1200" dirty="0"/>
        </a:p>
      </dsp:txBody>
      <dsp:txXfrm>
        <a:off x="1066151" y="1903779"/>
        <a:ext cx="3127613" cy="1233348"/>
      </dsp:txXfrm>
    </dsp:sp>
    <dsp:sp modelId="{7A457464-22E6-40D0-BA02-28DABE9B3AD5}">
      <dsp:nvSpPr>
        <dsp:cNvPr id="0" name=""/>
        <dsp:cNvSpPr/>
      </dsp:nvSpPr>
      <dsp:spPr>
        <a:xfrm>
          <a:off x="436038" y="1890340"/>
          <a:ext cx="1260226" cy="1260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F0D15-40E7-409D-AFC5-ACCE55A666B6}">
      <dsp:nvSpPr>
        <dsp:cNvPr id="0" name=""/>
        <dsp:cNvSpPr/>
      </dsp:nvSpPr>
      <dsp:spPr>
        <a:xfrm>
          <a:off x="699677" y="3393261"/>
          <a:ext cx="3494087" cy="1278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2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Прочие нарушения</a:t>
          </a:r>
          <a:endParaRPr lang="ru-RU" sz="1800" kern="1200" dirty="0"/>
        </a:p>
      </dsp:txBody>
      <dsp:txXfrm>
        <a:off x="699677" y="3393261"/>
        <a:ext cx="3494087" cy="1278928"/>
      </dsp:txXfrm>
    </dsp:sp>
    <dsp:sp modelId="{24D27D66-2457-4192-9676-424F91CFF87B}">
      <dsp:nvSpPr>
        <dsp:cNvPr id="0" name=""/>
        <dsp:cNvSpPr/>
      </dsp:nvSpPr>
      <dsp:spPr>
        <a:xfrm>
          <a:off x="69564" y="3402612"/>
          <a:ext cx="1260226" cy="1260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CF997-B235-416E-B1BF-B25317F05D32}">
      <dsp:nvSpPr>
        <dsp:cNvPr id="0" name=""/>
        <dsp:cNvSpPr/>
      </dsp:nvSpPr>
      <dsp:spPr>
        <a:xfrm>
          <a:off x="0" y="9496"/>
          <a:ext cx="8640960" cy="130677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solidFill>
                <a:schemeClr val="bg1"/>
              </a:solidFill>
            </a:rPr>
            <a:t>МЕДИЦИНСКАЯ РЕАБИЛИТАЦИЯ</a:t>
          </a:r>
          <a:endParaRPr lang="en-US" sz="1800" b="0" u="none" kern="1200" dirty="0" smtClean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Переход от валового показателя объема медицинской помощи (</a:t>
          </a:r>
          <a:r>
            <a:rPr lang="ru-RU" sz="1600" b="1" kern="1200" dirty="0" smtClean="0">
              <a:solidFill>
                <a:schemeClr val="bg1"/>
              </a:solidFill>
            </a:rPr>
            <a:t>койко-день</a:t>
          </a:r>
          <a:r>
            <a:rPr lang="ru-RU" sz="1600" kern="1200" dirty="0" smtClean="0">
              <a:solidFill>
                <a:schemeClr val="bg1"/>
              </a:solidFill>
            </a:rPr>
            <a:t>) к показателю, характеризующему законченный </a:t>
          </a:r>
          <a:r>
            <a:rPr lang="ru-RU" sz="1600" b="1" kern="1200" dirty="0" smtClean="0">
              <a:solidFill>
                <a:schemeClr val="bg1"/>
              </a:solidFill>
            </a:rPr>
            <a:t>случай лечения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870125" y="9496"/>
        <a:ext cx="6770834" cy="1306770"/>
      </dsp:txXfrm>
    </dsp:sp>
    <dsp:sp modelId="{AB799795-54DC-43DC-B4FD-95AE2FDB8242}">
      <dsp:nvSpPr>
        <dsp:cNvPr id="0" name=""/>
        <dsp:cNvSpPr/>
      </dsp:nvSpPr>
      <dsp:spPr>
        <a:xfrm>
          <a:off x="141933" y="0"/>
          <a:ext cx="1728192" cy="13257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1684C-99F5-4784-BFF9-8E06A16EF465}">
      <dsp:nvSpPr>
        <dsp:cNvPr id="0" name=""/>
        <dsp:cNvSpPr/>
      </dsp:nvSpPr>
      <dsp:spPr>
        <a:xfrm>
          <a:off x="0" y="1467697"/>
          <a:ext cx="8640960" cy="128677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solidFill>
                <a:schemeClr val="bg1"/>
              </a:solidFill>
            </a:rPr>
            <a:t>ВЫСОКОТЕХНОЛОГИЧНАЯ МЕДИЦИНСКАЯ ПОМОЩЬ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Расширение перечня ВМП за счет включения в Раздел </a:t>
          </a:r>
          <a:r>
            <a:rPr lang="en-US" sz="1600" kern="1200" dirty="0" smtClean="0">
              <a:solidFill>
                <a:schemeClr val="bg1"/>
              </a:solidFill>
            </a:rPr>
            <a:t>I</a:t>
          </a:r>
          <a:r>
            <a:rPr lang="ru-RU" sz="1600" kern="1200" dirty="0" smtClean="0">
              <a:solidFill>
                <a:schemeClr val="bg1"/>
              </a:solidFill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- Эндопротезирование суставов конечностей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- Коронарная реваскуляризация миокарда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870125" y="1467697"/>
        <a:ext cx="6770834" cy="1286771"/>
      </dsp:txXfrm>
    </dsp:sp>
    <dsp:sp modelId="{01C9F751-F7BE-41E3-9E19-3A858C8C8BD8}">
      <dsp:nvSpPr>
        <dsp:cNvPr id="0" name=""/>
        <dsp:cNvSpPr/>
      </dsp:nvSpPr>
      <dsp:spPr>
        <a:xfrm>
          <a:off x="141933" y="1543348"/>
          <a:ext cx="1728192" cy="1135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B672B-D827-41ED-B929-76DE0B7D28E2}">
      <dsp:nvSpPr>
        <dsp:cNvPr id="0" name=""/>
        <dsp:cNvSpPr/>
      </dsp:nvSpPr>
      <dsp:spPr>
        <a:xfrm>
          <a:off x="0" y="2896403"/>
          <a:ext cx="8640960" cy="128431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solidFill>
                <a:schemeClr val="bg1"/>
              </a:solidFill>
            </a:rPr>
            <a:t>ПРОФИЛЬ «ОНКОЛОГИЯ»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Установлены норматив объема медицинской помощи и норматив финансовых затрат по </a:t>
          </a:r>
          <a:r>
            <a:rPr lang="ru-RU" sz="1600" b="1" kern="1200" dirty="0" smtClean="0">
              <a:solidFill>
                <a:schemeClr val="bg1"/>
              </a:solidFill>
            </a:rPr>
            <a:t>профилю «Онкология» </a:t>
          </a:r>
          <a:r>
            <a:rPr lang="ru-RU" sz="1600" kern="1200" dirty="0" smtClean="0">
              <a:solidFill>
                <a:schemeClr val="bg1"/>
              </a:solidFill>
            </a:rPr>
            <a:t>в стационарных условиях и условиях дневного стационара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870125" y="2896403"/>
        <a:ext cx="6770834" cy="1284316"/>
      </dsp:txXfrm>
    </dsp:sp>
    <dsp:sp modelId="{004512D3-773C-4941-8A71-29B9619F1653}">
      <dsp:nvSpPr>
        <dsp:cNvPr id="0" name=""/>
        <dsp:cNvSpPr/>
      </dsp:nvSpPr>
      <dsp:spPr>
        <a:xfrm>
          <a:off x="141933" y="2970826"/>
          <a:ext cx="1728192" cy="1135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34A66-AB59-4887-B24E-13FDE4FDB6BF}">
      <dsp:nvSpPr>
        <dsp:cNvPr id="0" name=""/>
        <dsp:cNvSpPr/>
      </dsp:nvSpPr>
      <dsp:spPr>
        <a:xfrm>
          <a:off x="0" y="4322653"/>
          <a:ext cx="8640960" cy="130422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solidFill>
                <a:schemeClr val="bg1"/>
              </a:solidFill>
            </a:rPr>
            <a:t>ЭКСТРАКОРПОРАЛЬНОЕ ОПЛОДОТВОРЕНИЕ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Установлен норматив объема медицинской помощи по </a:t>
          </a:r>
          <a:r>
            <a:rPr lang="ru-RU" sz="1600" b="1" kern="1200" dirty="0" smtClean="0">
              <a:solidFill>
                <a:schemeClr val="bg1"/>
              </a:solidFill>
            </a:rPr>
            <a:t>ЭКО на 2019 год – 0,000356 </a:t>
          </a:r>
          <a:r>
            <a:rPr lang="ru-RU" sz="1600" b="0" kern="1200" dirty="0" smtClean="0">
              <a:solidFill>
                <a:schemeClr val="bg1"/>
              </a:solidFill>
            </a:rPr>
            <a:t>случая на 1 з/л</a:t>
          </a:r>
        </a:p>
      </dsp:txBody>
      <dsp:txXfrm>
        <a:off x="1870125" y="4322653"/>
        <a:ext cx="6770834" cy="1304229"/>
      </dsp:txXfrm>
    </dsp:sp>
    <dsp:sp modelId="{1D225C3C-69F7-43D0-B5FA-F153FB034D5B}">
      <dsp:nvSpPr>
        <dsp:cNvPr id="0" name=""/>
        <dsp:cNvSpPr/>
      </dsp:nvSpPr>
      <dsp:spPr>
        <a:xfrm>
          <a:off x="141933" y="4407033"/>
          <a:ext cx="1728192" cy="11354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B6B0-8C5F-432F-8F30-84F186AADA16}">
      <dsp:nvSpPr>
        <dsp:cNvPr id="0" name=""/>
        <dsp:cNvSpPr/>
      </dsp:nvSpPr>
      <dsp:spPr>
        <a:xfrm>
          <a:off x="0" y="741611"/>
          <a:ext cx="864235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AA285-FFD1-4A4E-BF58-88C0F6F2146C}">
      <dsp:nvSpPr>
        <dsp:cNvPr id="0" name=""/>
        <dsp:cNvSpPr/>
      </dsp:nvSpPr>
      <dsp:spPr>
        <a:xfrm>
          <a:off x="432117" y="42239"/>
          <a:ext cx="6337003" cy="126025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noFill/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Формирование КСГ и расчет коэффициентов КЗ по профилю «Онкология» выполнены в соответствии с моделями диагностики и лечения пациентов в составе стандартов медицинской помощи.</a:t>
          </a:r>
          <a:endParaRPr lang="ru-RU" sz="2000" kern="1200" dirty="0">
            <a:ln>
              <a:noFill/>
            </a:ln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493637" y="103759"/>
        <a:ext cx="6213963" cy="1137212"/>
      </dsp:txXfrm>
    </dsp:sp>
    <dsp:sp modelId="{9D1187CF-B6A4-46F8-A458-811A50F503B1}">
      <dsp:nvSpPr>
        <dsp:cNvPr id="0" name=""/>
        <dsp:cNvSpPr/>
      </dsp:nvSpPr>
      <dsp:spPr>
        <a:xfrm>
          <a:off x="0" y="2751015"/>
          <a:ext cx="864235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0A5A5-4919-4029-91B7-EFE6DF45418C}">
      <dsp:nvSpPr>
        <dsp:cNvPr id="0" name=""/>
        <dsp:cNvSpPr/>
      </dsp:nvSpPr>
      <dsp:spPr>
        <a:xfrm>
          <a:off x="432117" y="1904411"/>
          <a:ext cx="6337668" cy="140748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noFill/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При расчете стоимости случаев лекарственной терапии учтены нагрузочные дозы в соответствии с инструкциями по применению лекарственных препаратов.</a:t>
          </a:r>
          <a:endParaRPr lang="ru-RU" sz="2000" kern="1200" dirty="0">
            <a:ln>
              <a:noFill/>
            </a:ln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500825" y="1973119"/>
        <a:ext cx="6200252" cy="1270067"/>
      </dsp:txXfrm>
    </dsp:sp>
    <dsp:sp modelId="{ECE489CE-12D0-467F-B870-B1212FB45399}">
      <dsp:nvSpPr>
        <dsp:cNvPr id="0" name=""/>
        <dsp:cNvSpPr/>
      </dsp:nvSpPr>
      <dsp:spPr>
        <a:xfrm>
          <a:off x="0" y="4591335"/>
          <a:ext cx="864235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41955-E09F-48DC-86D9-76F44A7EFBBA}">
      <dsp:nvSpPr>
        <dsp:cNvPr id="0" name=""/>
        <dsp:cNvSpPr/>
      </dsp:nvSpPr>
      <dsp:spPr>
        <a:xfrm>
          <a:off x="432117" y="3913815"/>
          <a:ext cx="6480984" cy="12384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noFill/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При расчете стоимости случаев лекарственной терапии учтена сопутствующая терапия для коррекции нежелательных явлений.</a:t>
          </a:r>
          <a:endParaRPr lang="ru-RU" sz="2000" kern="1200" dirty="0">
            <a:ln>
              <a:noFill/>
            </a:ln>
            <a:solidFill>
              <a:schemeClr val="bg1"/>
            </a:solidFill>
            <a:latin typeface="+mj-lt"/>
            <a:cs typeface="Times New Roman" panose="02020603050405020304" pitchFamily="18" charset="0"/>
          </a:endParaRPr>
        </a:p>
      </dsp:txBody>
      <dsp:txXfrm>
        <a:off x="492571" y="3974269"/>
        <a:ext cx="6360076" cy="1117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0.00848</cdr:x>
      <cdr:y>0.0186</cdr:y>
    </cdr:from>
    <cdr:to>
      <cdr:x>0.21667</cdr:x>
      <cdr:y>0.25633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73275" y="73242"/>
          <a:ext cx="1798933" cy="93612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rgbClr val="002060"/>
              </a:solidFill>
            </a:rPr>
            <a:t>Заработная плата </a:t>
          </a:r>
          <a:r>
            <a:rPr lang="ru-RU" sz="3200" dirty="0" smtClean="0">
              <a:solidFill>
                <a:srgbClr val="002060"/>
              </a:solidFill>
            </a:rPr>
            <a:t>75,5%</a:t>
          </a:r>
          <a:endParaRPr lang="ru-RU" sz="3200" dirty="0">
            <a:solidFill>
              <a:srgbClr val="00206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0.28854</cdr:x>
      <cdr:y>0.3566</cdr:y>
    </cdr:from>
    <cdr:to>
      <cdr:x>0.71261</cdr:x>
      <cdr:y>0.62334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224845" y="2019617"/>
          <a:ext cx="1800186" cy="151069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3200" dirty="0" smtClean="0">
              <a:solidFill>
                <a:srgbClr val="002060"/>
              </a:solidFill>
            </a:rPr>
            <a:t>30 017 </a:t>
          </a:r>
          <a:r>
            <a:rPr lang="ru-RU" sz="2000" dirty="0" smtClean="0">
              <a:solidFill>
                <a:srgbClr val="002060"/>
              </a:solidFill>
            </a:rPr>
            <a:t>обращений</a:t>
          </a:r>
          <a:endParaRPr lang="ru-RU" sz="2000" dirty="0">
            <a:solidFill>
              <a:srgbClr val="00206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0.32131</cdr:x>
      <cdr:y>0.3693</cdr:y>
    </cdr:from>
    <cdr:to>
      <cdr:x>0.72843</cdr:x>
      <cdr:y>0.62334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363960" y="2093540"/>
          <a:ext cx="1728192" cy="144016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3200" dirty="0" smtClean="0">
              <a:solidFill>
                <a:srgbClr val="002060"/>
              </a:solidFill>
            </a:rPr>
            <a:t>724 </a:t>
          </a:r>
          <a:r>
            <a:rPr lang="ru-RU" sz="2000" dirty="0" smtClean="0">
              <a:solidFill>
                <a:srgbClr val="002060"/>
              </a:solidFill>
            </a:rPr>
            <a:t>обращения</a:t>
          </a:r>
          <a:endParaRPr lang="ru-RU" sz="2000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0.00484</cdr:y>
    </cdr:from>
    <cdr:to>
      <cdr:x>0.29167</cdr:x>
      <cdr:y>0.10187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27395"/>
          <a:ext cx="2520280" cy="54921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t"/>
        <a:lstStyle xmlns:a="http://schemas.openxmlformats.org/drawingml/2006/main"/>
        <a:p xmlns:a="http://schemas.openxmlformats.org/drawingml/2006/main">
          <a:pPr algn="ctr"/>
          <a:r>
            <a:rPr lang="ru-RU" sz="3200" dirty="0" smtClean="0">
              <a:solidFill>
                <a:srgbClr val="002060"/>
              </a:solidFill>
            </a:rPr>
            <a:t>608 698</a:t>
          </a:r>
          <a:r>
            <a:rPr lang="ru-RU" sz="2000" dirty="0" smtClean="0">
              <a:solidFill>
                <a:srgbClr val="002060"/>
              </a:solidFill>
            </a:rPr>
            <a:t> человек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0.23333</cdr:x>
      <cdr:y>0.10302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0"/>
          <a:ext cx="2016224" cy="57606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t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rgbClr val="002060"/>
              </a:solidFill>
            </a:rPr>
            <a:t>Всего - </a:t>
          </a:r>
          <a:r>
            <a:rPr lang="ru-RU" sz="3200" dirty="0" smtClean="0">
              <a:solidFill>
                <a:srgbClr val="002060"/>
              </a:solidFill>
            </a:rPr>
            <a:t>847,1</a:t>
          </a:r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smtClean="0"/>
            <a:t>руб</a:t>
          </a:r>
          <a:r>
            <a:rPr lang="ru-RU" dirty="0" smtClean="0"/>
            <a:t>.</a:t>
          </a:r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0.0215</cdr:x>
      <cdr:y>0.79826</cdr:y>
    </cdr:from>
    <cdr:to>
      <cdr:x>0.32599</cdr:x>
      <cdr:y>0.91147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94547" y="4320009"/>
          <a:ext cx="1338730" cy="612648"/>
        </a:xfrm>
        <a:prstGeom xmlns:a="http://schemas.openxmlformats.org/drawingml/2006/main" prst="wedge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Помощь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в МО </a:t>
          </a:r>
        </a:p>
        <a:p xmlns:a="http://schemas.openxmlformats.org/drawingml/2006/main">
          <a:pPr algn="ctr"/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за пределами ХМАО-Югры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0.82313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4691691"/>
          <a:ext cx="4427986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800" dirty="0" smtClean="0">
              <a:solidFill>
                <a:srgbClr val="002060"/>
              </a:solidFill>
            </a:rPr>
            <a:t>255 723 </a:t>
          </a:r>
          <a:r>
            <a:rPr lang="ru-RU" sz="1800" dirty="0" smtClean="0">
              <a:solidFill>
                <a:srgbClr val="002060"/>
              </a:solidFill>
            </a:rPr>
            <a:t>случая</a:t>
          </a:r>
        </a:p>
        <a:p xmlns:a="http://schemas.openxmlformats.org/drawingml/2006/main">
          <a:pPr algn="ctr"/>
          <a:r>
            <a:rPr lang="ru-RU" sz="1800" dirty="0" smtClean="0">
              <a:solidFill>
                <a:srgbClr val="002060"/>
              </a:solidFill>
            </a:rPr>
            <a:t>1 071 820 940,0 рублей</a:t>
          </a:r>
          <a:endParaRPr lang="ru-RU" sz="1800" dirty="0">
            <a:solidFill>
              <a:srgbClr val="00206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0.82392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4717092"/>
          <a:ext cx="4316289" cy="10081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800" dirty="0" smtClean="0">
              <a:solidFill>
                <a:srgbClr val="002060"/>
              </a:solidFill>
            </a:rPr>
            <a:t>152 775 </a:t>
          </a:r>
          <a:r>
            <a:rPr lang="ru-RU" sz="1800" dirty="0" smtClean="0">
              <a:solidFill>
                <a:srgbClr val="002060"/>
              </a:solidFill>
            </a:rPr>
            <a:t>случая</a:t>
          </a:r>
        </a:p>
        <a:p xmlns:a="http://schemas.openxmlformats.org/drawingml/2006/main">
          <a:pPr algn="ctr"/>
          <a:r>
            <a:rPr lang="ru-RU" sz="1800" dirty="0" smtClean="0">
              <a:solidFill>
                <a:srgbClr val="002060"/>
              </a:solidFill>
            </a:rPr>
            <a:t>893 368 893,0 рублей</a:t>
          </a:r>
          <a:endParaRPr lang="ru-RU" sz="1800" dirty="0">
            <a:solidFill>
              <a:srgbClr val="00206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0.38916</cdr:x>
      <cdr:y>0.22724</cdr:y>
    </cdr:from>
    <cdr:to>
      <cdr:x>0.71175</cdr:x>
      <cdr:y>0.39078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53626" y="1270521"/>
          <a:ext cx="137071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3200" dirty="0" smtClean="0">
              <a:solidFill>
                <a:srgbClr val="002060"/>
              </a:solidFill>
            </a:rPr>
            <a:t>754,1</a:t>
          </a:r>
          <a:endParaRPr lang="ru-RU" sz="3200" dirty="0">
            <a:solidFill>
              <a:srgbClr val="00206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0.81011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4608042"/>
          <a:ext cx="4244280" cy="1080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t"/>
        <a:lstStyle xmlns:a="http://schemas.openxmlformats.org/drawingml/2006/main"/>
        <a:p xmlns:a="http://schemas.openxmlformats.org/drawingml/2006/main">
          <a:pPr algn="ctr"/>
          <a:endParaRPr lang="ru-RU" sz="2400" dirty="0" smtClean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3200" dirty="0" smtClean="0">
              <a:solidFill>
                <a:srgbClr val="002060"/>
              </a:solidFill>
            </a:rPr>
            <a:t>463</a:t>
          </a:r>
          <a:r>
            <a:rPr lang="ru-RU" sz="2800" dirty="0" smtClean="0">
              <a:solidFill>
                <a:srgbClr val="002060"/>
              </a:solidFill>
            </a:rPr>
            <a:t>,</a:t>
          </a:r>
          <a:r>
            <a:rPr lang="ru-RU" sz="3200" dirty="0" smtClean="0">
              <a:solidFill>
                <a:srgbClr val="002060"/>
              </a:solidFill>
            </a:rPr>
            <a:t>5</a:t>
          </a:r>
          <a:r>
            <a:rPr lang="ru-RU" sz="2800" dirty="0" smtClean="0">
              <a:solidFill>
                <a:srgbClr val="002060"/>
              </a:solidFill>
            </a:rPr>
            <a:t> </a:t>
          </a:r>
          <a:r>
            <a:rPr lang="ru-RU" sz="2800" dirty="0" err="1" smtClean="0">
              <a:solidFill>
                <a:srgbClr val="002060"/>
              </a:solidFill>
              <a:latin typeface="+mj-lt"/>
            </a:rPr>
            <a:t>млн.руб</a:t>
          </a:r>
          <a:r>
            <a:rPr lang="ru-RU" sz="2800" dirty="0" smtClean="0">
              <a:solidFill>
                <a:srgbClr val="002060"/>
              </a:solidFill>
              <a:latin typeface="+mj-lt"/>
            </a:rPr>
            <a:t>.</a:t>
          </a:r>
          <a:endParaRPr lang="ru-RU" sz="2800" dirty="0">
            <a:solidFill>
              <a:srgbClr val="00206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0.27145</cdr:x>
      <cdr:y>0.33617</cdr:y>
    </cdr:from>
    <cdr:to>
      <cdr:x>0.72953</cdr:x>
      <cdr:y>0.57799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152128" y="1871737"/>
          <a:ext cx="1944216" cy="134644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3200" dirty="0" smtClean="0">
              <a:solidFill>
                <a:srgbClr val="002060"/>
              </a:solidFill>
            </a:rPr>
            <a:t>67 МО</a:t>
          </a:r>
          <a:endParaRPr lang="ru-RU" sz="3200" dirty="0">
            <a:solidFill>
              <a:srgbClr val="00206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0.26667</cdr:x>
      <cdr:y>0.2987</cdr:y>
    </cdr:from>
    <cdr:to>
      <cdr:x>0.68836</cdr:x>
      <cdr:y>0.62337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152129" y="1656184"/>
          <a:ext cx="1821906" cy="1800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3200" dirty="0" smtClean="0">
              <a:solidFill>
                <a:srgbClr val="002060"/>
              </a:solidFill>
            </a:rPr>
            <a:t>52</a:t>
          </a:r>
          <a:r>
            <a:rPr lang="ru-RU" sz="3600" dirty="0" smtClean="0">
              <a:solidFill>
                <a:srgbClr val="002060"/>
              </a:solidFill>
            </a:rPr>
            <a:t>%</a:t>
          </a:r>
          <a:endParaRPr lang="ru-RU" sz="36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0.81225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4680521"/>
          <a:ext cx="4320480" cy="10818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3200" dirty="0" smtClean="0">
              <a:solidFill>
                <a:srgbClr val="002060"/>
              </a:solidFill>
            </a:rPr>
            <a:t>241</a:t>
          </a:r>
          <a:r>
            <a:rPr lang="ru-RU" sz="3200" dirty="0" smtClean="0">
              <a:solidFill>
                <a:srgbClr val="002060"/>
              </a:solidFill>
            </a:rPr>
            <a:t>,</a:t>
          </a:r>
          <a:r>
            <a:rPr lang="en-US" sz="3200" dirty="0" smtClean="0">
              <a:solidFill>
                <a:srgbClr val="002060"/>
              </a:solidFill>
            </a:rPr>
            <a:t>2</a:t>
          </a:r>
          <a:r>
            <a:rPr lang="ru-RU" sz="3200" dirty="0" smtClean="0">
              <a:solidFill>
                <a:srgbClr val="002060"/>
              </a:solidFill>
            </a:rPr>
            <a:t> </a:t>
          </a:r>
          <a:r>
            <a:rPr lang="ru-RU" sz="2800" dirty="0" err="1" smtClean="0">
              <a:solidFill>
                <a:srgbClr val="002060"/>
              </a:solidFill>
              <a:latin typeface="+mj-lt"/>
            </a:rPr>
            <a:t>млн.руб</a:t>
          </a:r>
          <a:r>
            <a:rPr lang="ru-RU" sz="2800" dirty="0" smtClean="0">
              <a:solidFill>
                <a:srgbClr val="002060"/>
              </a:solidFill>
              <a:latin typeface="+mj-lt"/>
            </a:rPr>
            <a:t>.</a:t>
          </a:r>
          <a:endParaRPr lang="ru-RU" sz="2800" dirty="0">
            <a:solidFill>
              <a:srgbClr val="002060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DB88DEB0-D248-429C-A2BC-8E6115900D4B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9750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FFC2C87-C6DA-4C83-AE09-1D65F427F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97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2AFE3CB-09E3-4A72-8597-9C229F119BE1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E93417FA-4345-441C-B10A-9FAC3112D0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59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4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Территориальной программы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осуществляется комплекс мероприятий, направленных на профилактику заболеваемости, в том числе проведение диспансеризации и профилактических медицинских осмотров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отдельных категорий граждан.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реализации профилактических мероприятий приняли участие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медицинских организаций,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оказывающих МП в амбулаторных условиях в системе обязательного медицинского страхования.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том числе: 35 МО осуществляющих диспансеризацию и профилактические осмотры взрослых; 15 МО осуществляющих диспансеризацию детей-сирот; 34 МО осуществляющих профилактические осмотры несовершеннолетних и диспансеризацию усыновленных (взятых под опеку и попечительство) детей-сирот.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2018 года всеми видами диспансеризаций и профилактических медицинских осмотров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Территориальной программы обязательного медицинского страхования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охвачено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608 698 человек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них: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рамках проведения диспансеризации взрослого населения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240 526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законченных случаев или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102,2%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ПЛАНа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2018 год.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(235 348)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профилактических медицинских осмотров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63 203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законченных случая или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98,47%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ПЛАНа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2018 год.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(64 187)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профилактических медицинских осмотров несовершеннолетних –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243 116 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законченных случаев или 76,6% от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ПЛАНа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2018 год (317 388).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диспансеризации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пребывающих в стационарных учреждениях детей сирот и детей, находящихся в трудной жизненной ситуации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471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законченный случай или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88,7% от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ПЛАНа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2018 год.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(531)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диспансеризации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детей-сирот и детей, оставшихся без попечения родителей, в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усыновленных (удочеренных), принятых под опеку (попечительство) в приемную или патронатную семью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4 295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законченных случаев или 84,9% от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ПЛАНа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2018 год (5 057).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8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оказанные случаи диспансеризации и медицинские осмотры взрослого и детского населения оплачено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847 млн. 093 922 рублей.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объёмов обследования оплата одного пациента (первый этап) составила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574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(исследование кала на скрытую кровь, при прохождении диспансеризации один раз в два года)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8 173,26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(диспансеризация детей-сирот и детей, оставшихся без попечения родителей, в том числе усыновленных (удочеренных), принятых под опеку (попечительство), в приемную или патронатную семью – диспансеризация ДЕВОЧЕК в возрасте 15-17 лет)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Финансовое обеспечение профилактических мероприятий и диспансеризации по видам: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Диспансеризация определённых групп взрослого населения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257 928 733 руб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Профилактические медицинские осмотры несовершеннолетних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503 139 640 руб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Профилактические медицинские осмотры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33 760 741 руб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Диспансеризация детей-сирот и детей, оставшихся без попечения родителей, в том числе усыновленных (удочеренных), принятых под опеку (попечительство), в приемную или патронатную семью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38 978 241 руб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Диспансеризация пребывающих в стационарах детей-сирот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4 176 276 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п.6, статьи 6,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ФЗ № 326-фз от 29.11.2010г. «Об обязательном медицинском страховании в РФ» ФОНД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ТФОМС Югры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осуществляет расчеты за медицинскую помощь, оказанную застрахованным лицам за пределами субъекта Российской Федерации,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территории которого выдан полис обязательного медицинского страхования.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Фонд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ТФОМС Югры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направил в другие регионы РФ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152 тыс. 775 счетов (случаев лечения)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оплату медицинской помощи,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оказанной гражданам, застрахованным в других регионах РФ в медицинских организациях ХМАО-Югры,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общую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893 млн. 368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Фонд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ТФОМС Югры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принял к оплате из других регионов РФ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255 тыс. 723 счетов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(случаев лечения) на оплату медицинской помощи,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оказанной жителям ХМАО-Югры в медицинских организациях других регионов РФ,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общую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1 071 820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8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объем оказанной в 2018 году медицинской помощи гражданам, застрахованным в Югре в медицинских организациях других регионов – это амбулаторная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-поликлиническая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помощь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204 тыс. 280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случаев,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79,9%.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Финансирование амбулаторной помощи, оказанной в других регионах РФ составило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165 349 383 рублей, или 15,4%.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втором месте по числу случаев - Скорая МП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тыс. 325 случаев, или 9,9%.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Оплата услуг Скорой МП других регионов РФ составила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61 763 147 рублей, или 5,8%.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Медицинская помощь, оказанная в условиях круглосуточного стационара по объему, составила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тыс. 722 случая, или 8,1%,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 оплате это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691 784 096 рублей, или 64,5%.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объем оказанной в 2018 году медицинской помощи, гражданам, застрахованным в РФ, в медицинских организациях Автономного округа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ХМАО-Югры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амбулаторно-поликлиническая помощь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 тыс. 729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случаев,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81,3%.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Финансирование амбулаторной помощи, оказанной гражданам, застрахованным в РФ, в медицинских организациях ХМАО-Югры составило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165 036 110 рублей, или 18,47%.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втором месте оказание СМП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тыс. 844 случаев, или 11,0%.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Оплата услуг СМП оказанной гражданам, застрахованным в РФ, в медицинских организациях ХМАО-Югры составило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75 117 995 рублей, или 8,41%.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Медицинская помощь, оказанная в условиях круглосуточного стационара по объему, составила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тыс. 368 случаев, или 7,47%,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 оплате это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629 052 842 рублей, или 70,41%.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693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Проговариваем подробно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Застрахованным в ХМАО-Югре лицам оказана медицинская помощь в медицинских организациях других регионов по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255 723 случаям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1 071 820 940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том числе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(% считается от сумм): 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медицинских организациях 5 регионов РФ,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которые приходится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50,0%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финансовых расчетов: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Тюменской области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72 479 случаев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(28,3%) 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193 343 674 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Свердловской области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30 151 случаев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(11,8%) 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112 294 440 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Краснодарского края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17 121 случаев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(6,7%) 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52 565 233 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Республики Башкортостан 	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11 819 случаев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(4,6%) 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86 277 729 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Москвы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9 325 случаев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(3,6%) 		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127 217 024 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регионы 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114 828 случаев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(46,7%) 	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500 122 840 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СПРАВКА: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МП там – 255 723 случаев, на сумму – 1 071 820 940 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МП тут – 152 775 случаев, на сумму – 893 368 893 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8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Называем только регионы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Жителям каких регионов оказана МП в ХМАО-Югре.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году на территории автономного округа оплачено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152 175 случаев лечения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иногородних граждан 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893 368 893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том числе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(% считается от сумм)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гражданам 5 регионов РФ,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которые приходится более около 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42,2% всех финансовых расчетов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Республики Башкортостан -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23 810 случаев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(15,6%)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119 338 476 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Тюменской области -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18 952 случаев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(12,5%)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89 962 739 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Свердловской области –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14 659 случаев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(9,6%)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73 862 180 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Омской области -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12 811 случаев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(8,4%)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62 936 950 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Республика Дагестан -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6 221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случаев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(4,1%)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30 830 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 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регионы РФ -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75 722 случаев (46,3%)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	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516 438 313 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СПРАВКА: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МП там – 255 723 случаев, на сумму – 1 071 820 940 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МП тут – 152 775 случаев, на сумму – 893 368 893 руб.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80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реализации прав застрахованных лиц на получение бесплатной медицинской помощи в сфере ОМС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Территориальным фондом и страховыми медицинскими организациями проводится контроль объемов, сроков, качества и условий предоставления медицинской помощи посредством Медико-Экономического контроля, Медико-Экономической экспертизы, Экспертизы Качества медицинской помощи.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Медико-экономический контроль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в отношении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 случаев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предъявленных к оплате, эта цифра в 2018 году составила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чуть более 10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 217 тыс. 300 случаев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этом нарушения были выявлены 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тыс. 167 случаях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0,35%.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2017 году этот показатель составлял 124 447 случая, или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1,2%)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Врачами - экспертами проверено на этапе медико-экономической экспертизы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214 тыс. 672 случая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медицинской помощи, при этом нарушения выявлены 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тыс. 340 случаях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16,9%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2017 году этот показатель составлял 40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992 случая, или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21,25%)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РФ за 6 мес. 2018 года данный показатель равен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16,4%.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Экспертизы качества медицинской помощи проведены по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115 тыс. 017 случаям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медицинской помощи,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нарушения выявлены 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тыс. 829 случаях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22,5%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2017 году этот показатель составлял 27 633 случая, или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24,36%)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РФ за 6 мес. 2018 года данный показатель равен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22,9 %.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95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году врачи – эксперты системы ОМС округа исполнили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федеральные нормативы объемов МЭЭ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предписанные п. 17 «Порядка организации и проведения контроля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объемов, сроков, качества и условий предоставления медицинской помощи по обязательному медицинскому страхованию»,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утвержденного приказом ФФОМС от 01.12.2010 г. № 230 (далее Порядок контроля).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Отмечается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превышение нормативных показателей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целом в пределах аналогичных по РФ.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C48B-CCC8-45A0-82B0-4E4384FCF81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8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Федеральные нормативы объемов экспертизы качества медицинской помощи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установленные п.30 приказа ФФОМС от 01.12.2010 г. № 230, также исполнены в полном объеме.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Исполнение объемов ЭКМП превысило нормативы более чем в 2 раза (по круглосуточному стационару), что обусловлено увеличением количества тематических экспертиз, в том числе случаев лечения онкологических заболеваний.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Превышение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 соответствует общероссийским показателям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C48B-CCC8-45A0-82B0-4E4384FCF81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72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Анализируя структуру выявляемых при экспертизах нарушений, следует отметить, что на этапе МЭЭ в большинстве преобладают дефекты оформления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ПМД - 65,0%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нарушения, связанные с предъявлением на оплату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счетов и реестров счетов - 25,0%,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в целом соответствует данным по РФ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59,5% и 23,7%.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Экспертизе качества МП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большая часть объема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выявленных дефектов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72,0%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непосредственно нарушения при оказании медицинской помощи,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созвучно самому определению ЭКМП - выявление нарушений при оказании медицинской помощи, в том числе оценка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 месте при Экспертизе качества выявлялись дефекты оформления ПМД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26,0%,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сравнения по РФ за 6 мес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 года нарушения при оказании медицинской помощи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выявлены в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58,95%,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дефекты оформления ПМД в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- 38,56%.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lang="ru-RU" sz="1200" i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Деятельность Территориального фонда обязательного медицинского страхования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Ханты-Мансийского автономного округа 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Югры направлена на финансовое обеспечение конституционных прав граждан, проживающих в автономном округе на получение бесплатной медицинской помощи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Программы обязательного медицинского страхования.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12 месяцев 2018 года бюджет Фонда исполнен: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доходам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41 443 163 242,59 рублей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расходам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41 624 452 668,60 рублей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дефицит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бюджета фонда сложился в сумме 181 289 426,01 рублей, в том числе за счет переходящих остатков прочих поступлений в доход бюджета фонда.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ДОХОДОВ 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БЮДЖЕТА ТФОМС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Традиционно, Основной источник доходов, это Субвенция из бюджета Федерального Фонда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обязательного медицинского страхования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32 983 501 800,00 рублей,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межбюджетный трансферт из бюджета автономного округа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дополнительное финансовое обеспечение реализации территориальной программы обязательного медицинского страхования в части базовой программы обязательного медицинского страхования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7 235 986 200,00 рублей.!!!!!!!!!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Межбюджетные трансферты, передаваемые из бюджетов территориальных фондов ОМС субъектов Российской Федерации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возмещение расходов Фонда на оплату медицинской помощи, оказанной на территории ХМАО-Югры гражданам, застрахованным за ее пределами,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893 438 965,51 рубль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средства, поступающие от страховых медицинских организаций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265 157 578,49 рублей.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Прочие доходы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65,2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РАСХОДОВ 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БЮДЖЕТА ТФОМС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Основное направление расходования средств - это финансирование 1.Страховых медицинских организаций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оплаты медицинской помощи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39 152 763 501,34 рубля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!!!!!!!!!!!!!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составило 94,7% от расходов по разделу «Здравоохранение»;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2.На оплату медицинской помощи за лиц, застрахованных за пределами автономного округа направлено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872 259 347,10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составило 2,1% от расходов по разделу «Здравоохранение»;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3.На возмещение затрат территориальным фондам других субъектов Российской Федерации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медицинскую помощь, оказанную лицам, застрахованным в Ханты-Мансийском автономном округе – Югре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1 071 820 941,54 рубля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составило – 2,6% от расходов по разделу «Здравоохранение»;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4.Финансирование медицинских организаций в целях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обеспечения мероприятий по Постановлению Правительства РФ №332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241 213 674,39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0,6 %.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На содержание административно-управленческого аппарата фонда направлено 286 395 204,23 рубля.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35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Федеральным законом 29.11.2010 № 326-ФЗ "Об обязательном медицинском страховании в Российской Федерации" результаты контроля являются основанием для применения к медицинской организации мер, предусмотренных Правилами и условиями Договора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оказание и оплату медицинской помощи по ОМС.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2018 год сумма, не подлежавшая оплате МО в результате предъявления санкций за нарушения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866 млн. 520тыс.руб.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составило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2,28%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общего объема средств, направленных МО за оказанную медицинскую помощь. Мы отмечаем стабилизацию сумм финансовых санкций за два последних года на рубеже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2,2%.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Диаграмма иллюстрирует положительную динамику данного показателя за последние 4 года.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Расшифровка – 866 млн. 520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(МЭК – 267 млн. 775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МЭЭ – 252 млн.796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ЭКМП – 345 млн. 948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Собственные средства СМО = 94 млн.220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DC48B-CCC8-45A0-82B0-4E4384FCF81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36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мы распределим сумму финансовых санкций на этапы контроля, то мы увидим, что порядка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31,0%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267 млн. 775,0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санкции, наложенные на МО по результатам МЭК, на этапе МЭЭ сумма санкций составила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29,2%, или 252 млн. 796,0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на этапе Экспертизы качества сумма санкций составила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40,0%, или 345 млн. 948,0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87,0%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этих средств,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754 млн. 125,6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направлены обратно, в систему ОМС, большая часть из них зачислена в целевые средства, для оплаты медицинской помощи. По всем видам санкций эта сумма составила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489 млн.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963,1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56,4%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суммы санкций, вторая часть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265 млн.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162 578,49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30,6%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суммы санкций зачислена в Нормированный страховой запас ТФОМС Югры.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0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реализации Постановления Правительства РФ от 21.04.2016г. №332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«Об утверждении правил использования медицинскими организациями средств нормированного страхового запаса территориального фонда ОМС для финансового обеспечения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оборудования» и Приказа МЗ РФ от 06.06.2016г. № 354н «Об утверждении типовой формы и порядка заключения соглашения ТФОМС с медицинской организацией о финансовом обеспечении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оборудования»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ТФОМС Югры в 2018 году направил в нормированный страховой запас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265 млн. 162 578,49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ТФОМС Югры всего,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году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реализовано мероприятий 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241 млн. 213 674,39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финансовые средства израсходованы на приобретение медицинского оборудования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176 млн. 165 746,27 рублей,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73%.)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втором месте ремонт медицинского оборудования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 млн. 916 315,03 рубля,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25,3%).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третьем месте финансирование мероприятий по обучению медицинских работников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млн. 131 613,09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1,7%).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49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План мероприятий включено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Направления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расходования финансовых средств,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медицинских организаций, на общую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463 млн. 528 951,26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 отношению к 2017 году – 107,6 %).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 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заявились на приобретение медицинского оборудования на общую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378 млн. 305 121,90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ремонт медицинского оборудования заявились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общую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 млн. 508 496,27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 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заявились на обучение и повышение квалификации медицинских работников на сумму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млн. 715 333,09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2017 году было запланировано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Направления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Общую сумму – 430 892 688,29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рублей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мероприятия по приобретению медицинского оборудования (на Сумму – 319 540 357,06 рублей), по ремонту медицинского оборудования (на Сумму – 108 550 688,43 рубля), на повышение квалификации медицинских работников (на Сумму – 2 801 643,00 рублей).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2017 году использовано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266 312 218,50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рублей, или исполнили План на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61,8 %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50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реализации Плана заключено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Соглашений.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плана составила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52,0%.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плана по мероприятиям: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Профессиональная подготовка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87,6% от запланированного.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МО, 136 человек);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Приобретение медицинского оборудования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46,6% от запланированного.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(36 МО, 160 единиц);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Ремонт медицинского оборудования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75,7% от запланированного.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(12 МО, 54 единицы).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План мероприятий включено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медицинских организаций на общую сумму мероприятий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463 528 951,26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рублей.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них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 МО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заявились на приобретение медицинского оборудования на общую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378 305 121,90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рублей.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ремонт медицинского оборудования заявились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МО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общую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80 508 496,27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рублей.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 МО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заявились на обучение и повышение квалификации медицинских работников на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4 715 333,09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рублей.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57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Территориальным Фондом осуществляется контроль за использованием средств обязательного медицинского страхования.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2018 год проведено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130 проверок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 - 112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Из них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81 комплексная проверка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48 тематических проверок, 1 контрольная проверка. Проверено 89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медицинских организаций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страховые медицинские организации: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Нецелевое использование средств выявлено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млн. 956 тыс. 099 руб. 32 коп.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(что составляет 71,8% к 2017 году (38 917 040,78 руб.).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году МО восстановили средства ОМС израсходованные не по целевому назначению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млн. 929 тыс. 736 руб. 48 коп.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2017 году восстановлено 26 548 932,83 рубля).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56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доля нецелевого использования средств приходится на: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Оплату видов расходов, не включенных в структуру тарифов на оказание медицинских услуг по ОМС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 млн. 709 тыс. 574 рублей, что составляет 56%;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Финансирование структурных подразделений (служб) медицинских организаций, финансируемых из иных источников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млн. 972 тыс. 380 рублей, что составляет 14%;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Расходование средств сверх норм, установленных Министерствами, ведомствами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4млн. 905 тыс. 762 рублей, что составляет 18 %.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Расходование средств при отсутствии подтверждающих документов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1 млн. 348 тыс. 856 рублей, что составляет 5%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Оплата собственных обязательств, не связанных с деятельностью по ОМС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млн. 998 тыс. 069 рублей, что составляет 7 %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50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01.01.2018 года на территории Ханты-Мансийского автономного округа – Югры завершено формирование службы страховых представителей. Численность страховых представителей всех уровней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110 человек, это: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страховых представителей 1 уровня,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– страховых представителей 2 уровня,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– страховых представителей 3 уровня.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Одной из основных функций страховых представителей является информирование застрахованных лиц о возможности прохождения профилактических мероприятий в медицинской организации к которой они прикреплены.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году проинформировано граждан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– 346 445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человек,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них: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включенных медицинскими организациями в списки для проведения 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первого этапа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диспансеризации, проводимой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периодичностью 1 раз в 3 года – 235 812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человек;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включенных медицинскими организациями в списки для проведения 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первого этапа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диспансеризации, проводимой с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периодичностью 1 раз в 2 года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44 226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человек;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включенных медицинскими организациями в списки для проведения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диспансерного наблюдения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медицинской организации, к которой они прикреплены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66 407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человек.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88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страховым представителям поступило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30 017 УСТНЫХ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обращений. Большая часть из них рассмотрена страховыми представителями 1 уровня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20 351, (67,8%)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Переадресованы к страховому представителю 2 уровня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9 130, (30,4%)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Переданы на рассмотрение к страховому представителю 3 уровня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536,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(1,8%).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страховым представителям поступило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724 ПИСЬМЕННЫХ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обращений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Рассмотрены страховыми представителями 2 уровня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Рассмотрены страховым представителем 3 уровня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374 случаях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потребовалось проведение медико-экономической экспертизы и экспертизы качества медицинской помощи.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случаи рассмотрены без нарушения сроков.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98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году количество жалоб увеличилось по сравнению с 2017 годом (421) на 17%, общее количество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493 жалобы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Обоснованными признаны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229 жалоб,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(46,4%), что также больше, чем в 2017 году (161) на 42,0%.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причины жалоб остались без изменений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жалоб, или (86,5%) на качество оказываемой медицинской помощи,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жалобы на режим работы медицинской организации.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8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Стоимость территориальной программы обязательного медицинского страхования 2018 года составила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 млрд. 994 090,9 тыс. рублей.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Основным источником финансового обеспечения Территориальной Программы является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Субвенция Федерального Фонда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обязательного медицинского страхования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 сумме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691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508,9 тыс. руб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Средства межбюджетного трансферта бюджета автономного округа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ХМАО-Югры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в сумме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235 986,2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в процентном отношении составило 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82% и 18%.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Отмечаем ежегодный прирост субвенции, направляемой ФФОМС.  При этом в 2018 году он отрицательно компенсирован снижением межбюджетного трансферта субъекта в размере 50 % по отношению к размеру 2017 года.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26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НОВОЕ В 2018 году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Правительство РФ Постановлением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10.12.2018 года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№1506 утвердило Программу государственных гарантий РФ на 2019 год. В Программе есть ряд новшеств.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Так, в целях перехода от валовых показателей объема медицинской помощи (койко-дни) к показателям, характеризующим законченные случаи лечения пациентов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установления единых подходов к планированию и оплате специализированной медицинской помощи, оказываемой в стационарных условиях,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качестве норматива объема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«Медицинской реабилитации»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стационарных условиях введен 1 случай госпитализации вместо 1 койко-дня.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одно новшество - в Программу ОМС в 2019 году включены два вида высокотехнологичной медицинской помощи - это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Эндопротезирование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суставов конечностей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эндопротезирование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суставов конечностей при выраженных деформациях, дисплазии, анкилозах, неправильно сросшихся и несросшихся переломах в области сустава, посттравматических вывихах и подвывихах, остеопорозе и системных заболеваниях, в том числе с использованием компьютерной навигации;)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Коронарная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реваскуляризация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миокарда с применением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ангиопластики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сочетании со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стентированием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ишемической болезни сердца.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Впервые в программе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утверждены средние нормативы оказания медицинской помощи по профилю «Онкология» и средние нормативы финансовых затрат на единицу объема такой помощи в круглосуточных и дневных стационарах.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Установлены средние нормативы объема медицинской помощи при экстракорпоральном оплодотворении,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средние нормативы финансовых затрат на единицу объема медицинской помощи при экстракорпоральном оплодотворении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85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Остановимся подробнее на изменениях по профилю «Онкология».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Программой государственных гарантий РФ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утвержденной Постановлением Правительства РФ от 10.12.2018 года за №1506 на 2019 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установлены средние нормативы объема медицинской помощи и средние нормативы финансовых затрат на единицу объема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медицинской помощи по профилю «Онкология».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Круглосуточного стационара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эти показатели равны -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0,0091 случая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госпитализации на 1 застрахованное лицо, и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76 708,5 рубля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 счет средств обязательного медицинского страхования;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Дневного стационара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эти показатели равны -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0,00631 случая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госпитализации на 1 застрахованное лицо, и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70 586,6 рубля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 счет средств обязательного медицинского страхования;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территориальной Программе государственных гарантий ХМАО-Югры утвержденной Постановлением Правительства ХМАО-Югры 28.12.2018 года за №500-п утверждены средние нормативы объема медицинской помощи и средние нормативы финансовых затрат на единицу объема медицинской помощи по профилю «Онкология» для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Круглосуточного стационара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0,0078 случая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госпитализации на 1 застрахованное лицо 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134 776,8 рублей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счет средств обязательного медицинского страхования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медицинской помощи оказываемой в условиях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Дневного стационара 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0,00456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случая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госпитализации на 1 застрахованное лицо 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124 020,70 рублей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счет средств обязательного медицинского страхования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664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Исходя из утвержденных нормативов общий объем количества случаев лечения в условиях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дневного стационара,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утвержденный Территориальной Программой государственных гарантий ХМАО-Югры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2019 год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7 420 случаев лечения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количество госпитализаций в условиях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круглосуточного стационара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12 696 случаев госпитализации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Финансовое обеспечение объемов медицинской помощи в условиях дневного стационара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920 233,3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условиях круглосуточного стационара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1 711 126,7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Справочная информация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в 2018 году исполнено всего случаев лечения в условиях дневного стационара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6 623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случаев госпитализации в круглосуточный стационар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10 110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случаев. Финансовое обеспечение объемов оказанной медицинской помощи в условиях дневного стационара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288 235,3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условиях круглосуточного стационара –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1 139 564,1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тыс.рублей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82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Сравнивая плановые показатели Программы государственных гарантий на 2019 год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профилю «Онкология»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исполненными объемами Программы государственных гарантий за 2018 год отмечаем, что в условиях круглосуточного и дневного стационаров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обеспечить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рост объемов оказываемой медицинской помощи и рост объемов финансового обеспечения. Средняя стоимость случая лечения по профилю «Онкология» должна быть увеличена.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 каких инструментов возможно решить поставленные задачи?????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247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 первую очередь совершенствование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модели оплаты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медицинской помощи в условиях круглосуточного и дневного стационаров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профилю «ОНКОЛОГИЯ».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федеральном уровне выделены новые группы КСГ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оплате лучевой и химиолучевой терапии.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КСГ и расчет коэффициентов относительной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затратоемкости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(КЗ) по профилю «Онкология» выполнены в соответствии с моделями диагностики и лечения пациентов в составе стандартов медицинской помощи, разработанных на основании утвержденных Ассоциацией онкологов России клинических рекомендаций по профилю «Онкология» и размещенных на Рубрикаторе клинических рекомендаций Минздрава России (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rosminzdrav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07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Увеличено количество КСГ по профилю «Онкология» 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2018 году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КС и ДС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до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том числе за счет выделения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новых КСГ по Химиолучевой терапии.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Увеличено количество схем лекарственной терапии 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Схем до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Схем.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Введены новые классификационные критерии для формирования новых КСГ по Лучевой и Химиолучевой терапии: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дней проведения лучевой терапии (фракций);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МНН лекарственных препаратов.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32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2019 году КПГ «Онкология»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Круглосуточного стационара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содержит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том числе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случаев хирургического лечения,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случаев лекарственной терапии взрослых пациентов с ЗНО (кроме лимфоидной и кроветворной тканей),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лучевой терапии,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случаев лучевой терапии в сочетании с лекарственной терапией,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лечения фебрильной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нейтропении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агранулоцитоза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установки (замены) порт системы (катетера) для лекарственной терапии ЗНО.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КПГ «Онкология» дневного стационара содержит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том числе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случаев хирургического лечения,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случаев лекарственной терапии взрослых пациентов при ЗНО,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лучевой терапии,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случаев проведения лучевой терапии в сочетании с лекарственной терапией,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установки (замены) порт системы (катетера) для лекарственной терапии ЗНО,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КСГ для случаев госпитализации в диагностических целях с постановкой/подтверждением диагноза ЗНО с использованием ПЭТ КТ.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02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5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реализации территориальной программы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2018 году участвовало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129 медицинских организаций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ХМАО-Югре организована трехуровневая модель оказания медицинской помощи.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Основную долю составляют медицинские организации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-го уровня – 92 МО, или 71%,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-го уровня – 19 МО, или 15%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-го уровня – 18 МО, или 14%.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Финансовые средства по уровням организации оказания МП распределены следующим образом. МО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 доведено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млрд. 048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или 26% средств, МО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 направлено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млрд. 186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или 29% средств и максимальный объем средств, доведен МО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уровня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млрд. 325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или 45% средств.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 объем финансового обеспечения по медицинским организациям составил 38 млрд. 559 млн. рублей, или 96,4% от общего размера средств ТП ОМС, а 2,7% или 1 млрд. 072 млн. рублей распределено на оплату медицинской помощи предоставленной застрахованным лицам ХМАО-Югры в медицинских организациях за пределами автономного округа (МТР).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4A14-4C8C-4EB1-A698-C0FC620B1C7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0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Объемы МП и Суммы финансового обеспечения в зависимости от условий оказания МП и от уровня оказания медицинской помощи, также на этот процесс влияет маршрутизация пациентов в ХМАО-Югре.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Сравнивая объемы оказанной медицинской помощи и направленных на её оплату финансовых средств отмечаем, что в амбулаторных условиях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объем услуг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обеспечивающих доступность медицинской помощи, концентрируется на первом и втором уровнях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44,2% и 37,0%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условиях круглосуточного стационара основная доля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дорогостоящей медицинской помощи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сконцентрирована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третьем уровне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этом в долевом отношении помощи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меньше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расходов на нее, соответственно,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первом и втором уровнях сконцентрирован долевой объём услуг, который превышает его стоимость, т.е. структура оказываемой медицинской помощи имеет низкий средний коэффициент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затратоёмкости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Внутренний круг этой диаграммы - это доля от общего объема медицинской помощи, оказанной в амбулаторных условиях и условиях круглосуточного стационара, внешний – доля от общего объема средств Территориальной программы, направленных на оплату этой помощи. Первый уровень подсвечен темно-фиолетовым, Второй уровень – бледно-голубым, третий уровень окрашен синим цветом.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4A14-4C8C-4EB1-A698-C0FC620B1C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8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Отдельные показатели работы круглосуточного стационара.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По количеству госпитализаций абсолютным лидером, с показателем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195 993 случая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третий уровень (64%). В МО второго уровня оплачено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82 342 случая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госпитализации (27%). В МО первого уровня оплачено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28 266 случаев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госпитализации (9,3%). Средняя стоимость одного случая госпитализации по уровням медицинских организаций варьируется в диапазоне от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38 143 до 64 675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средний показатель составляет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56,6 тысяч рублей.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C4A14-4C8C-4EB1-A698-C0FC620B1C7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7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Оплаченные по обязательному медицинскому страхованию объёмы МП за 2018 год по условиям оказания следующие: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327 тыс. 323 - случаев госпитализации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условиях круглосуточного стационара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оплачено на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млрд. 037,7 млн. рублей.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 тыс. 047 - случаев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лечения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условиях дневного стационара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оплачено на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млрд. 356,7 млн. рублей.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амбулаторных условиях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 млн. 841 тыс. 949 - обращений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заболеванию,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млрд. 004,1 млн. рублей,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млн. 270 тыс. 859 -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посещений с профилактической целью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млрд. 687,7 млн. рублей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985 тыс. 118 -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посещений в неотложной форме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млрд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069,9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рублей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463 тыс. 410 -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вызовов Скорой медицинской помощи,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сумму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млрд. 480,4 млн. рублей.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В целом все показатели исполнения территориальной программы Округа близки к 100 процентам от установленных решением комиссии по разработке ТП ОМС.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9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Показатели средней стоимости единицы медицинской помощи в целом соответствуют федеральным нормативам,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исключением средней стоимости случая госпитализации в круглосуточном стационаре, который по итогам года сложился на 1,5% ниже федерального значения и средней стоимости случая лечения в дневном стационаре, который по итогам сложился на 0,3% ниже федерального значения.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3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Структура расходов медицинских организаций автономного округа традиционна, большая часть, около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75,5%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это заработная плата и начисления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млрд. 747,9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14,6%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расходы на медикаменты, перевязочные средства (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млрд. 759,8 млн. рублей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6,7%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коммунальные расходы, расходы на содержание имущества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млрд. 634,0 млн. рублей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2,9% 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приобретение услуг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млрд. 130,6 млн. рублей),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0,3%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расходы на приобретение медицинского оборудования, инструментария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(133,2 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17FA-4345-441C-B10A-9FAC3112D09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7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F4B6-8588-4F9B-A155-E0BA61745F09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60EC-785A-4B69-912A-AA1E4877DAF1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916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A7EF-44DB-444F-BACC-DA25D2B40849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675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60EC-785A-4B69-912A-AA1E4877DAF1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605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189D-2F9E-4235-AA95-04DB1D4E5C59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0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189D-2F9E-4235-AA95-04DB1D4E5C59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5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5E5A-49EE-40C7-9D43-C00B10B5F4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5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644B-6A32-4F61-855B-25BDE805D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0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BEE2-BB5F-467A-8CDC-D3B437832A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1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D868-531A-4DD0-AB8D-E11FAA9D29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7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745D-096F-4DDE-8CCE-55C16D54A0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8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3C7C-993C-403D-BE68-F33D11D9D7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47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C0AC-A708-43F2-AAA4-43C6121196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1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BF39-69A4-4E68-A15E-F97959AAB3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0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4888-DAB7-4942-9517-8C52D8B9FC34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0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C241-70A4-4478-A57D-15880BA0D2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2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2AC6-BD5D-4BC4-9B81-21E3E810F4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5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A59C-8C72-4B4F-8E98-B1524C733D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3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2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5AC28A-18D1-4BCA-88A7-D0768F754FFC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00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ED4CCF-2821-41DC-A0E5-9B04A59EF31A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53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955574-6244-4F3D-8A12-F39BA32E6AE4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05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136C7A-3B38-406E-AD3F-66625C4E89B5}" type="datetime1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77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4ADF8C3-31D1-472C-994D-F1DCBD178E22}" type="datetime1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9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374B0CD-BACE-47BA-AE05-40985A1889CA}" type="datetime1">
              <a:rPr lang="ru-RU" smtClean="0"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6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6AE9-7D7A-4F1D-B6AB-E9E2CA0D8CD2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01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A35C943-9CF5-4C60-9F24-F6122D02003A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9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A6BD2C-BDED-4F74-AB75-1297F3EFB8F4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68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BB66BA-B81A-4EEC-98AC-5962E8A2BFD2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75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22B897-088F-40CB-8B25-824BC2500217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64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3EB73E-6553-495E-98B1-89087952B1B2}" type="datetime1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A0FE84-4573-4AE6-B7B0-18F9A3C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5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553B64-C74C-4B71-B4BB-936829B5CF6F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6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41A5E6-D08D-4726-8481-54CEDFC70F18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87A215-1384-47F2-8AC8-ADA46D5D936C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12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3B58BF-9CA7-408A-BAE6-DFBE047E8B1F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0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055347-E180-467E-986A-0075535EB760}" type="datetime1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9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2732-319C-47F7-8A9C-C369CA7D3721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04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E136F2-8BC0-4B4A-8625-B45B106F4E3E}" type="datetime1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87CC1F-3B22-430A-9EB0-9F120209B9D7}" type="datetime1">
              <a:rPr lang="ru-RU" smtClean="0"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3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677987-7289-4938-9C44-15C6D9E139C9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81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90EED8-6470-4D98-B0E1-53BC31F956A1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08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8EC5F43-8C68-4ED7-BF5F-58C24872A27F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83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3BA077-A4D3-45B9-B32F-31B84606ACBB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79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578D31-522C-4AED-AB03-EF5606D13910}" type="datetime1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A0FE84-4573-4AE6-B7B0-18F9A3C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79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9431-3F81-4D0C-A9BF-7433DCB71B7D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67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6279-BD0A-4DBA-9E2D-D113F7DA9C1A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51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31C6-4F16-46D1-903D-7F0B84B8B339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7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C5F2-41B3-451E-A4B5-59F7D685DB1D}" type="datetime1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73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0D44-D07E-4BC3-AA40-1A65EA15C4F7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81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6CDC-4A0F-43B6-84A5-B47A4ED4E44D}" type="datetime1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12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5614-C480-4F76-B88B-8DA40605F850}" type="datetime1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9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778E-FB8C-4789-846D-A284B00BF2A1}" type="datetime1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05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84DF-16BD-4E1B-B526-0275BB717A49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34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A714-1C30-47EE-B116-BA276B8C55C9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29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17D5-8B19-44BF-9C43-BFF0D4E4DA16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20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EFF8-1228-4AA5-AFC2-E1C41D26300C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149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38B12A-934B-48D5-A03F-8960E6D96085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4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B00C51-91AE-423B-BDD7-F68129FF04B0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94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347B-D253-42C1-ADBD-C27B7BEC5748}" type="datetime1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89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A56275-C4D5-45E9-9C18-5CF62C14298C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41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93696A-8C2B-475D-AE86-75292891BBAD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446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249F35-787C-41AE-B5E5-595355AF0BAE}" type="datetime1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58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FC318E-20E9-4D1C-B6AC-56B73A1D093A}" type="datetime1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461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D5F948-23A2-4B50-ADA2-D0FC51F9EDC2}" type="datetime1">
              <a:rPr lang="ru-RU" smtClean="0"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7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4B1054-1F60-43A2-BC0C-C9966EE5D2F8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316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DC7602-C578-40C5-8CF4-6DC72814F192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519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FA994E-A02A-445C-96EE-C7CD61D145A3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357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7E5652-3D1A-484B-8044-80636A896FFF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43160-66FF-49A1-9C1B-B5A061515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5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2FB58B-12C5-43EC-B15B-73BF17C5C05A}" type="datetime1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A0FE84-4573-4AE6-B7B0-18F9A3CDB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F451-7C28-4405-9343-726E6B70F65D}" type="datetime1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30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DC73-1E68-4F56-9347-8AD7D07516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331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7852-15FA-4AA7-940C-63ACE52C5F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20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9BAE-F911-443F-9AFA-B3D16F030C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81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3B3E-8E30-4FD2-B903-8132745C10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45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ADEC-9791-43C0-A3A4-E2BFE1C2BD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381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6662-133C-4E1B-BAB4-5895206148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433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3CE5-5FBA-4BA4-A1F8-3F0CF5594F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722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B209-DF76-4EA3-82A7-3A261EBCBA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043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BE49-88E8-4109-A93F-59E5130284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992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17EE-6691-4F38-B136-3B11FBE80F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2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5D12-09AB-40FD-82CA-36CA8CEADC13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862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1F14-1F8B-4867-8638-50FB51671B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69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C0BB-CF8A-451D-82E8-0AC8398783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5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4021-1E42-4937-8495-7FE6BBA8D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690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8203-954B-493D-9634-77D5B17144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484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131E-C418-4BFE-BDE2-4000A4E288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851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9C4B-99C7-451F-9324-3F51B35066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844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3F25-4E76-4AD0-89D6-910A85C3F4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93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DFA1-D700-4474-A9A8-8A60629391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60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862D-4FEA-43D6-9D6C-88A8F4351D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52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7DEA-97D4-4E3C-8582-3497273946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A7EF-44DB-444F-BACC-DA25D2B40849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432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20DD-C5E0-4418-A494-8F0EBE87DF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88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6644-EB80-4AC2-8AFC-A99FC817CA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267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F4B6-8588-4F9B-A155-E0BA61745F09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94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4888-DAB7-4942-9517-8C52D8B9FC34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273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6AE9-7D7A-4F1D-B6AB-E9E2CA0D8CD2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598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2732-319C-47F7-8A9C-C369CA7D3721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462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C5F2-41B3-451E-A4B5-59F7D685DB1D}" type="datetime1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440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347B-D253-42C1-ADBD-C27B7BEC5748}" type="datetime1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058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F451-7C28-4405-9343-726E6B70F65D}" type="datetime1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86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5D12-09AB-40FD-82CA-36CA8CEADC13}" type="datetime1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1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7716-2CD2-4016-9C24-2C1486C4417E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4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B2CE0-C0F1-492E-9030-F5A740F48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7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376" y="120103"/>
            <a:ext cx="7732710" cy="751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stylesdsdsdsdsdsd</a:t>
            </a:r>
            <a:r>
              <a:rPr lang="ru-RU" dirty="0" smtClean="0"/>
              <a:t>ываываываыва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758" y="1463651"/>
            <a:ext cx="7886700" cy="4725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1132" y="929582"/>
            <a:ext cx="8821737" cy="76201"/>
            <a:chOff x="127793" y="971550"/>
            <a:chExt cx="8821737" cy="76201"/>
          </a:xfrm>
          <a:solidFill>
            <a:srgbClr val="034EA1"/>
          </a:solidFill>
        </p:grpSpPr>
        <p:sp>
          <p:nvSpPr>
            <p:cNvPr id="8" name="Rectangle 7"/>
            <p:cNvSpPr>
              <a:spLocks/>
            </p:cNvSpPr>
            <p:nvPr userDrawn="1"/>
          </p:nvSpPr>
          <p:spPr>
            <a:xfrm>
              <a:off x="166688" y="971550"/>
              <a:ext cx="8741568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Oval 8"/>
            <p:cNvSpPr>
              <a:spLocks/>
            </p:cNvSpPr>
            <p:nvPr userDrawn="1"/>
          </p:nvSpPr>
          <p:spPr>
            <a:xfrm>
              <a:off x="127793" y="971550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Oval 9"/>
            <p:cNvSpPr>
              <a:spLocks/>
            </p:cNvSpPr>
            <p:nvPr userDrawn="1"/>
          </p:nvSpPr>
          <p:spPr>
            <a:xfrm>
              <a:off x="8857455" y="971551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61132" y="6487844"/>
            <a:ext cx="8821737" cy="76201"/>
            <a:chOff x="127793" y="971550"/>
            <a:chExt cx="8821737" cy="76201"/>
          </a:xfrm>
          <a:solidFill>
            <a:srgbClr val="009240"/>
          </a:solidFill>
        </p:grpSpPr>
        <p:sp>
          <p:nvSpPr>
            <p:cNvPr id="12" name="Rectangle 11"/>
            <p:cNvSpPr>
              <a:spLocks/>
            </p:cNvSpPr>
            <p:nvPr userDrawn="1"/>
          </p:nvSpPr>
          <p:spPr>
            <a:xfrm>
              <a:off x="166688" y="971550"/>
              <a:ext cx="8741568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Oval 12"/>
            <p:cNvSpPr>
              <a:spLocks/>
            </p:cNvSpPr>
            <p:nvPr userDrawn="1"/>
          </p:nvSpPr>
          <p:spPr>
            <a:xfrm>
              <a:off x="127793" y="971550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val 13"/>
            <p:cNvSpPr>
              <a:spLocks/>
            </p:cNvSpPr>
            <p:nvPr userDrawn="1"/>
          </p:nvSpPr>
          <p:spPr>
            <a:xfrm>
              <a:off x="8857455" y="971551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516" l="7746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6" t="9749" r="14497" b="10402"/>
          <a:stretch/>
        </p:blipFill>
        <p:spPr>
          <a:xfrm>
            <a:off x="8066086" y="88075"/>
            <a:ext cx="870745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34E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376" y="120103"/>
            <a:ext cx="7732710" cy="751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stylesdsdsdsdsdsd</a:t>
            </a:r>
            <a:r>
              <a:rPr lang="ru-RU" dirty="0" smtClean="0"/>
              <a:t>ываываываыва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758" y="1463651"/>
            <a:ext cx="7886700" cy="4725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1132" y="929582"/>
            <a:ext cx="8821737" cy="76201"/>
            <a:chOff x="127793" y="971550"/>
            <a:chExt cx="8821737" cy="76201"/>
          </a:xfrm>
          <a:solidFill>
            <a:srgbClr val="034EA1"/>
          </a:solidFill>
        </p:grpSpPr>
        <p:sp>
          <p:nvSpPr>
            <p:cNvPr id="8" name="Rectangle 7"/>
            <p:cNvSpPr>
              <a:spLocks/>
            </p:cNvSpPr>
            <p:nvPr userDrawn="1"/>
          </p:nvSpPr>
          <p:spPr>
            <a:xfrm>
              <a:off x="166688" y="971550"/>
              <a:ext cx="8741568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Oval 8"/>
            <p:cNvSpPr>
              <a:spLocks/>
            </p:cNvSpPr>
            <p:nvPr userDrawn="1"/>
          </p:nvSpPr>
          <p:spPr>
            <a:xfrm>
              <a:off x="127793" y="971550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Oval 9"/>
            <p:cNvSpPr>
              <a:spLocks/>
            </p:cNvSpPr>
            <p:nvPr userDrawn="1"/>
          </p:nvSpPr>
          <p:spPr>
            <a:xfrm>
              <a:off x="8857455" y="971551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161132" y="6487844"/>
            <a:ext cx="8821737" cy="76201"/>
            <a:chOff x="127793" y="971550"/>
            <a:chExt cx="8821737" cy="76201"/>
          </a:xfrm>
          <a:solidFill>
            <a:srgbClr val="009240"/>
          </a:solidFill>
        </p:grpSpPr>
        <p:sp>
          <p:nvSpPr>
            <p:cNvPr id="12" name="Rectangle 11"/>
            <p:cNvSpPr>
              <a:spLocks/>
            </p:cNvSpPr>
            <p:nvPr userDrawn="1"/>
          </p:nvSpPr>
          <p:spPr>
            <a:xfrm>
              <a:off x="166688" y="971550"/>
              <a:ext cx="8741568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Oval 12"/>
            <p:cNvSpPr>
              <a:spLocks/>
            </p:cNvSpPr>
            <p:nvPr userDrawn="1"/>
          </p:nvSpPr>
          <p:spPr>
            <a:xfrm>
              <a:off x="127793" y="971550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val 13"/>
            <p:cNvSpPr>
              <a:spLocks/>
            </p:cNvSpPr>
            <p:nvPr userDrawn="1"/>
          </p:nvSpPr>
          <p:spPr>
            <a:xfrm>
              <a:off x="8857455" y="971551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516" l="7746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6" t="9749" r="14497" b="10402"/>
          <a:stretch/>
        </p:blipFill>
        <p:spPr>
          <a:xfrm>
            <a:off x="8066086" y="88075"/>
            <a:ext cx="870745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34E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D651-1C79-4866-95CC-7CEA702911F9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3155-62B3-43B5-B607-D8792EB55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3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376" y="120103"/>
            <a:ext cx="7732710" cy="751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758" y="1463651"/>
            <a:ext cx="7886700" cy="4725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1132" y="929582"/>
            <a:ext cx="8821737" cy="76201"/>
            <a:chOff x="127793" y="971550"/>
            <a:chExt cx="8821737" cy="76201"/>
          </a:xfrm>
          <a:solidFill>
            <a:srgbClr val="034EA1"/>
          </a:solidFill>
        </p:grpSpPr>
        <p:sp>
          <p:nvSpPr>
            <p:cNvPr id="8" name="Rectangle 7"/>
            <p:cNvSpPr>
              <a:spLocks/>
            </p:cNvSpPr>
            <p:nvPr userDrawn="1"/>
          </p:nvSpPr>
          <p:spPr>
            <a:xfrm>
              <a:off x="166688" y="971550"/>
              <a:ext cx="8741568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Oval 8"/>
            <p:cNvSpPr>
              <a:spLocks/>
            </p:cNvSpPr>
            <p:nvPr userDrawn="1"/>
          </p:nvSpPr>
          <p:spPr>
            <a:xfrm>
              <a:off x="127793" y="971550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Oval 9"/>
            <p:cNvSpPr>
              <a:spLocks/>
            </p:cNvSpPr>
            <p:nvPr userDrawn="1"/>
          </p:nvSpPr>
          <p:spPr>
            <a:xfrm>
              <a:off x="8857455" y="971551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132" y="6487844"/>
            <a:ext cx="8821737" cy="76201"/>
            <a:chOff x="127793" y="971550"/>
            <a:chExt cx="8821737" cy="76201"/>
          </a:xfrm>
          <a:solidFill>
            <a:srgbClr val="009240"/>
          </a:solidFill>
        </p:grpSpPr>
        <p:sp>
          <p:nvSpPr>
            <p:cNvPr id="12" name="Rectangle 11"/>
            <p:cNvSpPr>
              <a:spLocks/>
            </p:cNvSpPr>
            <p:nvPr userDrawn="1"/>
          </p:nvSpPr>
          <p:spPr>
            <a:xfrm>
              <a:off x="166688" y="971550"/>
              <a:ext cx="8741568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Oval 12"/>
            <p:cNvSpPr>
              <a:spLocks/>
            </p:cNvSpPr>
            <p:nvPr userDrawn="1"/>
          </p:nvSpPr>
          <p:spPr>
            <a:xfrm>
              <a:off x="127793" y="971550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val 13"/>
            <p:cNvSpPr>
              <a:spLocks/>
            </p:cNvSpPr>
            <p:nvPr userDrawn="1"/>
          </p:nvSpPr>
          <p:spPr>
            <a:xfrm>
              <a:off x="8857455" y="971551"/>
              <a:ext cx="92075" cy="76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516" l="7746" r="894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6" t="9749" r="14497" b="10402"/>
          <a:stretch/>
        </p:blipFill>
        <p:spPr>
          <a:xfrm>
            <a:off x="8066086" y="88075"/>
            <a:ext cx="870745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7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34E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B712-CF22-47BF-9C43-D399BA6FC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7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CA7C-D842-49F4-A4A6-854BAF8732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13EC-181E-478A-86B5-7B8A7861E7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6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7716-2CD2-4016-9C24-2C1486C4417E}" type="datetime1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13EC-181E-478A-86B5-7B8A7861E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chart" Target="../charts/chart14.xml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9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880320"/>
          </a:xfrm>
        </p:spPr>
        <p:txBody>
          <a:bodyPr anchor="ctr"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ТФОМС Югры в 201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16216" y="4509120"/>
            <a:ext cx="2627784" cy="115212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ТФОМС Югры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Смирнов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6453336"/>
            <a:ext cx="2160240" cy="338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201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, г.Ханты-Мансийск</a:t>
            </a:r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4" y="1"/>
            <a:ext cx="7914705" cy="67872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ОБЪЕМ ПРОФИЛАКТИЧЕСКИХ МЕДИЦИНСКИХ ОСМОТРОВ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ДИСПАНСЕРИЗАЦИИ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007733"/>
              </p:ext>
            </p:extLst>
          </p:nvPr>
        </p:nvGraphicFramePr>
        <p:xfrm>
          <a:off x="251520" y="692151"/>
          <a:ext cx="8640960" cy="566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22544214"/>
              </p:ext>
            </p:extLst>
          </p:nvPr>
        </p:nvGraphicFramePr>
        <p:xfrm>
          <a:off x="-7888" y="6390215"/>
          <a:ext cx="1699568" cy="365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15252594"/>
              </p:ext>
            </p:extLst>
          </p:nvPr>
        </p:nvGraphicFramePr>
        <p:xfrm>
          <a:off x="3088000" y="6386116"/>
          <a:ext cx="1699568" cy="36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88670269"/>
              </p:ext>
            </p:extLst>
          </p:nvPr>
        </p:nvGraphicFramePr>
        <p:xfrm>
          <a:off x="4642424" y="6382017"/>
          <a:ext cx="1699568" cy="36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07259111"/>
              </p:ext>
            </p:extLst>
          </p:nvPr>
        </p:nvGraphicFramePr>
        <p:xfrm>
          <a:off x="6191438" y="6382016"/>
          <a:ext cx="2323912" cy="36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1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20880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ФИНАНСОВОЕ ОБЕСПЕЧЕНИЕ ПРОФИЛАКТИЧЕСКИХ МЕДИЦИНСКИХ ОСМОТРОВ И ДИСПАНСЕРИЗАЦИИ (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МЛН.РУБ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786880"/>
              </p:ext>
            </p:extLst>
          </p:nvPr>
        </p:nvGraphicFramePr>
        <p:xfrm>
          <a:off x="251520" y="764704"/>
          <a:ext cx="8640960" cy="559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11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12576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24" y="44623"/>
            <a:ext cx="7917876" cy="6955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МЕДИЦИНСКАЯ ПОМОЩЬ ОПЛАЧЕННАЯ ПО </a:t>
            </a:r>
            <a:b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МЕЖТЕРРИТОРИАЛЬНЫМ РАСЧЕТАМ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Объект 2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3087676"/>
              </p:ext>
            </p:extLst>
          </p:nvPr>
        </p:nvGraphicFramePr>
        <p:xfrm>
          <a:off x="254524" y="745068"/>
          <a:ext cx="4241276" cy="5564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Объект 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2594247"/>
              </p:ext>
            </p:extLst>
          </p:nvPr>
        </p:nvGraphicFramePr>
        <p:xfrm>
          <a:off x="4495800" y="736600"/>
          <a:ext cx="4396680" cy="557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12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395536" y="5013176"/>
            <a:ext cx="1296144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Помощь в МО </a:t>
            </a:r>
          </a:p>
          <a:p>
            <a:pPr algn="ctr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за пределами ХМАО-Югры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843808" y="2132856"/>
            <a:ext cx="1296144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Помощь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 в МО </a:t>
            </a:r>
          </a:p>
          <a:p>
            <a:pPr algn="ctr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ХМАО-Югры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501126" y="2132856"/>
            <a:ext cx="1319345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Помощь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 в МО ХМАО-Югры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8301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50" y="44624"/>
            <a:ext cx="8552329" cy="7015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МЕДИЦИНСКАЯ ПОМОЩЬ ОПЛАЧЕННАЯ ПО </a:t>
            </a:r>
            <a:b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МЕЖТЕРРИТОРИАЛЬНЫМ РАСЧЕТАМ</a:t>
            </a:r>
            <a:r>
              <a:rPr lang="ru-RU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4273442"/>
              </p:ext>
            </p:extLst>
          </p:nvPr>
        </p:nvGraphicFramePr>
        <p:xfrm>
          <a:off x="263950" y="764704"/>
          <a:ext cx="4327522" cy="559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7358573"/>
              </p:ext>
            </p:extLst>
          </p:nvPr>
        </p:nvGraphicFramePr>
        <p:xfrm>
          <a:off x="4495800" y="764705"/>
          <a:ext cx="4396680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49" y="6356350"/>
            <a:ext cx="2686051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13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1472" y="5805264"/>
            <a:ext cx="430100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Внутренний круг – объем МП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Внешний круг – сумма ФО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01" y="6482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20880" cy="714484"/>
          </a:xfrm>
        </p:spPr>
        <p:txBody>
          <a:bodyPr>
            <a:normAutofit/>
          </a:bodyPr>
          <a:lstStyle/>
          <a:p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медицинская помощь оказанная за пределами </a:t>
            </a:r>
            <a:b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округа гражданам, застрахованным в хмао-югре </a:t>
            </a:r>
            <a:endParaRPr lang="ru-RU" sz="2000" cap="all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4010816"/>
              </p:ext>
            </p:extLst>
          </p:nvPr>
        </p:nvGraphicFramePr>
        <p:xfrm>
          <a:off x="179513" y="764939"/>
          <a:ext cx="4356989" cy="568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2973229"/>
              </p:ext>
            </p:extLst>
          </p:nvPr>
        </p:nvGraphicFramePr>
        <p:xfrm>
          <a:off x="4536502" y="753533"/>
          <a:ext cx="4427986" cy="570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14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01" y="8302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82" y="44624"/>
            <a:ext cx="7956726" cy="683509"/>
          </a:xfrm>
        </p:spPr>
        <p:txBody>
          <a:bodyPr>
            <a:noAutofit/>
          </a:bodyPr>
          <a:lstStyle/>
          <a:p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Медицинская </a:t>
            </a:r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помощь оказанная в ХМАО-Югре гражданам, застрахованным за пределами </a:t>
            </a: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ХМАО - ЮГРЫ</a:t>
            </a:r>
            <a:endParaRPr lang="ru-RU" sz="2000" cap="all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3157742"/>
              </p:ext>
            </p:extLst>
          </p:nvPr>
        </p:nvGraphicFramePr>
        <p:xfrm>
          <a:off x="287682" y="735003"/>
          <a:ext cx="4284317" cy="571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4857873"/>
              </p:ext>
            </p:extLst>
          </p:nvPr>
        </p:nvGraphicFramePr>
        <p:xfrm>
          <a:off x="4571999" y="728134"/>
          <a:ext cx="431628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15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20" y="2289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7647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РЕЗУЛЬТАТЫ КОНТРОЛЯ ОБЪЕМОВ, СРОКОВ, КАЧЕСТВА И УСЛОВИЙ ПРЕДОСТАВЛЕНИЯ МЕДИЦИНСКОЙ ПОМОЩИ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31299"/>
              </p:ext>
            </p:extLst>
          </p:nvPr>
        </p:nvGraphicFramePr>
        <p:xfrm>
          <a:off x="251520" y="764704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16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92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20880" cy="648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ИСПОЛНЕНИЕ СМО ОБЪЕМОВ МЭЭ </a:t>
            </a:r>
            <a:b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 УСЛОВИЯМ ОКАЗАНИЯ МЕДИЦИНСКОЙ ПОМОЩИ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041452"/>
              </p:ext>
            </p:extLst>
          </p:nvPr>
        </p:nvGraphicFramePr>
        <p:xfrm>
          <a:off x="282804" y="692696"/>
          <a:ext cx="8603501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90928" y="6381133"/>
            <a:ext cx="2653071" cy="365125"/>
          </a:xfrm>
        </p:spPr>
        <p:txBody>
          <a:bodyPr/>
          <a:lstStyle/>
          <a:p>
            <a:pPr algn="r"/>
            <a:fld id="{4D143160-66FF-49A1-9C1B-B5A06151588D}" type="slidenum">
              <a:rPr lang="ru-RU" sz="1600" b="1" smtClean="0">
                <a:solidFill>
                  <a:prstClr val="black"/>
                </a:solidFill>
              </a:rPr>
              <a:pPr algn="r"/>
              <a:t>17</a:t>
            </a:fld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4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3"/>
            <a:ext cx="7920880" cy="72008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ИСПОЛНЕНИЕ СМО ОБЪЕМОВ ЭКМП</a:t>
            </a:r>
            <a:b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 УСЛОВИЯМ ОКАЗАНИЯ МЕДИЦИНСКОЙ ПОМОЩИ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300274"/>
              </p:ext>
            </p:extLst>
          </p:nvPr>
        </p:nvGraphicFramePr>
        <p:xfrm>
          <a:off x="263950" y="764704"/>
          <a:ext cx="8628529" cy="559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pPr algn="r"/>
            <a:fld id="{4D143160-66FF-49A1-9C1B-B5A06151588D}" type="slidenum">
              <a:rPr lang="ru-RU" sz="1600" b="1" smtClean="0">
                <a:solidFill>
                  <a:schemeClr val="tx1"/>
                </a:solidFill>
              </a:rPr>
              <a:pPr algn="r"/>
              <a:t>18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73" y="6398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92888" cy="648072"/>
          </a:xfrm>
        </p:spPr>
        <p:txBody>
          <a:bodyPr>
            <a:normAutofit/>
          </a:bodyPr>
          <a:lstStyle/>
          <a:p>
            <a:r>
              <a:rPr lang="ru-RU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СТРУКТУРА ОСНОВНЫХ НАРУШЕНИЙ, </a:t>
            </a:r>
            <a:br>
              <a:rPr lang="ru-RU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ВЫЯВЛЕННЫХ ПРИ ПРОВЕДЕНИИ ЭКСПЕРТИЗ (МЭЭ </a:t>
            </a:r>
            <a:r>
              <a:rPr lang="ru-RU" altLang="zh-CN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</a:t>
            </a:r>
            <a:r>
              <a:rPr lang="ru-RU" altLang="zh-CN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ЭКМП)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541" y="908720"/>
            <a:ext cx="4247455" cy="35934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Основные нарушения при </a:t>
            </a:r>
            <a:r>
              <a:rPr lang="ru-RU" sz="2000" dirty="0" smtClean="0">
                <a:solidFill>
                  <a:srgbClr val="002060"/>
                </a:solidFill>
              </a:rPr>
              <a:t>МЭЭ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4236503"/>
              </p:ext>
            </p:extLst>
          </p:nvPr>
        </p:nvGraphicFramePr>
        <p:xfrm>
          <a:off x="251520" y="1268412"/>
          <a:ext cx="4377630" cy="508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908720"/>
            <a:ext cx="4191322" cy="35934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</a:rPr>
              <a:t>Основные нарушения при </a:t>
            </a:r>
            <a:r>
              <a:rPr lang="ru-RU" sz="1800" dirty="0" smtClean="0">
                <a:solidFill>
                  <a:srgbClr val="002060"/>
                </a:solidFill>
              </a:rPr>
              <a:t>ЭКМП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88939547"/>
              </p:ext>
            </p:extLst>
          </p:nvPr>
        </p:nvGraphicFramePr>
        <p:xfrm>
          <a:off x="4629150" y="1268412"/>
          <a:ext cx="4263330" cy="504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19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88840"/>
            <a:ext cx="99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65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120" y="3467602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25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41" y="4946364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8986" y="198884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72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1350" y="346760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26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366" y="494636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96" y="194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-1"/>
            <a:ext cx="7943800" cy="725337"/>
          </a:xfrm>
        </p:spPr>
        <p:txBody>
          <a:bodyPr>
            <a:normAutofit/>
          </a:bodyPr>
          <a:lstStyle/>
          <a:p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Бюджет </a:t>
            </a:r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ТФОМС </a:t>
            </a: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Югры. исполнение </a:t>
            </a:r>
            <a:r>
              <a:rPr lang="en-US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МЛН.РУБ.)</a:t>
            </a:r>
            <a:endParaRPr lang="ru-RU" sz="2000" cap="all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363725"/>
              </p:ext>
            </p:extLst>
          </p:nvPr>
        </p:nvGraphicFramePr>
        <p:xfrm>
          <a:off x="4779818" y="1122218"/>
          <a:ext cx="4106487" cy="540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pPr/>
              <a:t>2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177473"/>
              </p:ext>
            </p:extLst>
          </p:nvPr>
        </p:nvGraphicFramePr>
        <p:xfrm>
          <a:off x="228601" y="1122218"/>
          <a:ext cx="4199383" cy="540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2170"/>
              </p:ext>
            </p:extLst>
          </p:nvPr>
        </p:nvGraphicFramePr>
        <p:xfrm>
          <a:off x="228602" y="731520"/>
          <a:ext cx="4199382" cy="5237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993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37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ДОХОДЫ</a:t>
                      </a:r>
                      <a:r>
                        <a:rPr lang="ru-RU" sz="20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ru-RU" sz="32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</a:t>
                      </a:r>
                      <a:r>
                        <a:rPr lang="ru-RU" sz="3200" b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443</a:t>
                      </a:r>
                      <a:r>
                        <a:rPr lang="ru-RU" sz="32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,2</a:t>
                      </a:r>
                      <a:endParaRPr lang="ru-RU" sz="32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50" marR="6450" marT="64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79819" y="725336"/>
            <a:ext cx="4106486" cy="52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РАСХОДЫ     </a:t>
            </a:r>
            <a:r>
              <a:rPr lang="ru-RU" sz="3200" dirty="0" smtClean="0">
                <a:solidFill>
                  <a:srgbClr val="002060"/>
                </a:solidFill>
              </a:rPr>
              <a:t>41 624,5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-1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-9428"/>
            <a:ext cx="7920880" cy="6926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ФИНАНСОВЫЕ РЕЗУЛЬТАТЫ КОНТРОЛЯ ОБЪЕМОВ, СРОКОВ, КАЧЕСТВА </a:t>
            </a:r>
            <a:b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И УСЛОВИЙ ПРЕДОСТАВЛЕНИЯ МЕДИЦИНСКОЙ ПОМОЩИ</a:t>
            </a: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sz="2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20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228095"/>
              </p:ext>
            </p:extLst>
          </p:nvPr>
        </p:nvGraphicFramePr>
        <p:xfrm>
          <a:off x="251519" y="3789041"/>
          <a:ext cx="8640963" cy="25673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4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4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01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2076">
                  <a:extLst>
                    <a:ext uri="{9D8B030D-6E8A-4147-A177-3AD203B41FA5}">
                      <a16:colId xmlns:a16="http://schemas.microsoft.com/office/drawing/2014/main" xmlns="" val="3990355256"/>
                    </a:ext>
                  </a:extLst>
                </a:gridCol>
                <a:gridCol w="1344148">
                  <a:extLst>
                    <a:ext uri="{9D8B030D-6E8A-4147-A177-3AD203B41FA5}">
                      <a16:colId xmlns:a16="http://schemas.microsoft.com/office/drawing/2014/main" xmlns="" val="1406396779"/>
                    </a:ext>
                  </a:extLst>
                </a:gridCol>
                <a:gridCol w="6480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3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(млн.руб.)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2017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(млн.руб.)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201</a:t>
                      </a:r>
                      <a:r>
                        <a:rPr lang="en-US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(млн.руб.)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Сумма средств, направленная МО за оказанную медицинскую помощь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 </a:t>
                      </a:r>
                      <a:r>
                        <a:rPr lang="ru-RU" sz="24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809, 8 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</a:t>
                      </a:r>
                      <a:r>
                        <a:rPr lang="ru-RU" sz="24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348, 8</a:t>
                      </a:r>
                      <a:r>
                        <a:rPr lang="ru-RU" sz="24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38 055,8</a:t>
                      </a:r>
                      <a:endParaRPr lang="ru-RU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Сумма средств, не подлежавшая оплате МО в результате предъявления санкций за нарушения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24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207, 4 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3,11%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864,</a:t>
                      </a:r>
                      <a:r>
                        <a:rPr lang="ru-RU" sz="24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6</a:t>
                      </a:r>
                      <a:r>
                        <a:rPr lang="ru-RU" sz="24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2,20%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866,5</a:t>
                      </a:r>
                      <a:endParaRPr lang="ru-RU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2,2</a:t>
                      </a:r>
                      <a:r>
                        <a:rPr lang="en-US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12304344"/>
              </p:ext>
            </p:extLst>
          </p:nvPr>
        </p:nvGraphicFramePr>
        <p:xfrm>
          <a:off x="179510" y="1052736"/>
          <a:ext cx="8568954" cy="256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87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136904" cy="76470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ФИНАНСОВЫЕ РЕЗУЛЬТАТЫ КОНТРОЛЯ ОБЪЕМОВ, СРОКОВ, КАЧЕСТВА И УСЛОВИЙ ПРЕДОСТАВЛЕНИЯ МЕДИЦИНСКОЙ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ПОМОЩИ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7004462"/>
              </p:ext>
            </p:extLst>
          </p:nvPr>
        </p:nvGraphicFramePr>
        <p:xfrm>
          <a:off x="250825" y="765174"/>
          <a:ext cx="4249167" cy="55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1182819"/>
              </p:ext>
            </p:extLst>
          </p:nvPr>
        </p:nvGraphicFramePr>
        <p:xfrm>
          <a:off x="4644008" y="765175"/>
          <a:ext cx="4249167" cy="557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21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203848" y="2492896"/>
            <a:ext cx="1080120" cy="54064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Сумма МЭК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0"/>
            <a:ext cx="938865" cy="938865"/>
          </a:xfrm>
          <a:prstGeom prst="rect">
            <a:avLst/>
          </a:prstGeom>
        </p:spPr>
      </p:pic>
      <p:sp>
        <p:nvSpPr>
          <p:cNvPr id="6" name="Выгнутая вниз стрелка 5"/>
          <p:cNvSpPr/>
          <p:nvPr/>
        </p:nvSpPr>
        <p:spPr>
          <a:xfrm flipH="1">
            <a:off x="6372199" y="2780928"/>
            <a:ext cx="1278630" cy="648072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6434678" y="1529879"/>
            <a:ext cx="1216152" cy="60297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20880" cy="6656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ИСПОЛЬЗОВАНИЕ СРЕДСТВ НОРМИРОВАННОГО СТРАХОВОГО ЗАПАСА ТФОМС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Югры (МЛН.РУБ.)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3124162"/>
              </p:ext>
            </p:extLst>
          </p:nvPr>
        </p:nvGraphicFramePr>
        <p:xfrm>
          <a:off x="248820" y="714990"/>
          <a:ext cx="4244280" cy="564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2010441"/>
              </p:ext>
            </p:extLst>
          </p:nvPr>
        </p:nvGraphicFramePr>
        <p:xfrm>
          <a:off x="4648200" y="692150"/>
          <a:ext cx="4244280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22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68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3"/>
            <a:ext cx="7920880" cy="72055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ИСПОЛЬЗОВАНИЕ СРЕДСТВ НОРМИРОВАННОГО СТРАХОВОГО ЗАПАСА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ТФОМС</a:t>
            </a: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Югры (МЛН.РУБ.) 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1838149"/>
              </p:ext>
            </p:extLst>
          </p:nvPr>
        </p:nvGraphicFramePr>
        <p:xfrm>
          <a:off x="251520" y="765174"/>
          <a:ext cx="4244280" cy="568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2157675"/>
              </p:ext>
            </p:extLst>
          </p:nvPr>
        </p:nvGraphicFramePr>
        <p:xfrm>
          <a:off x="4648200" y="765174"/>
          <a:ext cx="4244280" cy="568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23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7524328" y="4184504"/>
            <a:ext cx="914400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32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115751" y="1322476"/>
            <a:ext cx="914400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23 МО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987824" y="4112496"/>
            <a:ext cx="914400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47 МО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89229" y="1376192"/>
            <a:ext cx="914400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16 МО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937520" y="1232176"/>
            <a:ext cx="914400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46 МО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668344" y="1322476"/>
            <a:ext cx="914400" cy="61264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37 МО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02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466"/>
            <a:ext cx="7920880" cy="73423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ИСПОЛЬЗОВАНИЕ СРЕДСТВ НОРМИРОВАННОГО СТРАХОВОГО ЗАПАСА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ТФОМС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Югры (МЛН.РУБ.) 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5864996"/>
              </p:ext>
            </p:extLst>
          </p:nvPr>
        </p:nvGraphicFramePr>
        <p:xfrm>
          <a:off x="251520" y="765175"/>
          <a:ext cx="4320480" cy="568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5391295"/>
              </p:ext>
            </p:extLst>
          </p:nvPr>
        </p:nvGraphicFramePr>
        <p:xfrm>
          <a:off x="4572000" y="764703"/>
          <a:ext cx="4320480" cy="576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24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7762057" y="3680448"/>
            <a:ext cx="914400" cy="61264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46,6%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716016" y="1520208"/>
            <a:ext cx="914400" cy="61264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75,7%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11659" y="2795447"/>
            <a:ext cx="1800201" cy="1173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368</a:t>
            </a:r>
            <a:r>
              <a:rPr lang="ru-RU" sz="2000" dirty="0" smtClean="0">
                <a:solidFill>
                  <a:srgbClr val="002060"/>
                </a:solidFill>
              </a:rPr>
              <a:t> Соглашений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2924944"/>
            <a:ext cx="2520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07" y="-3402"/>
            <a:ext cx="938865" cy="938865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645826" y="1303604"/>
            <a:ext cx="914400" cy="61264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87,6%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20880" cy="6799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КОНТРОЛЬ ЗА ИСПОЛЬЗОВАНИЕМ СРЕДСТВ </a:t>
            </a:r>
            <a:b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ОБЯЗАТЕЛЬНОГО МЕДИЦИНСКОГО СТРАХОВАНИЯ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3501341"/>
              </p:ext>
            </p:extLst>
          </p:nvPr>
        </p:nvGraphicFramePr>
        <p:xfrm>
          <a:off x="251520" y="764704"/>
          <a:ext cx="4244280" cy="559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4195302"/>
              </p:ext>
            </p:extLst>
          </p:nvPr>
        </p:nvGraphicFramePr>
        <p:xfrm>
          <a:off x="4648200" y="765176"/>
          <a:ext cx="4282108" cy="559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25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20880" cy="6480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ОСНОВНЫЕ ПРИЧИНЫ НЕЦЕЛЕВОГО ИСПОЛЬЗОВАНИЯ СРЕДСТВ ОМС (МЛН.РУБ.)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847695"/>
              </p:ext>
            </p:extLst>
          </p:nvPr>
        </p:nvGraphicFramePr>
        <p:xfrm>
          <a:off x="251520" y="692696"/>
          <a:ext cx="8668036" cy="566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26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703543"/>
            <a:ext cx="2880320" cy="5652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Всего</a:t>
            </a:r>
            <a:r>
              <a:rPr lang="ru-RU" sz="3200" dirty="0" smtClean="0">
                <a:solidFill>
                  <a:srgbClr val="002060"/>
                </a:solidFill>
              </a:rPr>
              <a:t> - 27,9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82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44624"/>
            <a:ext cx="8280921" cy="72008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СЛУЖБА СТРАХОВЫХ ПРЕДСТАВИТЕЛЕЙ.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ИНФОРМАЦИОННОЕ </a:t>
            </a:r>
            <a:r>
              <a:rPr lang="ru-RU" sz="2000" dirty="0">
                <a:solidFill>
                  <a:srgbClr val="002060"/>
                </a:solidFill>
              </a:rPr>
              <a:t>СОПРОВОЖДЕНИЕ ЗАСТРАХОВАННЫХ ЛИЦ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9561680"/>
              </p:ext>
            </p:extLst>
          </p:nvPr>
        </p:nvGraphicFramePr>
        <p:xfrm>
          <a:off x="250825" y="765175"/>
          <a:ext cx="4321175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5776185"/>
              </p:ext>
            </p:extLst>
          </p:nvPr>
        </p:nvGraphicFramePr>
        <p:xfrm>
          <a:off x="4648200" y="765175"/>
          <a:ext cx="4244975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27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1" y="1244600"/>
            <a:ext cx="2556932" cy="600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2060"/>
                </a:solidFill>
              </a:rPr>
              <a:t>110</a:t>
            </a:r>
            <a:r>
              <a:rPr lang="ru-RU" sz="2200" dirty="0" smtClean="0">
                <a:solidFill>
                  <a:srgbClr val="002060"/>
                </a:solidFill>
              </a:rPr>
              <a:t> человек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12160" y="1244600"/>
            <a:ext cx="2894772" cy="600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346 445 </a:t>
            </a:r>
            <a:r>
              <a:rPr lang="ru-RU" sz="2000" dirty="0" smtClean="0">
                <a:solidFill>
                  <a:srgbClr val="002060"/>
                </a:solidFill>
              </a:rPr>
              <a:t>человек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43" y="411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44623"/>
            <a:ext cx="7920881" cy="64353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СЛУЖБА СТРАХОВЫХ ПРЕДСТАВИТЕЛЕЙ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РАБОТА С ОБРАЩЕНИЯМИ ГРАЖДАН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7689720"/>
              </p:ext>
            </p:extLst>
          </p:nvPr>
        </p:nvGraphicFramePr>
        <p:xfrm>
          <a:off x="250825" y="687388"/>
          <a:ext cx="4244975" cy="566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661630"/>
              </p:ext>
            </p:extLst>
          </p:nvPr>
        </p:nvGraphicFramePr>
        <p:xfrm>
          <a:off x="4648200" y="687388"/>
          <a:ext cx="4244975" cy="566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400" b="1" smtClean="0">
                <a:solidFill>
                  <a:schemeClr val="tx1"/>
                </a:solidFill>
              </a:rPr>
              <a:t>28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00" y="2288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5"/>
            <a:ext cx="7920880" cy="72007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СЛУЖБА СТРАХОВЫХ </a:t>
            </a:r>
            <a:r>
              <a:rPr lang="ru-RU" sz="2000" dirty="0" smtClean="0">
                <a:solidFill>
                  <a:srgbClr val="002060"/>
                </a:solidFill>
              </a:rPr>
              <a:t>ПРЕДСТАВИТЕЛЕЙ.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РАБОТА </a:t>
            </a:r>
            <a:r>
              <a:rPr lang="ru-RU" sz="2000" dirty="0">
                <a:solidFill>
                  <a:srgbClr val="002060"/>
                </a:solidFill>
              </a:rPr>
              <a:t>С </a:t>
            </a:r>
            <a:r>
              <a:rPr lang="ru-RU" sz="2000" dirty="0" smtClean="0">
                <a:solidFill>
                  <a:srgbClr val="002060"/>
                </a:solidFill>
              </a:rPr>
              <a:t>ЖАЛОБАМИ </a:t>
            </a:r>
            <a:r>
              <a:rPr lang="ru-RU" sz="2000" dirty="0">
                <a:solidFill>
                  <a:srgbClr val="002060"/>
                </a:solidFill>
              </a:rPr>
              <a:t>ГРАЖДАН</a:t>
            </a: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5666240"/>
              </p:ext>
            </p:extLst>
          </p:nvPr>
        </p:nvGraphicFramePr>
        <p:xfrm>
          <a:off x="250827" y="764703"/>
          <a:ext cx="4321173" cy="559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896931"/>
              </p:ext>
            </p:extLst>
          </p:nvPr>
        </p:nvGraphicFramePr>
        <p:xfrm>
          <a:off x="4572000" y="764702"/>
          <a:ext cx="4321174" cy="559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29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2132856"/>
            <a:ext cx="133335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46,4</a:t>
            </a:r>
            <a:r>
              <a:rPr lang="ru-RU" sz="2400" dirty="0" smtClean="0">
                <a:solidFill>
                  <a:srgbClr val="002060"/>
                </a:solidFill>
              </a:rPr>
              <a:t>%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52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24" y="1"/>
            <a:ext cx="7917876" cy="692695"/>
          </a:xfrm>
        </p:spPr>
        <p:txBody>
          <a:bodyPr>
            <a:normAutofit/>
          </a:bodyPr>
          <a:lstStyle/>
          <a:p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Территориальная программа </a:t>
            </a:r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ОМС </a:t>
            </a:r>
            <a:r>
              <a:rPr lang="en-US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en-US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Основные </a:t>
            </a:r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Источники финансирования</a:t>
            </a:r>
            <a:r>
              <a:rPr lang="ru-RU" sz="2000" cap="all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(млн. руб.)</a:t>
            </a:r>
            <a:endParaRPr lang="ru-RU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903341"/>
              </p:ext>
            </p:extLst>
          </p:nvPr>
        </p:nvGraphicFramePr>
        <p:xfrm>
          <a:off x="254523" y="706582"/>
          <a:ext cx="8648407" cy="574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3</a:t>
            </a:fld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98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992888" cy="64807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СОВЕРШЕНСТВОВАНИЕ </a:t>
            </a:r>
            <a:r>
              <a:rPr lang="ru-RU" sz="2000" dirty="0">
                <a:solidFill>
                  <a:srgbClr val="002060"/>
                </a:solidFill>
              </a:rPr>
              <a:t>СИСТЕМЫ ОМС в 2019 </a:t>
            </a:r>
            <a:r>
              <a:rPr lang="ru-RU" sz="2000" dirty="0" smtClean="0">
                <a:solidFill>
                  <a:srgbClr val="002060"/>
                </a:solidFill>
              </a:rPr>
              <a:t>ГОДУ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739555"/>
              </p:ext>
            </p:extLst>
          </p:nvPr>
        </p:nvGraphicFramePr>
        <p:xfrm>
          <a:off x="251520" y="723008"/>
          <a:ext cx="8640960" cy="563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49" y="6356350"/>
            <a:ext cx="2695551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30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42" y="21043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44624"/>
            <a:ext cx="7920881" cy="6812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СОВЕРШЕНСТВОВАНИЕ СИСТЕМЫ ОМС в 2019 ГОДУ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ПРОФИЛЬ  </a:t>
            </a:r>
            <a:r>
              <a:rPr lang="ru-RU" sz="2000" dirty="0">
                <a:solidFill>
                  <a:srgbClr val="002060"/>
                </a:solidFill>
              </a:rPr>
              <a:t>«ОНКОЛОГИЯ»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029789"/>
              </p:ext>
            </p:extLst>
          </p:nvPr>
        </p:nvGraphicFramePr>
        <p:xfrm>
          <a:off x="250825" y="817339"/>
          <a:ext cx="8642352" cy="2596818"/>
        </p:xfrm>
        <a:graphic>
          <a:graphicData uri="http://schemas.openxmlformats.org/drawingml/2006/table">
            <a:tbl>
              <a:tblPr firstRow="1" bandRow="1"/>
              <a:tblGrid>
                <a:gridCol w="1584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2348">
                <a:tc gridSpan="4"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ФЕДЕРАЛЬНЫЕ НОРМАТИВЫ, РФ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Условия оказания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Вид/единица измерения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7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Объем на 1 ЗЛ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Стоимость (руб.)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99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ДС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Профиль онкология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(случаи лечения)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0,00631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70 586,6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771">
                <a:tc gridSpan="4"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62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КС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Профиль онкология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(случаи госпитализации)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0,0091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76 708,5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pPr/>
              <a:t>31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529579"/>
              </p:ext>
            </p:extLst>
          </p:nvPr>
        </p:nvGraphicFramePr>
        <p:xfrm>
          <a:off x="250825" y="3717035"/>
          <a:ext cx="8642352" cy="2639316"/>
        </p:xfrm>
        <a:graphic>
          <a:graphicData uri="http://schemas.openxmlformats.org/drawingml/2006/table">
            <a:tbl>
              <a:tblPr firstRow="1" bandRow="1"/>
              <a:tblGrid>
                <a:gridCol w="1584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9008">
                <a:tc gridSpan="4"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ТЕРРИТОРИАЛЬНЫЕ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</a:rPr>
                        <a:t> НОРМАТИВЫ, ХМАО-Югра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3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Условия оказания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Вид/единица измерения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3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Объем на 1 ЗЛ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Стоимость (руб.)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5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ДС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Профиль онкология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(случаи лечения)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0,00456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124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020,70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334">
                <a:tc gridSpan="4"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969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КС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Профиль онкология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(случаи госпитализации)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0,0078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134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776,80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 flipV="1">
            <a:off x="8670437" y="4872504"/>
            <a:ext cx="215327" cy="993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72001" y="4879928"/>
            <a:ext cx="21602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-284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00620"/>
            <a:ext cx="7920881" cy="62524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СОВЕРШЕНСТВОВАНИЕ СИСТЕМЫ ОМС в 2019 ГОДУ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ПРОФИЛЬ  </a:t>
            </a:r>
            <a:r>
              <a:rPr lang="ru-RU" sz="2000" dirty="0">
                <a:solidFill>
                  <a:srgbClr val="002060"/>
                </a:solidFill>
              </a:rPr>
              <a:t>«ОНКОЛОГИЯ»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pPr/>
              <a:t>32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405696"/>
              </p:ext>
            </p:extLst>
          </p:nvPr>
        </p:nvGraphicFramePr>
        <p:xfrm>
          <a:off x="250825" y="707012"/>
          <a:ext cx="8642352" cy="5516318"/>
        </p:xfrm>
        <a:graphic>
          <a:graphicData uri="http://schemas.openxmlformats.org/drawingml/2006/table">
            <a:tbl>
              <a:tblPr firstRow="1" bandRow="1"/>
              <a:tblGrid>
                <a:gridCol w="1584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1017">
                  <a:extLst>
                    <a:ext uri="{9D8B030D-6E8A-4147-A177-3AD203B41FA5}">
                      <a16:colId xmlns:a16="http://schemas.microsoft.com/office/drawing/2014/main" xmlns="" val="3922229280"/>
                    </a:ext>
                  </a:extLst>
                </a:gridCol>
              </a:tblGrid>
              <a:tr h="633756">
                <a:tc gridSpan="4"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            ТЕРРИТОРИАЛЬНАЯ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</a:rPr>
                        <a:t> ПРОГРАММА_ОМС_2019, ХМАО-Югра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3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Условия оказания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Вид/единица измерения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Всего случаев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Сумма финансового обеспечения (тыс.руб.)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731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ДС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случаев лечения_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7 420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920 233,3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4968"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 случаев лечения_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2018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6 623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288 235,3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2430753"/>
                  </a:ext>
                </a:extLst>
              </a:tr>
              <a:tr h="324569">
                <a:tc gridSpan="4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668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случаев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Госпитализации_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12 696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1 711 126,7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16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 случаев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Госпитализации_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2018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10 110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1 139 564,1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279920"/>
                  </a:ext>
                </a:extLst>
              </a:tr>
            </a:tbl>
          </a:graphicData>
        </a:graphic>
      </p:graphicFrame>
      <p:sp>
        <p:nvSpPr>
          <p:cNvPr id="7" name="Стрелка вверх 6"/>
          <p:cNvSpPr/>
          <p:nvPr/>
        </p:nvSpPr>
        <p:spPr>
          <a:xfrm>
            <a:off x="8693073" y="2391073"/>
            <a:ext cx="216024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8693073" y="4760732"/>
            <a:ext cx="216024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0"/>
            <a:ext cx="938865" cy="938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708930"/>
            <a:ext cx="67061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00620"/>
            <a:ext cx="7920881" cy="62524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СОВЕРШЕНСТВОВАНИЕ СИСТЕМЫ ОМС в 2019 ГОДУ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ПРОФИЛЬ  </a:t>
            </a:r>
            <a:r>
              <a:rPr lang="ru-RU" sz="2000" dirty="0">
                <a:solidFill>
                  <a:srgbClr val="002060"/>
                </a:solidFill>
              </a:rPr>
              <a:t>«ОНКОЛОГИЯ»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pPr/>
              <a:t>33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835347"/>
              </p:ext>
            </p:extLst>
          </p:nvPr>
        </p:nvGraphicFramePr>
        <p:xfrm>
          <a:off x="250825" y="692697"/>
          <a:ext cx="8642352" cy="5482058"/>
        </p:xfrm>
        <a:graphic>
          <a:graphicData uri="http://schemas.openxmlformats.org/drawingml/2006/table">
            <a:tbl>
              <a:tblPr firstRow="1" bandRow="1"/>
              <a:tblGrid>
                <a:gridCol w="1584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1017">
                  <a:extLst>
                    <a:ext uri="{9D8B030D-6E8A-4147-A177-3AD203B41FA5}">
                      <a16:colId xmlns:a16="http://schemas.microsoft.com/office/drawing/2014/main" xmlns="" val="3922229280"/>
                    </a:ext>
                  </a:extLst>
                </a:gridCol>
              </a:tblGrid>
              <a:tr h="648071">
                <a:tc gridSpan="4"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             ТЕРРИТОРИАЛЬНАЯ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</a:rPr>
                        <a:t> ПРОГРАММА_ОМС_2019, ХМАО-Югра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6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Условия оказания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Вид/единица измерения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Всего случаев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Сумма финансового обеспечения (тыс.руб.)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800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ДС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случаев лечения_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7 420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920 233,3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8006"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 случаев лечения_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2018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6 623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288 235,3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2430753"/>
                  </a:ext>
                </a:extLst>
              </a:tr>
              <a:tr h="316960">
                <a:tc gridSpan="4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7699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КС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случаев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Госпитализации_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12 696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1 711 126,7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7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 случаев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Госпитализации_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2018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10 110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1 139 564,1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279920"/>
                  </a:ext>
                </a:extLst>
              </a:tr>
            </a:tbl>
          </a:graphicData>
        </a:graphic>
      </p:graphicFrame>
      <p:sp>
        <p:nvSpPr>
          <p:cNvPr id="7" name="Стрелка вверх 6"/>
          <p:cNvSpPr/>
          <p:nvPr/>
        </p:nvSpPr>
        <p:spPr>
          <a:xfrm>
            <a:off x="8693073" y="2391073"/>
            <a:ext cx="216024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8693073" y="4760732"/>
            <a:ext cx="216024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3429000"/>
            <a:ext cx="1080120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+12,0%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45472" y="3462606"/>
            <a:ext cx="1085904" cy="250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+220,0%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5949280"/>
            <a:ext cx="1080120" cy="2160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+25,6%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73187" y="5893221"/>
            <a:ext cx="997279" cy="309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+50,0%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0"/>
            <a:ext cx="938865" cy="938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7" y="692696"/>
            <a:ext cx="67061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44624"/>
            <a:ext cx="7920881" cy="72008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СОВЕРШЕНСТВОВАНИЕ СИСТЕМЫ ОМС в 2019 ГОДУ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ПРОФИЛЬ  </a:t>
            </a:r>
            <a:r>
              <a:rPr lang="ru-RU" sz="2000" dirty="0">
                <a:solidFill>
                  <a:srgbClr val="002060"/>
                </a:solidFill>
              </a:rPr>
              <a:t>«ОНКОЛОГИЯ»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667227"/>
              </p:ext>
            </p:extLst>
          </p:nvPr>
        </p:nvGraphicFramePr>
        <p:xfrm>
          <a:off x="250825" y="765175"/>
          <a:ext cx="8642350" cy="55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pPr/>
              <a:t>34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-826"/>
            <a:ext cx="938865" cy="938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61" y="1513771"/>
            <a:ext cx="853514" cy="8535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61" y="3522702"/>
            <a:ext cx="853514" cy="853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61" y="5369021"/>
            <a:ext cx="85351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24" y="1"/>
            <a:ext cx="7917876" cy="692695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СОВЕРШЕНСТВОВАНИЕ СИСТЕМЫ ОМС в 2019 ГОДУ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ПРОФИЛЬ  «ОНКОЛОГИЯ</a:t>
            </a:r>
            <a:r>
              <a:rPr lang="ru-RU" sz="2200" dirty="0">
                <a:solidFill>
                  <a:srgbClr val="002060"/>
                </a:solidFill>
              </a:rPr>
              <a:t>»</a:t>
            </a:r>
            <a:endParaRPr lang="ru-RU" sz="2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35</a:t>
            </a:fld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4524" y="700866"/>
            <a:ext cx="2860022" cy="107195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Лекарственная терапия - </a:t>
            </a:r>
            <a:r>
              <a:rPr lang="ru-RU" sz="3200" dirty="0">
                <a:solidFill>
                  <a:schemeClr val="bg1"/>
                </a:solidFill>
              </a:rPr>
              <a:t>2</a:t>
            </a:r>
            <a:r>
              <a:rPr lang="ru-RU" sz="3200" dirty="0" smtClean="0">
                <a:solidFill>
                  <a:schemeClr val="bg1"/>
                </a:solidFill>
              </a:rPr>
              <a:t>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0722" y="700865"/>
            <a:ext cx="2885264" cy="1071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Лучевая 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терапия - </a:t>
            </a:r>
            <a:r>
              <a:rPr lang="ru-RU" sz="3200" dirty="0">
                <a:solidFill>
                  <a:srgbClr val="002060"/>
                </a:solidFill>
              </a:rPr>
              <a:t>2</a:t>
            </a:r>
            <a:r>
              <a:rPr lang="ru-RU" sz="3200" dirty="0" smtClean="0">
                <a:solidFill>
                  <a:srgbClr val="002060"/>
                </a:solidFill>
              </a:rPr>
              <a:t>0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700865"/>
            <a:ext cx="2874145" cy="10719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Химиолучевая терапия - </a:t>
            </a:r>
            <a:r>
              <a:rPr lang="ru-RU" sz="3200" dirty="0" smtClean="0">
                <a:solidFill>
                  <a:srgbClr val="002060"/>
                </a:solidFill>
              </a:rPr>
              <a:t>12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4524" y="1988840"/>
            <a:ext cx="2860022" cy="129614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Схема лекарственной терапии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14546" y="1974606"/>
            <a:ext cx="2888321" cy="13246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Код услуги в соответствии с Номенклатурой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2160" y="1960372"/>
            <a:ext cx="2874145" cy="13246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Код услуги в соответствии с Номенклатурой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4524" y="3501008"/>
            <a:ext cx="2860022" cy="129614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Увеличение числа схем лекарственной терапии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14546" y="3501008"/>
            <a:ext cx="2888322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Количество дней проведения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лучевой терапии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2160" y="3501008"/>
            <a:ext cx="2874145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Количество дней проведения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лучевой терапии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4524" y="5013176"/>
            <a:ext cx="1420447" cy="133500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425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Схем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14546" y="5013176"/>
            <a:ext cx="2888321" cy="1343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Длительность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лучевой терапии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Справедливая оплата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5013176"/>
            <a:ext cx="2874145" cy="13350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МНН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лекарственных препаратов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81147" y="5013176"/>
            <a:ext cx="1427223" cy="1343174"/>
          </a:xfrm>
          <a:prstGeom prst="roundRect">
            <a:avLst/>
          </a:prstGeom>
          <a:solidFill>
            <a:srgbClr val="00206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1046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Схем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1360499" y="5383776"/>
            <a:ext cx="64807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3284392" y="1484784"/>
            <a:ext cx="0" cy="41764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183924" y="1484784"/>
            <a:ext cx="0" cy="42506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-3195"/>
            <a:ext cx="938865" cy="938865"/>
          </a:xfrm>
        </p:spPr>
      </p:pic>
    </p:spTree>
    <p:extLst>
      <p:ext uri="{BB962C8B-B14F-4D97-AF65-F5344CB8AC3E}">
        <p14:creationId xmlns:p14="http://schemas.microsoft.com/office/powerpoint/2010/main" val="4098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24" y="1"/>
            <a:ext cx="7917876" cy="70008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СОВЕРШЕНСТВОВАНИЕ СИСТЕМЫ ОМС в 2019 ГОДУ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ПРОФИЛЬ  </a:t>
            </a:r>
            <a:r>
              <a:rPr lang="ru-RU" sz="2000" dirty="0">
                <a:solidFill>
                  <a:srgbClr val="002060"/>
                </a:solidFill>
              </a:rPr>
              <a:t>«ОНКОЛОГИЯ»</a:t>
            </a:r>
            <a:endParaRPr lang="ru-RU" sz="14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703836"/>
              </p:ext>
            </p:extLst>
          </p:nvPr>
        </p:nvGraphicFramePr>
        <p:xfrm>
          <a:off x="254524" y="700088"/>
          <a:ext cx="8637956" cy="5857260"/>
        </p:xfrm>
        <a:graphic>
          <a:graphicData uri="http://schemas.openxmlformats.org/drawingml/2006/table">
            <a:tbl>
              <a:tblPr firstRow="1" bandRow="1"/>
              <a:tblGrid>
                <a:gridCol w="2805308">
                  <a:extLst>
                    <a:ext uri="{9D8B030D-6E8A-4147-A177-3AD203B41FA5}">
                      <a16:colId xmlns:a16="http://schemas.microsoft.com/office/drawing/2014/main" xmlns="" val="4216194343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455078295"/>
                    </a:ext>
                  </a:extLst>
                </a:gridCol>
              </a:tblGrid>
              <a:tr h="451614">
                <a:tc rowSpan="6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Круглосуточный стационар</a:t>
                      </a:r>
                    </a:p>
                    <a:p>
                      <a:pPr algn="ctr"/>
                      <a:r>
                        <a:rPr lang="ru-RU" sz="3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55</a:t>
                      </a:r>
                      <a:r>
                        <a:rPr lang="ru-RU" sz="3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 КСГ</a:t>
                      </a:r>
                      <a:endParaRPr lang="ru-RU" sz="3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26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- Хирургическое лечение (1,09 – 4,25)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660691"/>
                  </a:ext>
                </a:extLst>
              </a:tr>
              <a:tr h="451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- Лекарственная терапия (0,57 – 14,64)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489655"/>
                  </a:ext>
                </a:extLst>
              </a:tr>
              <a:tr h="451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- Лучевая терапия (1,04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– 19,73)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3883828"/>
                  </a:ext>
                </a:extLst>
              </a:tr>
              <a:tr h="684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- Лучевая терапия в сочетании с лекарственной  терапией     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    (3,95 – 31,29)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9619978"/>
                  </a:ext>
                </a:extLst>
              </a:tr>
              <a:tr h="451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- Фебрильная нейтропения,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агранулоцитоз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– 3,02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3036906"/>
                  </a:ext>
                </a:extLst>
              </a:tr>
              <a:tr h="451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- Установка (замена) порт системы – 1,42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59197"/>
                  </a:ext>
                </a:extLst>
              </a:tr>
              <a:tr h="451614">
                <a:tc rowSpan="6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Дневной стационар</a:t>
                      </a:r>
                    </a:p>
                    <a:p>
                      <a:pPr algn="ctr"/>
                      <a:r>
                        <a:rPr lang="ru-RU" sz="30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29</a:t>
                      </a:r>
                      <a:r>
                        <a:rPr lang="ru-RU" sz="3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</a:rPr>
                        <a:t> КСГ</a:t>
                      </a:r>
                      <a:endParaRPr lang="ru-RU" sz="3000" dirty="0">
                        <a:ln>
                          <a:noFill/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- Хирургическое лечение (2,35 – 2,48)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2878488"/>
                  </a:ext>
                </a:extLst>
              </a:tr>
              <a:tr h="451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- Лекарственная терапия (0,76 – 38,10)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123857"/>
                  </a:ext>
                </a:extLst>
              </a:tr>
              <a:tr h="451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- Лучевая терапия (1,06 – 17,42)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5860654"/>
                  </a:ext>
                </a:extLst>
              </a:tr>
              <a:tr h="6248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- Лучевая терапия в сочетании с лекарственной терапией (3,92 – 44,65)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884308"/>
                  </a:ext>
                </a:extLst>
              </a:tr>
              <a:tr h="451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- Установка (замена) порт системы -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2,40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102698"/>
                  </a:ext>
                </a:extLst>
              </a:tr>
              <a:tr h="4516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- Госпитализация в диагностических целях – 2,65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0189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36</a:t>
            </a:fld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0"/>
            <a:ext cx="938865" cy="938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5" y="620688"/>
            <a:ext cx="865707" cy="859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2" y="3645024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37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068638"/>
            <a:ext cx="9144000" cy="14398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kern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БЛАГОДАРЮ ЗА ВНИМАНИЕ!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3" y="0"/>
            <a:ext cx="7992887" cy="71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1600" b="1" cap="all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000" b="0" dirty="0">
                <a:solidFill>
                  <a:srgbClr val="002060"/>
                </a:solidFill>
                <a:latin typeface="+mj-lt"/>
              </a:rPr>
              <a:t>Общая информация о системе ОМС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261717"/>
              </p:ext>
            </p:extLst>
          </p:nvPr>
        </p:nvGraphicFramePr>
        <p:xfrm>
          <a:off x="179513" y="1101331"/>
          <a:ext cx="8784976" cy="218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3187" y="739607"/>
            <a:ext cx="77892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Структура лечебной сети по уровням медицинских организаций</a:t>
            </a: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225" y="2612814"/>
            <a:ext cx="84032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600" u="sng" dirty="0" smtClean="0">
                <a:solidFill>
                  <a:srgbClr val="002060"/>
                </a:solidFill>
                <a:cs typeface="Arial" pitchFamily="34" charset="0"/>
              </a:rPr>
              <a:t>Распределение финансового обеспечения ТП ОМС по МО: </a:t>
            </a:r>
            <a:endParaRPr lang="ru-RU" sz="1600" u="sng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300192" y="6337177"/>
            <a:ext cx="2843808" cy="365125"/>
          </a:xfrm>
        </p:spPr>
        <p:txBody>
          <a:bodyPr vert="horz" lIns="91440" tIns="45720" rIns="91440" bIns="45720" rtlCol="0" anchor="ctr"/>
          <a:lstStyle/>
          <a:p>
            <a:fld id="{EB1113EC-181E-478A-86B5-7B8A7861E71C}" type="slidenum">
              <a:rPr lang="ru-RU" sz="1600" b="1">
                <a:solidFill>
                  <a:schemeClr val="tx1"/>
                </a:solidFill>
              </a:rPr>
              <a:pPr/>
              <a:t>4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135533"/>
              </p:ext>
            </p:extLst>
          </p:nvPr>
        </p:nvGraphicFramePr>
        <p:xfrm>
          <a:off x="179513" y="2951367"/>
          <a:ext cx="8630974" cy="35250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91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0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1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95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120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sng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600" b="1" u="sng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sng" strike="noStrike" kern="1200" dirty="0" err="1" smtClean="0">
                          <a:solidFill>
                            <a:srgbClr val="002060"/>
                          </a:solidFill>
                          <a:effectLst/>
                        </a:rPr>
                        <a:t>Ед.изм</a:t>
                      </a:r>
                      <a:r>
                        <a:rPr lang="ru-RU" sz="1600" u="sng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600" b="1" u="sng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sng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1 уровень</a:t>
                      </a:r>
                      <a:endParaRPr lang="ru-RU" sz="1600" b="1" u="sng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sng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 уровень</a:t>
                      </a:r>
                      <a:endParaRPr lang="ru-RU" sz="16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sng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 уровень</a:t>
                      </a:r>
                      <a:endParaRPr lang="ru-RU" sz="16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7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Количество медицинских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организаций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шт.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92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19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991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600" b="1" u="none" strike="noStrike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71%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15%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14%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60">
                <a:tc gridSpan="5"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7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Финансовое обеспечение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млн.руб.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10 048,06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11 186,17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r>
                        <a:rPr lang="ru-RU" sz="1600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325,37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25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0" u="none" strike="noStrike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26%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29%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45%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Среднее ФО МО в год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млн.руб.</a:t>
                      </a:r>
                      <a:endParaRPr lang="ru-RU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109,22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588,75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962,52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2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Средний счет по уровню в месяц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млн.руб.</a:t>
                      </a:r>
                      <a:endParaRPr lang="ru-RU" sz="1600" b="1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9,10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49,06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80,21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3" marR="9173" marT="91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39"/>
            <a:ext cx="938865" cy="9388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3" y="980728"/>
            <a:ext cx="1728191" cy="864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129 </a:t>
            </a:r>
            <a:r>
              <a:rPr lang="ru-RU" sz="2800" dirty="0" smtClean="0">
                <a:solidFill>
                  <a:srgbClr val="002060"/>
                </a:solidFill>
              </a:rPr>
              <a:t>МО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4702" y="0"/>
            <a:ext cx="7877698" cy="725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34E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cap="all" dirty="0" smtClean="0">
                <a:solidFill>
                  <a:srgbClr val="002060"/>
                </a:solidFill>
                <a:latin typeface="+mj-lt"/>
              </a:rPr>
              <a:t>СООТНОШЕНИЕ ОБЪЕМОВ МЕДИЦИНСКОЙ ПОМОЩИ И </a:t>
            </a:r>
          </a:p>
          <a:p>
            <a:r>
              <a:rPr lang="ru-RU" sz="2000" b="0" cap="all" dirty="0" smtClean="0">
                <a:solidFill>
                  <a:srgbClr val="002060"/>
                </a:solidFill>
                <a:latin typeface="+mj-lt"/>
              </a:rPr>
              <a:t>Финансового обеспечения ПО УРОВНЯМ мо</a:t>
            </a:r>
            <a:endParaRPr lang="ru-RU" sz="2000" b="0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 vert="horz" lIns="91440" tIns="45720" rIns="91440" bIns="45720" rtlCol="0" anchor="ctr"/>
          <a:lstStyle/>
          <a:p>
            <a:fld id="{EB1113EC-181E-478A-86B5-7B8A7861E71C}" type="slidenum">
              <a:rPr lang="ru-RU" sz="1600" b="1">
                <a:solidFill>
                  <a:schemeClr val="tx1"/>
                </a:solidFill>
              </a:rPr>
              <a:pPr/>
              <a:t>5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4702" y="5877272"/>
            <a:ext cx="8597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Внутренний круг – доля от общего объема МП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Внешний круг – доля от общего объема ФО</a:t>
            </a: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70600128"/>
              </p:ext>
            </p:extLst>
          </p:nvPr>
        </p:nvGraphicFramePr>
        <p:xfrm>
          <a:off x="4067944" y="746354"/>
          <a:ext cx="4824536" cy="522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714272728"/>
              </p:ext>
            </p:extLst>
          </p:nvPr>
        </p:nvGraphicFramePr>
        <p:xfrm>
          <a:off x="294702" y="724823"/>
          <a:ext cx="3773242" cy="522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-518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1" y="0"/>
            <a:ext cx="7920879" cy="7352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34EA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cap="all" dirty="0">
                <a:solidFill>
                  <a:srgbClr val="002060"/>
                </a:solidFill>
                <a:latin typeface="+mj-lt"/>
              </a:rPr>
              <a:t>СООТНОШЕНИЕ ОБЪЕМОВ </a:t>
            </a:r>
            <a:r>
              <a:rPr lang="ru-RU" sz="2000" b="0" cap="all" dirty="0" smtClean="0">
                <a:solidFill>
                  <a:srgbClr val="002060"/>
                </a:solidFill>
                <a:latin typeface="+mj-lt"/>
              </a:rPr>
              <a:t>МЕДИЦИНСКОЙ ПОМОЩИ и </a:t>
            </a:r>
          </a:p>
          <a:p>
            <a:r>
              <a:rPr lang="ru-RU" sz="2000" b="0" cap="all" dirty="0" smtClean="0">
                <a:solidFill>
                  <a:srgbClr val="002060"/>
                </a:solidFill>
                <a:latin typeface="+mj-lt"/>
              </a:rPr>
              <a:t>Финансового обеспечения </a:t>
            </a:r>
            <a:r>
              <a:rPr lang="ru-RU" sz="2000" b="0" cap="all" dirty="0">
                <a:solidFill>
                  <a:srgbClr val="002060"/>
                </a:solidFill>
                <a:latin typeface="+mj-lt"/>
              </a:rPr>
              <a:t>ПО УРОВНЯМ мо 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>
                <a:solidFill>
                  <a:schemeClr val="tx1"/>
                </a:solidFill>
              </a:rPr>
              <a:pPr/>
              <a:t>6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891163"/>
              </p:ext>
            </p:extLst>
          </p:nvPr>
        </p:nvGraphicFramePr>
        <p:xfrm>
          <a:off x="251520" y="4509118"/>
          <a:ext cx="8352929" cy="18472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39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2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32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sng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Показатели</a:t>
                      </a:r>
                      <a:endParaRPr lang="ru-RU" sz="1100" b="1" i="0" u="sng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sng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1 уровень</a:t>
                      </a:r>
                      <a:endParaRPr lang="ru-RU" sz="1100" b="1" i="0" u="sng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sng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2 уровень</a:t>
                      </a:r>
                      <a:endParaRPr lang="ru-RU" sz="1100" b="1" i="0" u="sng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sng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3 уровень</a:t>
                      </a:r>
                      <a:endParaRPr lang="ru-RU" sz="1100" b="1" i="0" u="sng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93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госпитализаций</a:t>
                      </a:r>
                      <a:endParaRPr lang="ru-RU" sz="16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r>
                        <a:rPr lang="ru-RU" sz="18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266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342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195</a:t>
                      </a:r>
                      <a:r>
                        <a:rPr lang="ru-RU" sz="18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993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Финансовое обеспечение, тыс.руб.</a:t>
                      </a:r>
                      <a:endParaRPr lang="ru-RU" sz="16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1 </a:t>
                      </a:r>
                      <a:r>
                        <a:rPr lang="ru-RU" sz="18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078</a:t>
                      </a:r>
                      <a:r>
                        <a:rPr lang="ru-RU" sz="18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155,0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587 021,0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r>
                        <a:rPr lang="ru-RU" sz="18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675 786,0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5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</a:rPr>
                        <a:t>Средняя стоимость госпитализации, руб.</a:t>
                      </a:r>
                      <a:endParaRPr lang="ru-RU" sz="16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143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rgbClr val="002060"/>
                          </a:solidFill>
                          <a:effectLst/>
                        </a:rPr>
                        <a:t>43</a:t>
                      </a:r>
                      <a:r>
                        <a:rPr lang="ru-RU" sz="1800" u="none" strike="noStrike" kern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562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675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82541626"/>
              </p:ext>
            </p:extLst>
          </p:nvPr>
        </p:nvGraphicFramePr>
        <p:xfrm>
          <a:off x="4572000" y="735291"/>
          <a:ext cx="4336330" cy="355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75735466"/>
              </p:ext>
            </p:extLst>
          </p:nvPr>
        </p:nvGraphicFramePr>
        <p:xfrm>
          <a:off x="143496" y="732131"/>
          <a:ext cx="4320480" cy="371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940152" y="1052736"/>
            <a:ext cx="1872208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56,6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тыс.руб.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68" y="-966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3" y="44624"/>
            <a:ext cx="7926867" cy="720080"/>
          </a:xfrm>
        </p:spPr>
        <p:txBody>
          <a:bodyPr>
            <a:normAutofit/>
          </a:bodyPr>
          <a:lstStyle/>
          <a:p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Объемы оплаченной </a:t>
            </a: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медицинской помощи ПО </a:t>
            </a:r>
            <a:b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условиям </a:t>
            </a:r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оказания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9035081"/>
              </p:ext>
            </p:extLst>
          </p:nvPr>
        </p:nvGraphicFramePr>
        <p:xfrm>
          <a:off x="251520" y="764704"/>
          <a:ext cx="4244280" cy="559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072851"/>
              </p:ext>
            </p:extLst>
          </p:nvPr>
        </p:nvGraphicFramePr>
        <p:xfrm>
          <a:off x="4648200" y="764705"/>
          <a:ext cx="4244280" cy="558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7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68" y="683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7" y="44624"/>
            <a:ext cx="7909934" cy="720080"/>
          </a:xfrm>
        </p:spPr>
        <p:txBody>
          <a:bodyPr>
            <a:normAutofit/>
          </a:bodyPr>
          <a:lstStyle/>
          <a:p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Исполнение </a:t>
            </a: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федеральных нормативов стоимости </a:t>
            </a:r>
            <a:b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единицы </a:t>
            </a:r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объёма </a:t>
            </a: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Медицинской Помощи </a:t>
            </a:r>
            <a:r>
              <a:rPr lang="en-US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РУБ.)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3299441"/>
              </p:ext>
            </p:extLst>
          </p:nvPr>
        </p:nvGraphicFramePr>
        <p:xfrm>
          <a:off x="262466" y="764704"/>
          <a:ext cx="423333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9564712"/>
              </p:ext>
            </p:extLst>
          </p:nvPr>
        </p:nvGraphicFramePr>
        <p:xfrm>
          <a:off x="4648200" y="764704"/>
          <a:ext cx="4244280" cy="559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fld id="{EB1113EC-181E-478A-86B5-7B8A7861E71C}" type="slidenum">
              <a:rPr lang="ru-RU" sz="1600" b="1" smtClean="0">
                <a:solidFill>
                  <a:schemeClr val="tx1"/>
                </a:solidFill>
              </a:rPr>
              <a:t>8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74" y="-2150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9" y="44624"/>
            <a:ext cx="7920880" cy="667552"/>
          </a:xfrm>
        </p:spPr>
        <p:txBody>
          <a:bodyPr>
            <a:noAutofit/>
          </a:bodyPr>
          <a:lstStyle/>
          <a:p>
            <a:r>
              <a:rPr lang="ru-RU" sz="2000" cap="all" dirty="0">
                <a:solidFill>
                  <a:srgbClr val="002060"/>
                </a:solidFill>
                <a:cs typeface="Arial" panose="020B0604020202020204" pitchFamily="34" charset="0"/>
              </a:rPr>
              <a:t>Структура плановых расходов медицинских организаций, финансируемых за счёт средств </a:t>
            </a:r>
            <a:r>
              <a:rPr lang="ru-RU" sz="2000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ОМС (МЛН.РУБ.)</a:t>
            </a:r>
            <a:endParaRPr lang="ru-RU" sz="2000" cap="all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321023"/>
              </p:ext>
            </p:extLst>
          </p:nvPr>
        </p:nvGraphicFramePr>
        <p:xfrm>
          <a:off x="251520" y="691453"/>
          <a:ext cx="8640959" cy="393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686050" cy="365125"/>
          </a:xfrm>
        </p:spPr>
        <p:txBody>
          <a:bodyPr/>
          <a:lstStyle/>
          <a:p>
            <a:pPr algn="r"/>
            <a:fld id="{4D143160-66FF-49A1-9C1B-B5A06151588D}" type="slidenum">
              <a:rPr lang="ru-RU" sz="1600" b="1" smtClean="0">
                <a:solidFill>
                  <a:schemeClr val="tx1"/>
                </a:solidFill>
                <a:cs typeface="Times New Roman" panose="02020603050405020304" pitchFamily="18" charset="0"/>
              </a:rPr>
              <a:pPr algn="r"/>
              <a:t>9</a:t>
            </a:fld>
            <a:endParaRPr lang="ru-RU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9978"/>
              </p:ext>
            </p:extLst>
          </p:nvPr>
        </p:nvGraphicFramePr>
        <p:xfrm>
          <a:off x="251521" y="4631479"/>
          <a:ext cx="8640960" cy="17248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82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8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9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74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Показатели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(форма 14-Ф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2018 год)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Млн.руб.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оля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Оплата труда с начислениями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29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 747,9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75,5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Медикаменты, перевязочные средства, питание и др.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5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 759,8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14,6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17806915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Коммунальные расходы, содержание имущества и др.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2 634,0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6,7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46914687"/>
                  </a:ext>
                </a:extLst>
              </a:tr>
              <a:tr h="287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Приобретение услуг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(связь, транспортные услуги)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 130,6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Приобретение мед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. оборудования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инструментария и др.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+mn-cs"/>
                        </a:rPr>
                        <a:t>133,2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0,3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35" y="4199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Специальное оформление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Специальное оформление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Отдельные вопросы организации ЭКМП</Template>
  <TotalTime>64436</TotalTime>
  <Words>4119</Words>
  <Application>Microsoft Office PowerPoint</Application>
  <PresentationFormat>Экран (4:3)</PresentationFormat>
  <Paragraphs>752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37</vt:i4>
      </vt:variant>
    </vt:vector>
  </HeadingPairs>
  <TitlesOfParts>
    <vt:vector size="52" baseType="lpstr">
      <vt:lpstr>宋体</vt:lpstr>
      <vt:lpstr>Arial</vt:lpstr>
      <vt:lpstr>Calibri</vt:lpstr>
      <vt:lpstr>Calibri Light</vt:lpstr>
      <vt:lpstr>Georgia</vt:lpstr>
      <vt:lpstr>Times New Roman</vt:lpstr>
      <vt:lpstr>1_Специальное оформление</vt:lpstr>
      <vt:lpstr>1_Office Theme</vt:lpstr>
      <vt:lpstr>2_Office Theme</vt:lpstr>
      <vt:lpstr>Office Theme</vt:lpstr>
      <vt:lpstr>Специальное оформление</vt:lpstr>
      <vt:lpstr>Тема Office</vt:lpstr>
      <vt:lpstr>2_Специальное оформление</vt:lpstr>
      <vt:lpstr>3_Специальное оформление</vt:lpstr>
      <vt:lpstr>1_Тема Office</vt:lpstr>
      <vt:lpstr>Основные направления деятельности ТФОМС Югры в 2018 году</vt:lpstr>
      <vt:lpstr>Бюджет ТФОМС Югры. исполнение (МЛН.РУБ.)</vt:lpstr>
      <vt:lpstr>Территориальная программа ОМС  Основные Источники финансирования (млн. руб.)</vt:lpstr>
      <vt:lpstr>Презентация PowerPoint</vt:lpstr>
      <vt:lpstr>Презентация PowerPoint</vt:lpstr>
      <vt:lpstr>Презентация PowerPoint</vt:lpstr>
      <vt:lpstr>Объемы оплаченной медицинской помощи ПО  условиям оказания </vt:lpstr>
      <vt:lpstr>Исполнение федеральных нормативов стоимости  единицы объёма Медицинской Помощи (РУБ.)</vt:lpstr>
      <vt:lpstr>Структура плановых расходов медицинских организаций, финансируемых за счёт средств ОМС (МЛН.РУБ.)</vt:lpstr>
      <vt:lpstr>ОБЪЕМ ПРОФИЛАКТИЧЕСКИХ МЕДИЦИНСКИХ ОСМОТРОВ  И ДИСПАНСЕРИЗАЦИИ</vt:lpstr>
      <vt:lpstr>ФИНАНСОВОЕ ОБЕСПЕЧЕНИЕ ПРОФИЛАКТИЧЕСКИХ МЕДИЦИНСКИХ ОСМОТРОВ И ДИСПАНСЕРИЗАЦИИ (МЛН.РУБ.)</vt:lpstr>
      <vt:lpstr>МЕДИЦИНСКАЯ ПОМОЩЬ ОПЛАЧЕННАЯ ПО  МЕЖТЕРРИТОРИАЛЬНЫМ РАСЧЕТАМ</vt:lpstr>
      <vt:lpstr>МЕДИЦИНСКАЯ ПОМОЩЬ ОПЛАЧЕННАЯ ПО  МЕЖТЕРРИТОРИАЛЬНЫМ РАСЧЕТАМ </vt:lpstr>
      <vt:lpstr>медицинская помощь оказанная за пределами  округа гражданам, застрахованным в хмао-югре </vt:lpstr>
      <vt:lpstr>Медицинская помощь оказанная в ХМАО-Югре гражданам, застрахованным за пределами ХМАО - ЮГРЫ</vt:lpstr>
      <vt:lpstr>РЕЗУЛЬТАТЫ КОНТРОЛЯ ОБЪЕМОВ, СРОКОВ, КАЧЕСТВА И УСЛОВИЙ ПРЕДОСТАВЛЕНИЯ МЕДИЦИНСКОЙ ПОМОЩИ</vt:lpstr>
      <vt:lpstr>ИСПОЛНЕНИЕ СМО ОБЪЕМОВ МЭЭ  ПО УСЛОВИЯМ ОКАЗАНИЯ МЕДИЦИНСКОЙ ПОМОЩИ</vt:lpstr>
      <vt:lpstr>ИСПОЛНЕНИЕ СМО ОБЪЕМОВ ЭКМП ПО УСЛОВИЯМ ОКАЗАНИЯ МЕДИЦИНСКОЙ ПОМОЩИ</vt:lpstr>
      <vt:lpstr>СТРУКТУРА ОСНОВНЫХ НАРУШЕНИЙ,  ВЫЯВЛЕННЫХ ПРИ ПРОВЕДЕНИИ ЭКСПЕРТИЗ (МЭЭ и ЭКМП)</vt:lpstr>
      <vt:lpstr> ФИНАНСОВЫЕ РЕЗУЛЬТАТЫ КОНТРОЛЯ ОБЪЕМОВ, СРОКОВ, КАЧЕСТВА  И УСЛОВИЙ ПРЕДОСТАВЛЕНИЯ МЕДИЦИНСКОЙ ПОМОЩИ </vt:lpstr>
      <vt:lpstr>ФИНАНСОВЫЕ РЕЗУЛЬТАТЫ КОНТРОЛЯ ОБЪЕМОВ, СРОКОВ, КАЧЕСТВА И УСЛОВИЙ ПРЕДОСТАВЛЕНИЯ МЕДИЦИНСКОЙ ПОМОЩИ</vt:lpstr>
      <vt:lpstr>ИСПОЛЬЗОВАНИЕ СРЕДСТВ НОРМИРОВАННОГО СТРАХОВОГО ЗАПАСА ТФОМС Югры (МЛН.РУБ.) </vt:lpstr>
      <vt:lpstr>ИСПОЛЬЗОВАНИЕ СРЕДСТВ НОРМИРОВАННОГО СТРАХОВОГО ЗАПАСА  ТФОМС Югры (МЛН.РУБ.) </vt:lpstr>
      <vt:lpstr>ИСПОЛЬЗОВАНИЕ СРЕДСТВ НОРМИРОВАННОГО СТРАХОВОГО ЗАПАСА ТФОМС Югры (МЛН.РУБ.) </vt:lpstr>
      <vt:lpstr>КОНТРОЛЬ ЗА ИСПОЛЬЗОВАНИЕМ СРЕДСТВ  ОБЯЗАТЕЛЬНОГО МЕДИЦИНСКОГО СТРАХОВАНИЯ </vt:lpstr>
      <vt:lpstr>ОСНОВНЫЕ ПРИЧИНЫ НЕЦЕЛЕВОГО ИСПОЛЬЗОВАНИЯ СРЕДСТВ ОМС (МЛН.РУБ.)</vt:lpstr>
      <vt:lpstr>СЛУЖБА СТРАХОВЫХ ПРЕДСТАВИТЕЛЕЙ.  ИНФОРМАЦИОННОЕ СОПРОВОЖДЕНИЕ ЗАСТРАХОВАННЫХ ЛИЦ </vt:lpstr>
      <vt:lpstr>СЛУЖБА СТРАХОВЫХ ПРЕДСТАВИТЕЛЕЙ.  РАБОТА С ОБРАЩЕНИЯМИ ГРАЖДАН</vt:lpstr>
      <vt:lpstr>СЛУЖБА СТРАХОВЫХ ПРЕДСТАВИТЕЛЕЙ. РАБОТА С ЖАЛОБАМИ ГРАЖДАН</vt:lpstr>
      <vt:lpstr> СОВЕРШЕНСТВОВАНИЕ СИСТЕМЫ ОМС в 2019 ГОДУ </vt:lpstr>
      <vt:lpstr>СОВЕРШЕНСТВОВАНИЕ СИСТЕМЫ ОМС в 2019 ГОДУ  ПРОФИЛЬ  «ОНКОЛОГИЯ»</vt:lpstr>
      <vt:lpstr>СОВЕРШЕНСТВОВАНИЕ СИСТЕМЫ ОМС в 2019 ГОДУ  ПРОФИЛЬ  «ОНКОЛОГИЯ»</vt:lpstr>
      <vt:lpstr>СОВЕРШЕНСТВОВАНИЕ СИСТЕМЫ ОМС в 2019 ГОДУ  ПРОФИЛЬ  «ОНКОЛОГИЯ»</vt:lpstr>
      <vt:lpstr>СОВЕРШЕНСТВОВАНИЕ СИСТЕМЫ ОМС в 2019 ГОДУ  ПРОФИЛЬ  «ОНКОЛОГИЯ»</vt:lpstr>
      <vt:lpstr>СОВЕРШЕНСТВОВАНИЕ СИСТЕМЫ ОМС в 2019 ГОДУ  ПРОФИЛЬ  «ОНКОЛОГИЯ»</vt:lpstr>
      <vt:lpstr>СОВЕРШЕНСТВОВАНИЕ СИСТЕМЫ ОМС в 2019 ГОДУ  ПРОФИЛЬ  «ОНКОЛОГИЯ»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ДЕЯТЕЛЬНОСТИ ТФОМС ЮГРЫ В 2012 ГОДУ</dc:title>
  <dc:creator>Кладченко Лариса Владимировна</dc:creator>
  <cp:lastModifiedBy>Смирнов Владимир Альбертович</cp:lastModifiedBy>
  <cp:revision>1845</cp:revision>
  <cp:lastPrinted>2019-03-14T05:46:38Z</cp:lastPrinted>
  <dcterms:modified xsi:type="dcterms:W3CDTF">2019-03-15T04:10:35Z</dcterms:modified>
</cp:coreProperties>
</file>