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3.xml" ContentType="application/vnd.openxmlformats-officedocument.drawingml.chartshapes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7"/>
  </p:notesMasterIdLst>
  <p:sldIdLst>
    <p:sldId id="340" r:id="rId2"/>
    <p:sldId id="280" r:id="rId3"/>
    <p:sldId id="292" r:id="rId4"/>
    <p:sldId id="324" r:id="rId5"/>
    <p:sldId id="325" r:id="rId6"/>
    <p:sldId id="321" r:id="rId7"/>
    <p:sldId id="326" r:id="rId8"/>
    <p:sldId id="333" r:id="rId9"/>
    <p:sldId id="300" r:id="rId10"/>
    <p:sldId id="341" r:id="rId11"/>
    <p:sldId id="317" r:id="rId12"/>
    <p:sldId id="342" r:id="rId13"/>
    <p:sldId id="310" r:id="rId14"/>
    <p:sldId id="295" r:id="rId15"/>
    <p:sldId id="335" r:id="rId16"/>
    <p:sldId id="306" r:id="rId17"/>
    <p:sldId id="307" r:id="rId18"/>
    <p:sldId id="328" r:id="rId19"/>
    <p:sldId id="305" r:id="rId20"/>
    <p:sldId id="334" r:id="rId21"/>
    <p:sldId id="336" r:id="rId22"/>
    <p:sldId id="330" r:id="rId23"/>
    <p:sldId id="331" r:id="rId24"/>
    <p:sldId id="339" r:id="rId25"/>
    <p:sldId id="296" r:id="rId2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8971" autoAdjust="0"/>
  </p:normalViewPr>
  <p:slideViewPr>
    <p:cSldViewPr snapToGrid="0">
      <p:cViewPr varScale="1">
        <p:scale>
          <a:sx n="92" d="100"/>
          <a:sy n="92" d="100"/>
        </p:scale>
        <p:origin x="230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0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1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2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3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4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5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6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7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медицинских организаций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профиль ОНКОЛОГИЯ_КС_ДС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СТАЦИОНАР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64</c:v>
                </c:pt>
                <c:pt idx="1">
                  <c:v>17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C1-4F36-B9C7-A35E458F236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Дневной СТАЦИОНАР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62</c:v>
                </c:pt>
                <c:pt idx="1">
                  <c:v>20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C1-4F36-B9C7-A35E458F23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8412944"/>
        <c:axId val="188413336"/>
        <c:axId val="0"/>
      </c:bar3DChart>
      <c:catAx>
        <c:axId val="18841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8413336"/>
        <c:crosses val="autoZero"/>
        <c:auto val="1"/>
        <c:lblAlgn val="ctr"/>
        <c:lblOffset val="100"/>
        <c:noMultiLvlLbl val="0"/>
      </c:catAx>
      <c:valAx>
        <c:axId val="1884133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8412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4646582464808889"/>
          <c:y val="0.17591209428841964"/>
          <c:w val="0.55392117227973103"/>
          <c:h val="0.71411540002703056"/>
        </c:manualLayout>
      </c:layout>
      <c:doughnut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Свердловская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E7-40DC-8D39-B8302C1AE0B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E7-40DC-8D39-B8302C1AE0B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CE7-40DC-8D39-B8302C1AE0B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CE7-40DC-8D39-B8302C1AE0B2}"/>
              </c:ext>
            </c:extLst>
          </c:dPt>
          <c:dLbls>
            <c:dLbl>
              <c:idx val="0"/>
              <c:layout>
                <c:manualLayout>
                  <c:x val="0.23931462069351384"/>
                  <c:y val="-2.516778190987397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CE7-40DC-8D39-B8302C1AE0B2}"/>
                </c:ext>
              </c:extLst>
            </c:dLbl>
            <c:dLbl>
              <c:idx val="1"/>
              <c:layout>
                <c:manualLayout>
                  <c:x val="0.21304347826086956"/>
                  <c:y val="6.04026765836975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CE7-40DC-8D39-B8302C1AE0B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CE7-40DC-8D39-B8302C1AE0B2}"/>
                </c:ext>
              </c:extLst>
            </c:dLbl>
            <c:dLbl>
              <c:idx val="3"/>
              <c:layout>
                <c:manualLayout>
                  <c:x val="-0.25377474184064575"/>
                  <c:y val="-5.033556381974841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CE7-40DC-8D39-B8302C1AE0B2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Лист1!$B$1:$E$1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522</c:v>
                </c:pt>
                <c:pt idx="1">
                  <c:v>26952</c:v>
                </c:pt>
                <c:pt idx="2">
                  <c:v>9</c:v>
                </c:pt>
                <c:pt idx="3">
                  <c:v>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CE7-40DC-8D39-B8302C1AE0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387404256262438"/>
          <c:y val="0.12634226518756739"/>
          <c:w val="0.63225226123900036"/>
          <c:h val="0.72348336369981459"/>
        </c:manualLayout>
      </c:layout>
      <c:doughnut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Челябинская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BD-4183-A4E3-59D5592D76D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BD-4183-A4E3-59D5592D76D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BD-4183-A4E3-59D5592D76D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BD-4183-A4E3-59D5592D76DC}"/>
              </c:ext>
            </c:extLst>
          </c:dPt>
          <c:dLbls>
            <c:dLbl>
              <c:idx val="0"/>
              <c:layout>
                <c:manualLayout>
                  <c:x val="0.22434012415080146"/>
                  <c:y val="-5.033556381974817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EBD-4183-A4E3-59D5592D76DC}"/>
                </c:ext>
              </c:extLst>
            </c:dLbl>
            <c:dLbl>
              <c:idx val="1"/>
              <c:layout>
                <c:manualLayout>
                  <c:x val="0.40029316270044962"/>
                  <c:y val="5.0335563819747025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EBD-4183-A4E3-59D5592D76DC}"/>
                </c:ext>
              </c:extLst>
            </c:dLbl>
            <c:dLbl>
              <c:idx val="2"/>
              <c:layout>
                <c:manualLayout>
                  <c:x val="-0.24633425396950748"/>
                  <c:y val="2.013422552789918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EBD-4183-A4E3-59D5592D76DC}"/>
                </c:ext>
              </c:extLst>
            </c:dLbl>
            <c:dLbl>
              <c:idx val="3"/>
              <c:layout>
                <c:manualLayout>
                  <c:x val="1.3196477891223616E-2"/>
                  <c:y val="0.1308724659313446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EBD-4183-A4E3-59D5592D76DC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Лист1!$B$1:$E$1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1881</c:v>
                </c:pt>
                <c:pt idx="1">
                  <c:v>19504</c:v>
                </c:pt>
                <c:pt idx="2">
                  <c:v>131</c:v>
                </c:pt>
                <c:pt idx="3">
                  <c:v>444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BD-4183-A4E3-59D5592D7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7740396905829299"/>
          <c:w val="0.99872745774875704"/>
          <c:h val="0.122596030941707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ХМАО-ЮГРА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2072664145328291"/>
          <c:y val="0.16081142514249525"/>
          <c:w val="0.57035805071610146"/>
          <c:h val="0.7292160691729550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ХМАО-ЮГРА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CCC-442C-824E-BD1E07CBAE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CCC-442C-824E-BD1E07CBAEA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CCC-442C-824E-BD1E07CBAEA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CCC-442C-824E-BD1E07CBAEA6}"/>
              </c:ext>
            </c:extLst>
          </c:dPt>
          <c:dLbls>
            <c:dLbl>
              <c:idx val="0"/>
              <c:layout>
                <c:manualLayout>
                  <c:x val="0.21588319176638338"/>
                  <c:y val="-5.536912020172276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CCC-442C-824E-BD1E07CBAEA6}"/>
                </c:ext>
              </c:extLst>
            </c:dLbl>
            <c:dLbl>
              <c:idx val="1"/>
              <c:layout>
                <c:manualLayout>
                  <c:x val="0.27493830987661977"/>
                  <c:y val="4.02686492273094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513082026164053"/>
                      <c:h val="8.889656913589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CCC-442C-824E-BD1E07CBAEA6}"/>
                </c:ext>
              </c:extLst>
            </c:dLbl>
            <c:dLbl>
              <c:idx val="2"/>
              <c:layout>
                <c:manualLayout>
                  <c:x val="-0.18331545663091325"/>
                  <c:y val="5.536912020172270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CCC-442C-824E-BD1E07CBAEA6}"/>
                </c:ext>
              </c:extLst>
            </c:dLbl>
            <c:dLbl>
              <c:idx val="3"/>
              <c:layout>
                <c:manualLayout>
                  <c:x val="-0.17036301072602147"/>
                  <c:y val="-6.54362329656723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CCC-442C-824E-BD1E07CBAEA6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596</c:v>
                </c:pt>
                <c:pt idx="1">
                  <c:v>5967</c:v>
                </c:pt>
                <c:pt idx="2">
                  <c:v>60</c:v>
                </c:pt>
                <c:pt idx="3">
                  <c:v>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CC-442C-824E-BD1E07CBAE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843975330064933"/>
          <c:y val="0.19718168802119185"/>
          <c:w val="0.61876002778337624"/>
          <c:h val="0.694181217699057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Тюменская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67-434C-885F-4C40E661567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67-434C-885F-4C40E661567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67-434C-885F-4C40E661567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67-434C-885F-4C40E6615670}"/>
              </c:ext>
            </c:extLst>
          </c:dPt>
          <c:dLbls>
            <c:dLbl>
              <c:idx val="0"/>
              <c:layout>
                <c:manualLayout>
                  <c:x val="0.2049418839202852"/>
                  <c:y val="-5.870359806062419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867-434C-885F-4C40E6615670}"/>
                </c:ext>
              </c:extLst>
            </c:dLbl>
            <c:dLbl>
              <c:idx val="1"/>
              <c:layout>
                <c:manualLayout>
                  <c:x val="-0.23982560884288698"/>
                  <c:y val="6.848753107072820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867-434C-885F-4C40E661567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575</c:v>
                </c:pt>
                <c:pt idx="1">
                  <c:v>4511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867-434C-885F-4C40E6615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Курганская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129992625902586"/>
          <c:y val="0.18739782719564638"/>
          <c:w val="0.63300097363024144"/>
          <c:h val="0.703965036678206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Курганская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21-4A7F-8D3A-EC8B62E3431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21-4A7F-8D3A-EC8B62E3431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21-4A7F-8D3A-EC8B62E3431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21-4A7F-8D3A-EC8B62E3431C}"/>
              </c:ext>
            </c:extLst>
          </c:dPt>
          <c:dLbls>
            <c:dLbl>
              <c:idx val="0"/>
              <c:layout>
                <c:manualLayout>
                  <c:x val="0.13636365210747131"/>
                  <c:y val="-8.3777197182744401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1-CB21-4A7F-8D3A-EC8B62E3431C}"/>
                </c:ext>
              </c:extLst>
            </c:dLbl>
            <c:dLbl>
              <c:idx val="1"/>
              <c:layout>
                <c:manualLayout>
                  <c:x val="-0.22873902934156479"/>
                  <c:y val="2.0944299295685996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3-CB21-4A7F-8D3A-EC8B62E3431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21-4A7F-8D3A-EC8B62E3431C}"/>
                </c:ext>
              </c:extLst>
            </c:dLbl>
            <c:dLbl>
              <c:idx val="3"/>
              <c:layout>
                <c:manualLayout>
                  <c:x val="-0.21293122680349649"/>
                  <c:y val="-3.4857393343533279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7-CB21-4A7F-8D3A-EC8B62E343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949</c:v>
                </c:pt>
                <c:pt idx="1">
                  <c:v>4484</c:v>
                </c:pt>
                <c:pt idx="2">
                  <c:v>1</c:v>
                </c:pt>
                <c:pt idx="3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21-4A7F-8D3A-EC8B62E343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ЯНАО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290909738958877"/>
          <c:y val="0.18739782719564638"/>
          <c:w val="0.6386193261216192"/>
          <c:h val="0.703965036678206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ЯНАО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775-4E1D-9D3E-F010C15D39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775-4E1D-9D3E-F010C15D39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775-4E1D-9D3E-F010C15D39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775-4E1D-9D3E-F010C15D3980}"/>
              </c:ext>
            </c:extLst>
          </c:dPt>
          <c:dLbls>
            <c:dLbl>
              <c:idx val="0"/>
              <c:layout>
                <c:manualLayout>
                  <c:x val="0.19970416527328005"/>
                  <c:y val="-9.294739939878864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775-4E1D-9D3E-F010C15D3980}"/>
                </c:ext>
              </c:extLst>
            </c:dLbl>
            <c:dLbl>
              <c:idx val="1"/>
              <c:layout>
                <c:manualLayout>
                  <c:x val="0.22633138730971758"/>
                  <c:y val="4.402771550468935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775-4E1D-9D3E-F010C15D3980}"/>
                </c:ext>
              </c:extLst>
            </c:dLbl>
            <c:dLbl>
              <c:idx val="2"/>
              <c:layout>
                <c:manualLayout>
                  <c:x val="-0.12869823984278059"/>
                  <c:y val="-2.935181033645957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775-4E1D-9D3E-F010C15D3980}"/>
                </c:ext>
              </c:extLst>
            </c:dLbl>
            <c:dLbl>
              <c:idx val="3"/>
              <c:layout>
                <c:manualLayout>
                  <c:x val="-0.12426036950337431"/>
                  <c:y val="-0.1125152729564283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775-4E1D-9D3E-F010C15D398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76</c:v>
                </c:pt>
                <c:pt idx="1">
                  <c:v>790</c:v>
                </c:pt>
                <c:pt idx="2">
                  <c:v>6</c:v>
                </c:pt>
                <c:pt idx="3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775-4E1D-9D3E-F010C15D39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Циклы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химиотерапии на курс лечения_2018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9497506674463051E-3"/>
          <c:y val="3.4730976801581347E-2"/>
          <c:w val="0.97577092511013219"/>
          <c:h val="0.887540800042656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Курганская область</c:v>
                </c:pt>
                <c:pt idx="3">
                  <c:v>ХМАО-Югра</c:v>
                </c:pt>
                <c:pt idx="4">
                  <c:v>Тюменская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4.17</c:v>
                </c:pt>
                <c:pt idx="1">
                  <c:v>2.95</c:v>
                </c:pt>
                <c:pt idx="2">
                  <c:v>3.41</c:v>
                </c:pt>
                <c:pt idx="3">
                  <c:v>4.54</c:v>
                </c:pt>
                <c:pt idx="4">
                  <c:v>4.03</c:v>
                </c:pt>
                <c:pt idx="5">
                  <c:v>4.43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E9-490C-9FFB-18571878C7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Курганская область</c:v>
                </c:pt>
                <c:pt idx="3">
                  <c:v>ХМАО-Югра</c:v>
                </c:pt>
                <c:pt idx="4">
                  <c:v>Тюменская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4.2</c:v>
                </c:pt>
                <c:pt idx="1">
                  <c:v>3.46</c:v>
                </c:pt>
                <c:pt idx="2">
                  <c:v>3.32</c:v>
                </c:pt>
                <c:pt idx="3">
                  <c:v>4.2699999999999996</c:v>
                </c:pt>
                <c:pt idx="4">
                  <c:v>4.04</c:v>
                </c:pt>
                <c:pt idx="5">
                  <c:v>6.34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E9-490C-9FFB-18571878C7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8821680"/>
        <c:axId val="188822072"/>
      </c:barChart>
      <c:catAx>
        <c:axId val="188821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8822072"/>
        <c:crosses val="autoZero"/>
        <c:auto val="1"/>
        <c:lblAlgn val="ctr"/>
        <c:lblOffset val="100"/>
        <c:noMultiLvlLbl val="0"/>
      </c:catAx>
      <c:valAx>
        <c:axId val="1888220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8821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КСГ_КС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низким </a:t>
            </a:r>
            <a:r>
              <a:rPr lang="ru-RU" sz="1600" b="1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КЗ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_2018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ЛТ_уровень 1-3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Курганская область</c:v>
                </c:pt>
                <c:pt idx="4">
                  <c:v>Тюменская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12538</c:v>
                </c:pt>
                <c:pt idx="1">
                  <c:v>17554</c:v>
                </c:pt>
                <c:pt idx="2">
                  <c:v>4737</c:v>
                </c:pt>
                <c:pt idx="3">
                  <c:v>3032</c:v>
                </c:pt>
                <c:pt idx="4">
                  <c:v>4041</c:v>
                </c:pt>
                <c:pt idx="5">
                  <c:v>1730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AD-4E97-915E-45359DD0D17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ЛТ_уровень 4-7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Курганская область</c:v>
                </c:pt>
                <c:pt idx="4">
                  <c:v>Тюменская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6628</c:v>
                </c:pt>
                <c:pt idx="1">
                  <c:v>3508</c:v>
                </c:pt>
                <c:pt idx="2">
                  <c:v>985</c:v>
                </c:pt>
                <c:pt idx="3">
                  <c:v>1109</c:v>
                </c:pt>
                <c:pt idx="4">
                  <c:v>1667</c:v>
                </c:pt>
                <c:pt idx="5">
                  <c:v>683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AD-4E97-915E-45359DD0D17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ЛТ_уровень 8-10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Курганская область</c:v>
                </c:pt>
                <c:pt idx="4">
                  <c:v>Тюменская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Лист1!$D$2:$D$7</c:f>
              <c:numCache>
                <c:formatCode>#,##0</c:formatCode>
                <c:ptCount val="6"/>
                <c:pt idx="0">
                  <c:v>1024</c:v>
                </c:pt>
                <c:pt idx="1">
                  <c:v>594</c:v>
                </c:pt>
                <c:pt idx="2">
                  <c:v>637</c:v>
                </c:pt>
                <c:pt idx="3">
                  <c:v>276</c:v>
                </c:pt>
                <c:pt idx="4">
                  <c:v>333</c:v>
                </c:pt>
                <c:pt idx="5">
                  <c:v>533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AD-4E97-915E-45359DD0D17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188822856"/>
        <c:axId val="188823248"/>
      </c:barChart>
      <c:catAx>
        <c:axId val="188822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8823248"/>
        <c:crosses val="autoZero"/>
        <c:auto val="1"/>
        <c:lblAlgn val="ctr"/>
        <c:lblOffset val="100"/>
        <c:noMultiLvlLbl val="0"/>
      </c:catAx>
      <c:valAx>
        <c:axId val="18882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8822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2774906941233844"/>
          <c:y val="0.1719302316249344"/>
          <c:w val="0.59136209253543548"/>
          <c:h val="0.764119132746407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D22-47BD-9307-196DCC299E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D22-47BD-9307-196DCC299E3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D22-47BD-9307-196DCC299E33}"/>
              </c:ext>
            </c:extLst>
          </c:dPt>
          <c:dLbls>
            <c:dLbl>
              <c:idx val="0"/>
              <c:layout>
                <c:manualLayout>
                  <c:x val="0.16400973358103907"/>
                  <c:y val="-8.073240822151510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D22-47BD-9307-196DCC299E33}"/>
                </c:ext>
              </c:extLst>
            </c:dLbl>
            <c:dLbl>
              <c:idx val="1"/>
              <c:layout>
                <c:manualLayout>
                  <c:x val="-0.13667477798419922"/>
                  <c:y val="-5.04577551384469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D22-47BD-9307-196DCC299E33}"/>
                </c:ext>
              </c:extLst>
            </c:dLbl>
            <c:dLbl>
              <c:idx val="2"/>
              <c:layout>
                <c:manualLayout>
                  <c:x val="-0.24796709719990431"/>
                  <c:y val="-2.775176532614582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988209993954948"/>
                      <c:h val="0.104861147806657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D22-47BD-9307-196DCC299E33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0.621</c:v>
                </c:pt>
                <c:pt idx="1">
                  <c:v>0.32823000000000002</c:v>
                </c:pt>
                <c:pt idx="2">
                  <c:v>5.0700000000000002E-2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22-47BD-9307-196DCC299E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4304779174412061"/>
          <c:y val="0.12473077609192371"/>
          <c:w val="0.52793770423600916"/>
          <c:h val="0.7592811478304952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D2-43DD-92E0-04DBA9A5C7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6D2-43DD-92E0-04DBA9A5C7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6D2-43DD-92E0-04DBA9A5C77E}"/>
              </c:ext>
            </c:extLst>
          </c:dPt>
          <c:dLbls>
            <c:dLbl>
              <c:idx val="0"/>
              <c:layout>
                <c:manualLayout>
                  <c:x val="0.11226851180407818"/>
                  <c:y val="2.5228877569223457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9.1027552471854831E-2"/>
                      <c:h val="8.467804575127821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6D2-43DD-92E0-04DBA9A5C77E}"/>
                </c:ext>
              </c:extLst>
            </c:dLbl>
            <c:dLbl>
              <c:idx val="1"/>
              <c:layout>
                <c:manualLayout>
                  <c:x val="-0.17541954969387216"/>
                  <c:y val="-1.9865257928522419E-7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558628942899693"/>
                      <c:h val="8.467804575127821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6D2-43DD-92E0-04DBA9A5C77E}"/>
                </c:ext>
              </c:extLst>
            </c:dLbl>
            <c:dLbl>
              <c:idx val="2"/>
              <c:layout>
                <c:manualLayout>
                  <c:x val="0.30523015459296726"/>
                  <c:y val="2.01831020553787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20043465373147"/>
                      <c:h val="8.972382126512291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6D2-43DD-92E0-04DBA9A5C77E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ЛТ_уровень 1-3</c:v>
                </c:pt>
                <c:pt idx="1">
                  <c:v>ЛТ_уровень 4-7</c:v>
                </c:pt>
                <c:pt idx="2">
                  <c:v>ЛТ_уровень 8-10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0.8105</c:v>
                </c:pt>
                <c:pt idx="1">
                  <c:v>0.16200000000000001</c:v>
                </c:pt>
                <c:pt idx="2">
                  <c:v>2.7400000000000001E-2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D2-43DD-92E0-04DBA9A5C7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014514272749286E-4"/>
          <c:y val="0.89458461149713719"/>
          <c:w val="0.99082972480257492"/>
          <c:h val="0.105415388502862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госпитализаций_КС_2018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(уровень госпитализации)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 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 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43077</c:v>
                </c:pt>
                <c:pt idx="1">
                  <c:v>36054</c:v>
                </c:pt>
                <c:pt idx="2">
                  <c:v>10110</c:v>
                </c:pt>
                <c:pt idx="3">
                  <c:v>8951</c:v>
                </c:pt>
                <c:pt idx="4">
                  <c:v>10256</c:v>
                </c:pt>
                <c:pt idx="5">
                  <c:v>3291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C1-417B-A0D7-67BA1D68E9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Уровень госпитализации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 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 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#,##0.0000</c:formatCode>
                <c:ptCount val="6"/>
                <c:pt idx="0">
                  <c:v>9.7000000000000003E-3</c:v>
                </c:pt>
                <c:pt idx="1">
                  <c:v>1.0200000000000001E-2</c:v>
                </c:pt>
                <c:pt idx="2">
                  <c:v>6.1999999999999998E-3</c:v>
                </c:pt>
                <c:pt idx="3">
                  <c:v>5.8999999999999999E-3</c:v>
                </c:pt>
                <c:pt idx="4">
                  <c:v>1.17E-2</c:v>
                </c:pt>
                <c:pt idx="5">
                  <c:v>5.8999999999999999E-3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D7-4B0A-8CA5-D11F9A05AF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8414512"/>
        <c:axId val="188414120"/>
        <c:axId val="0"/>
      </c:bar3DChart>
      <c:valAx>
        <c:axId val="1884141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188414512"/>
        <c:crosses val="autoZero"/>
        <c:crossBetween val="between"/>
      </c:valAx>
      <c:catAx>
        <c:axId val="18841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84141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ХМАО-Югра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2189623123801466"/>
          <c:y val="0.16688452241517135"/>
          <c:w val="0.56407229795362646"/>
          <c:h val="0.7237528188812200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C9-46A0-9FF3-0CA8331C24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DC9-46A0-9FF3-0CA8331C245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C9-46A0-9FF3-0CA8331C245F}"/>
              </c:ext>
            </c:extLst>
          </c:dPt>
          <c:dLbls>
            <c:dLbl>
              <c:idx val="0"/>
              <c:layout>
                <c:manualLayout>
                  <c:x val="0.15730140156168074"/>
                  <c:y val="4.036622014846495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DC9-46A0-9FF3-0CA8331C245F}"/>
                </c:ext>
              </c:extLst>
            </c:dLbl>
            <c:dLbl>
              <c:idx val="1"/>
              <c:layout>
                <c:manualLayout>
                  <c:x val="-0.14550379644455483"/>
                  <c:y val="-3.02746651113488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DC9-46A0-9FF3-0CA8331C245F}"/>
                </c:ext>
              </c:extLst>
            </c:dLbl>
            <c:dLbl>
              <c:idx val="2"/>
              <c:layout>
                <c:manualLayout>
                  <c:x val="0.27527745273294141"/>
                  <c:y val="-6.05493302226975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DC9-46A0-9FF3-0CA8331C245F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0.745</c:v>
                </c:pt>
                <c:pt idx="1">
                  <c:v>0.155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C9-46A0-9FF3-0CA8331C24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318260754531664"/>
          <c:y val="0.18146541727261989"/>
          <c:w val="0.67344687271654002"/>
          <c:h val="0.7871218961460648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803-46EC-8013-A19494CB87C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803-46EC-8013-A19494CB87C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03-46EC-8013-A19494CB87CF}"/>
              </c:ext>
            </c:extLst>
          </c:dPt>
          <c:dLbls>
            <c:dLbl>
              <c:idx val="0"/>
              <c:layout>
                <c:manualLayout>
                  <c:x val="0.17830879026455845"/>
                  <c:y val="9.72563995221417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803-46EC-8013-A19494CB87CF}"/>
                </c:ext>
              </c:extLst>
            </c:dLbl>
            <c:dLbl>
              <c:idx val="1"/>
              <c:layout>
                <c:manualLayout>
                  <c:x val="-0.14660944977308141"/>
                  <c:y val="-0.1667252563236716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803-46EC-8013-A19494CB87CF}"/>
                </c:ext>
              </c:extLst>
            </c:dLbl>
            <c:dLbl>
              <c:idx val="2"/>
              <c:layout>
                <c:manualLayout>
                  <c:x val="0.26548197661612022"/>
                  <c:y val="-5.5575085441223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803-46EC-8013-A19494CB87CF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0.66900000000000004</c:v>
                </c:pt>
                <c:pt idx="1">
                  <c:v>0.27600000000000002</c:v>
                </c:pt>
                <c:pt idx="2">
                  <c:v>5.5E-2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03-46EC-8013-A19494CB87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Курганская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0146311417455084"/>
          <c:y val="0.16552006855276538"/>
          <c:w val="0.60417247722215672"/>
          <c:h val="0.808616298636911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CE7-4E28-A1C7-30C2D78A29F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CE7-4E28-A1C7-30C2D78A29F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CE7-4E28-A1C7-30C2D78A29F8}"/>
              </c:ext>
            </c:extLst>
          </c:dPt>
          <c:dLbls>
            <c:dLbl>
              <c:idx val="0"/>
              <c:layout>
                <c:manualLayout>
                  <c:x val="0.17036222653592895"/>
                  <c:y val="9.50043780560832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CE7-4E28-A1C7-30C2D78A29F8}"/>
                </c:ext>
              </c:extLst>
            </c:dLbl>
            <c:dLbl>
              <c:idx val="1"/>
              <c:layout>
                <c:manualLayout>
                  <c:x val="-0.145517735166106"/>
                  <c:y val="-3.325153231962918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CE7-4E28-A1C7-30C2D78A29F8}"/>
                </c:ext>
              </c:extLst>
            </c:dLbl>
            <c:dLbl>
              <c:idx val="2"/>
              <c:layout>
                <c:manualLayout>
                  <c:x val="0.2874862572793801"/>
                  <c:y val="-5.700262683364995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CE7-4E28-A1C7-30C2D78A29F8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0.68640000000000001</c:v>
                </c:pt>
                <c:pt idx="1">
                  <c:v>0.252</c:v>
                </c:pt>
                <c:pt idx="2">
                  <c:v>6.2399999999999997E-2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E7-4E28-A1C7-30C2D78A2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ЯНАО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791883580798137"/>
          <c:y val="0.18146511878084845"/>
          <c:w val="0.6597822982079774"/>
          <c:h val="0.782491289039779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5DC-4EEC-9712-21F888E303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DC-4EEC-9712-21F888E303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5DC-4EEC-9712-21F888E303A7}"/>
              </c:ext>
            </c:extLst>
          </c:dPt>
          <c:dLbls>
            <c:dLbl>
              <c:idx val="0"/>
              <c:layout>
                <c:manualLayout>
                  <c:x val="0.23039455490311775"/>
                  <c:y val="6.48376233254989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5DC-4EEC-9712-21F888E303A7}"/>
                </c:ext>
              </c:extLst>
            </c:dLbl>
            <c:dLbl>
              <c:idx val="1"/>
              <c:layout>
                <c:manualLayout>
                  <c:x val="-0.16400968315137199"/>
                  <c:y val="-5.557510570757068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5DC-4EEC-9712-21F888E303A7}"/>
                </c:ext>
              </c:extLst>
            </c:dLbl>
            <c:dLbl>
              <c:idx val="2"/>
              <c:layout>
                <c:manualLayout>
                  <c:x val="0.32801936630274392"/>
                  <c:y val="-9.262517617928443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5DC-4EEC-9712-21F888E303A7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0.58699999999999997</c:v>
                </c:pt>
                <c:pt idx="1">
                  <c:v>0.23200000000000001</c:v>
                </c:pt>
                <c:pt idx="2">
                  <c:v>0.18099999999999999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DC-4EEC-9712-21F888E303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КСГ_ДС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низким </a:t>
            </a:r>
            <a:r>
              <a:rPr lang="ru-RU" sz="1600" b="1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КЗ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_2018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ЛТ_уровень 1-3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18945</c:v>
                </c:pt>
                <c:pt idx="1">
                  <c:v>15540</c:v>
                </c:pt>
                <c:pt idx="2">
                  <c:v>4012</c:v>
                </c:pt>
                <c:pt idx="3">
                  <c:v>2446</c:v>
                </c:pt>
                <c:pt idx="4">
                  <c:v>3003</c:v>
                </c:pt>
                <c:pt idx="5">
                  <c:v>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0C-4659-8F0A-B2721468ED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ЛТ_уровень 4-7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5435</c:v>
                </c:pt>
                <c:pt idx="1">
                  <c:v>3075</c:v>
                </c:pt>
                <c:pt idx="2">
                  <c:v>1580</c:v>
                </c:pt>
                <c:pt idx="3">
                  <c:v>1186</c:v>
                </c:pt>
                <c:pt idx="4">
                  <c:v>1122</c:v>
                </c:pt>
                <c:pt idx="5">
                  <c:v>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0C-4659-8F0A-B2721468ED2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ЛТ_уровень 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Лист1!$D$2:$D$7</c:f>
              <c:numCache>
                <c:formatCode>#,##0</c:formatCode>
                <c:ptCount val="6"/>
                <c:pt idx="0">
                  <c:v>1314</c:v>
                </c:pt>
                <c:pt idx="1">
                  <c:v>889</c:v>
                </c:pt>
                <c:pt idx="2">
                  <c:v>375</c:v>
                </c:pt>
                <c:pt idx="3">
                  <c:v>879</c:v>
                </c:pt>
                <c:pt idx="4">
                  <c:v>359</c:v>
                </c:pt>
                <c:pt idx="5">
                  <c:v>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40C-4659-8F0A-B2721468ED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203595584"/>
        <c:axId val="203595976"/>
      </c:barChart>
      <c:catAx>
        <c:axId val="20359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595976"/>
        <c:crosses val="autoZero"/>
        <c:auto val="1"/>
        <c:lblAlgn val="ctr"/>
        <c:lblOffset val="100"/>
        <c:noMultiLvlLbl val="0"/>
      </c:catAx>
      <c:valAx>
        <c:axId val="203595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59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0431910747218998"/>
          <c:y val="0.15174712956955561"/>
          <c:w val="0.57183712425197841"/>
          <c:h val="0.738890255177184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FF03-4667-9C77-B450800B53A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03-4667-9C77-B450800B53A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F03-4667-9C77-B450800B53AE}"/>
              </c:ext>
            </c:extLst>
          </c:dPt>
          <c:dLbls>
            <c:dLbl>
              <c:idx val="0"/>
              <c:layout>
                <c:manualLayout>
                  <c:x val="0.18353470186449611"/>
                  <c:y val="6.05493061661363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F03-4667-9C77-B450800B53AE}"/>
                </c:ext>
              </c:extLst>
            </c:dLbl>
            <c:dLbl>
              <c:idx val="1"/>
              <c:layout>
                <c:manualLayout>
                  <c:x val="-0.17962970820780469"/>
                  <c:y val="-0.141281714387651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F03-4667-9C77-B450800B53AE}"/>
                </c:ext>
              </c:extLst>
            </c:dLbl>
            <c:dLbl>
              <c:idx val="2"/>
              <c:layout>
                <c:manualLayout>
                  <c:x val="0.40611934029590613"/>
                  <c:y val="1.51373265415340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F03-4667-9C77-B450800B53AE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0.73729999999999996</c:v>
                </c:pt>
                <c:pt idx="1">
                  <c:v>0.21149999999999999</c:v>
                </c:pt>
                <c:pt idx="2">
                  <c:v>5.11E-2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22-47BD-9307-196DCC299E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3603100975636573"/>
          <c:y val="0.13986810263345775"/>
          <c:w val="0.50688735827274456"/>
          <c:h val="0.729006494747427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E76-4D4D-8D4F-0A384060B24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BE76-4D4D-8D4F-0A384060B24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E76-4D4D-8D4F-0A384060B24E}"/>
              </c:ext>
            </c:extLst>
          </c:dPt>
          <c:dLbls>
            <c:dLbl>
              <c:idx val="0"/>
              <c:layout>
                <c:manualLayout>
                  <c:x val="0.19997828665101428"/>
                  <c:y val="0.1009155102768937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E76-4D4D-8D4F-0A384060B24E}"/>
                </c:ext>
              </c:extLst>
            </c:dLbl>
            <c:dLbl>
              <c:idx val="1"/>
              <c:layout>
                <c:manualLayout>
                  <c:x val="-0.19646989565713685"/>
                  <c:y val="-9.0823959249204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E76-4D4D-8D4F-0A384060B24E}"/>
                </c:ext>
              </c:extLst>
            </c:dLbl>
            <c:dLbl>
              <c:idx val="2"/>
              <c:layout>
                <c:manualLayout>
                  <c:x val="0.38241461833264118"/>
                  <c:y val="2.522887756922344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E76-4D4D-8D4F-0A384060B24E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ЛТ_уровень 1-3</c:v>
                </c:pt>
                <c:pt idx="1">
                  <c:v>ЛТ_уровень 4-7</c:v>
                </c:pt>
                <c:pt idx="2">
                  <c:v>ЛТ_уровень 8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0.79669999999999996</c:v>
                </c:pt>
                <c:pt idx="1">
                  <c:v>0.15759999999999999</c:v>
                </c:pt>
                <c:pt idx="2">
                  <c:v>4.5499999999999999E-2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D2-43DD-92E0-04DBA9A5C7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014514272749286E-4"/>
          <c:y val="0.8643099584140691"/>
          <c:w val="0.99082972480257492"/>
          <c:h val="0.135690041585930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ХМАО-Югра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1403116115993062"/>
          <c:y val="0.15679296737805509"/>
          <c:w val="0.57193736803171047"/>
          <c:h val="0.7338443739183362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5C4-40F1-948C-EDF1066CDD3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65C4-40F1-948C-EDF1066CDD3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5C4-40F1-948C-EDF1066CDD3E}"/>
              </c:ext>
            </c:extLst>
          </c:dPt>
          <c:dLbls>
            <c:dLbl>
              <c:idx val="0"/>
              <c:layout>
                <c:manualLayout>
                  <c:x val="0.17696407675689099"/>
                  <c:y val="0.1059613278897208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5C4-40F1-948C-EDF1066CDD3E}"/>
                </c:ext>
              </c:extLst>
            </c:dLbl>
            <c:dLbl>
              <c:idx val="1"/>
              <c:layout>
                <c:manualLayout>
                  <c:x val="-0.18089661179593303"/>
                  <c:y val="-0.1564191030753021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5C4-40F1-948C-EDF1066CDD3E}"/>
                </c:ext>
              </c:extLst>
            </c:dLbl>
            <c:dLbl>
              <c:idx val="2"/>
              <c:layout>
                <c:manualLayout>
                  <c:x val="0.43257885429462245"/>
                  <c:y val="-4.54119976670231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5C4-40F1-948C-EDF1066CDD3E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0.67230000000000001</c:v>
                </c:pt>
                <c:pt idx="1">
                  <c:v>0.26469999999999999</c:v>
                </c:pt>
                <c:pt idx="2">
                  <c:v>6.2799999999999995E-2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C9-46A0-9FF3-0CA8331C24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299469535248975"/>
          <c:y val="0.18146541727261989"/>
          <c:w val="0.64174753222506287"/>
          <c:h val="0.7500718391852488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DBB8-43ED-B34E-161C511D7B5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BB8-43ED-B34E-161C511D7B5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B8-43ED-B34E-161C511D7B58}"/>
              </c:ext>
            </c:extLst>
          </c:dPt>
          <c:dLbls>
            <c:dLbl>
              <c:idx val="0"/>
              <c:layout>
                <c:manualLayout>
                  <c:x val="0.12679736196590824"/>
                  <c:y val="0.1574627420834676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BB8-43ED-B34E-161C511D7B58}"/>
                </c:ext>
              </c:extLst>
            </c:dLbl>
            <c:dLbl>
              <c:idx val="1"/>
              <c:layout>
                <c:manualLayout>
                  <c:x val="-0.1347221970887775"/>
                  <c:y val="0.1250439422427537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BB8-43ED-B34E-161C511D7B58}"/>
                </c:ext>
              </c:extLst>
            </c:dLbl>
            <c:dLbl>
              <c:idx val="2"/>
              <c:layout>
                <c:manualLayout>
                  <c:x val="-0.17830879026455845"/>
                  <c:y val="-0.111150170882447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BB8-43ED-B34E-161C511D7B58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0.54220000000000002</c:v>
                </c:pt>
                <c:pt idx="1">
                  <c:v>0.26290000000000002</c:v>
                </c:pt>
                <c:pt idx="2">
                  <c:v>0.1948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03-46EC-8013-A19494CB87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Курганская</a:t>
            </a:r>
            <a:r>
              <a:rPr lang="ru-RU" sz="160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278626638995847"/>
          <c:y val="0.16815774915926737"/>
          <c:w val="0.58958325531585476"/>
          <c:h val="0.7890902807154951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367-43C1-854F-A66A073253A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67-43C1-854F-A66A073253A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3367-43C1-854F-A66A073253AD}"/>
              </c:ext>
            </c:extLst>
          </c:dPt>
          <c:dLbls>
            <c:dLbl>
              <c:idx val="0"/>
              <c:layout>
                <c:manualLayout>
                  <c:x val="0.17391143958876079"/>
                  <c:y val="0.104504815861691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367-43C1-854F-A66A073253AD}"/>
                </c:ext>
              </c:extLst>
            </c:dLbl>
            <c:dLbl>
              <c:idx val="1"/>
              <c:layout>
                <c:manualLayout>
                  <c:x val="-0.15616537432460154"/>
                  <c:y val="-0.1425065670841249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367-43C1-854F-A66A073253AD}"/>
                </c:ext>
              </c:extLst>
            </c:dLbl>
            <c:dLbl>
              <c:idx val="2"/>
              <c:layout>
                <c:manualLayout>
                  <c:x val="0.31233074864920291"/>
                  <c:y val="-3.32515323196291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367-43C1-854F-A66A073253A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0.66969999999999996</c:v>
                </c:pt>
                <c:pt idx="1">
                  <c:v>0.252</c:v>
                </c:pt>
                <c:pt idx="2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E7-4E28-A1C7-30C2D78A2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госпитализаций_ДС_2018  (уровень госпитализации)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993128099927076E-3"/>
                  <c:y val="0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7030A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152-4AE6-9648-53AC79289A57}"/>
                </c:ext>
              </c:extLst>
            </c:dLbl>
            <c:dLbl>
              <c:idx val="2"/>
              <c:spPr>
                <a:solidFill>
                  <a:schemeClr val="bg1"/>
                </a:solidFill>
                <a:ln>
                  <a:solidFill>
                    <a:srgbClr val="7030A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1B6-42C4-A641-C0B29A6DDD3A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 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 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27483</c:v>
                </c:pt>
                <c:pt idx="1">
                  <c:v>21516</c:v>
                </c:pt>
                <c:pt idx="2">
                  <c:v>6623</c:v>
                </c:pt>
                <c:pt idx="3">
                  <c:v>5086</c:v>
                </c:pt>
                <c:pt idx="4">
                  <c:v>5434</c:v>
                </c:pt>
                <c:pt idx="5">
                  <c:v>872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C1-417B-A0D7-67BA1D68E9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Уровень госпитализации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 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 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0.00000</c:formatCode>
                <c:ptCount val="6"/>
                <c:pt idx="0">
                  <c:v>6.1900000000000002E-3</c:v>
                </c:pt>
                <c:pt idx="1">
                  <c:v>6.0600000000000003E-3</c:v>
                </c:pt>
                <c:pt idx="2">
                  <c:v>4.0699999999999998E-3</c:v>
                </c:pt>
                <c:pt idx="3">
                  <c:v>3.3700000000000002E-3</c:v>
                </c:pt>
                <c:pt idx="4">
                  <c:v>6.1999999999999998E-3</c:v>
                </c:pt>
                <c:pt idx="5">
                  <c:v>1.56E-3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D7-4B0A-8CA5-D11F9A05AF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8816192"/>
        <c:axId val="188415296"/>
        <c:axId val="0"/>
      </c:bar3DChart>
      <c:valAx>
        <c:axId val="1884152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188816192"/>
        <c:crosses val="autoZero"/>
        <c:crossBetween val="between"/>
      </c:valAx>
      <c:catAx>
        <c:axId val="18881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84152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ЯНАО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572882071995148"/>
          <c:y val="0.14904630711809891"/>
          <c:w val="0.67149727557593253"/>
          <c:h val="0.796385065466672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AB-46DE-AD62-0EB38E7FBF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4AB-46DE-AD62-0EB38E7FBF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04AB-46DE-AD62-0EB38E7FBF80}"/>
              </c:ext>
            </c:extLst>
          </c:dPt>
          <c:dLbls>
            <c:dLbl>
              <c:idx val="0"/>
              <c:layout>
                <c:manualLayout>
                  <c:x val="0.19915461525523737"/>
                  <c:y val="-0.1296752466509981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4AB-46DE-AD62-0EB38E7FBF80}"/>
                </c:ext>
              </c:extLst>
            </c:dLbl>
            <c:dLbl>
              <c:idx val="1"/>
              <c:layout>
                <c:manualLayout>
                  <c:x val="0.26163449455099796"/>
                  <c:y val="9.262517617928442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4AB-46DE-AD62-0EB38E7FBF80}"/>
                </c:ext>
              </c:extLst>
            </c:dLbl>
            <c:dLbl>
              <c:idx val="2"/>
              <c:layout>
                <c:manualLayout>
                  <c:x val="-0.12495975859152152"/>
                  <c:y val="-0.138937764268926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4AB-46DE-AD62-0EB38E7FBF8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ЛТ_недорогие схемы</c:v>
                </c:pt>
                <c:pt idx="1">
                  <c:v>ЛТ_средние схемы</c:v>
                </c:pt>
                <c:pt idx="2">
                  <c:v>ЛТ_дорогие схемы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0.29620000000000002</c:v>
                </c:pt>
                <c:pt idx="1">
                  <c:v>0.33789999999999998</c:v>
                </c:pt>
                <c:pt idx="2">
                  <c:v>0.36580000000000001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DC-4EEC-9712-21F888E303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госпитализаций без специального лечения злокачественных новообразований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2461</c:v>
                </c:pt>
                <c:pt idx="1">
                  <c:v>3018</c:v>
                </c:pt>
                <c:pt idx="2">
                  <c:v>1471</c:v>
                </c:pt>
                <c:pt idx="3">
                  <c:v>565</c:v>
                </c:pt>
                <c:pt idx="4">
                  <c:v>501</c:v>
                </c:pt>
                <c:pt idx="5">
                  <c:v>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84-4913-90CC-8F75096F102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0</c:v>
                </c:pt>
                <c:pt idx="1">
                  <c:v>2306</c:v>
                </c:pt>
                <c:pt idx="2">
                  <c:v>1919</c:v>
                </c:pt>
                <c:pt idx="3">
                  <c:v>599</c:v>
                </c:pt>
                <c:pt idx="4">
                  <c:v>1099</c:v>
                </c:pt>
                <c:pt idx="5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84-4913-90CC-8F75096F10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596760"/>
        <c:axId val="203597152"/>
      </c:barChart>
      <c:catAx>
        <c:axId val="20359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597152"/>
        <c:crosses val="autoZero"/>
        <c:auto val="1"/>
        <c:lblAlgn val="ctr"/>
        <c:lblOffset val="100"/>
        <c:noMultiLvlLbl val="0"/>
      </c:catAx>
      <c:valAx>
        <c:axId val="2035971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03596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_2019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2690743391633656E-3"/>
          <c:y val="6.2177857361917672E-2"/>
          <c:w val="0.98411647962585658"/>
          <c:h val="0.868590536302569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#,##0.0000</c:formatCode>
                <c:ptCount val="6"/>
                <c:pt idx="0">
                  <c:v>9.1000000000000004E-3</c:v>
                </c:pt>
                <c:pt idx="1">
                  <c:v>9.5999999999999992E-3</c:v>
                </c:pt>
                <c:pt idx="2">
                  <c:v>7.7999999999999996E-3</c:v>
                </c:pt>
                <c:pt idx="3">
                  <c:v>9.1000000000000004E-3</c:v>
                </c:pt>
                <c:pt idx="4">
                  <c:v>9.1000000000000004E-3</c:v>
                </c:pt>
                <c:pt idx="5">
                  <c:v>9.1000000000000004E-3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2D-4352-AB4B-10BE8C6843E3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9.7000000000000003E-3</c:v>
                </c:pt>
                <c:pt idx="1">
                  <c:v>1.0200000000000001E-2</c:v>
                </c:pt>
                <c:pt idx="2">
                  <c:v>6.1999999999999998E-3</c:v>
                </c:pt>
                <c:pt idx="3">
                  <c:v>5.8999999999999999E-3</c:v>
                </c:pt>
                <c:pt idx="4">
                  <c:v>1.17E-2</c:v>
                </c:pt>
                <c:pt idx="5">
                  <c:v>5.8999999999999999E-3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2C-4A1E-82B8-9D36094402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03597936"/>
        <c:axId val="203598328"/>
      </c:barChart>
      <c:catAx>
        <c:axId val="20359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598328"/>
        <c:crosses val="autoZero"/>
        <c:auto val="1"/>
        <c:lblAlgn val="ctr"/>
        <c:lblOffset val="100"/>
        <c:noMultiLvlLbl val="0"/>
      </c:catAx>
      <c:valAx>
        <c:axId val="203598328"/>
        <c:scaling>
          <c:orientation val="minMax"/>
          <c:max val="1.2300000000000002E-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00" sourceLinked="1"/>
        <c:majorTickMark val="out"/>
        <c:minorTickMark val="none"/>
        <c:tickLblPos val="nextTo"/>
        <c:crossAx val="203597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219157562378103"/>
          <c:y val="0.96914222637899694"/>
          <c:w val="0.22585776370038499"/>
          <c:h val="3.08577736210031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447844013637137E-2"/>
          <c:y val="8.7224411800741669E-2"/>
          <c:w val="0.9510431197272573"/>
          <c:h val="0.836848095168155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solidFill>
                  <a:schemeClr val="bg1"/>
                </a:solidFill>
                <a:ln>
                  <a:solidFill>
                    <a:srgbClr val="7030A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3EEE-4DA9-806F-C9C3E1D9FE90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6.3099999999999996E-3</c:v>
                </c:pt>
                <c:pt idx="1">
                  <c:v>6.3099999999999996E-3</c:v>
                </c:pt>
                <c:pt idx="2">
                  <c:v>4.5599999999999998E-3</c:v>
                </c:pt>
                <c:pt idx="3">
                  <c:v>6.3099999999999996E-3</c:v>
                </c:pt>
                <c:pt idx="4">
                  <c:v>6.3099999999999996E-3</c:v>
                </c:pt>
                <c:pt idx="5">
                  <c:v>6.11E-3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4D-4859-A222-3B87BB5975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6.1900000000000002E-3</c:v>
                </c:pt>
                <c:pt idx="1">
                  <c:v>6.0600000000000003E-3</c:v>
                </c:pt>
                <c:pt idx="2">
                  <c:v>4.0699999999999998E-3</c:v>
                </c:pt>
                <c:pt idx="3">
                  <c:v>3.3700000000000002E-3</c:v>
                </c:pt>
                <c:pt idx="4">
                  <c:v>6.1999999999999998E-3</c:v>
                </c:pt>
                <c:pt idx="5">
                  <c:v>1.56E-3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F6-47BA-BB8B-6EEB1666EA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599112"/>
        <c:axId val="203599504"/>
      </c:barChart>
      <c:catAx>
        <c:axId val="20359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599504"/>
        <c:crosses val="autoZero"/>
        <c:auto val="1"/>
        <c:lblAlgn val="ctr"/>
        <c:lblOffset val="100"/>
        <c:noMultiLvlLbl val="0"/>
      </c:catAx>
      <c:valAx>
        <c:axId val="203599504"/>
        <c:scaling>
          <c:orientation val="minMax"/>
          <c:max val="7.0000000000000019E-3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0359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581375569185066"/>
          <c:y val="0.96914222637899694"/>
          <c:w val="0.2148259095790602"/>
          <c:h val="3.08577736210031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_2019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85223.1</c:v>
                </c:pt>
                <c:pt idx="1">
                  <c:v>83511.429999999993</c:v>
                </c:pt>
                <c:pt idx="2">
                  <c:v>134776.79999999999</c:v>
                </c:pt>
                <c:pt idx="3">
                  <c:v>85376.56</c:v>
                </c:pt>
                <c:pt idx="4">
                  <c:v>84762.89</c:v>
                </c:pt>
                <c:pt idx="5">
                  <c:v>258892.02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BE-46A1-804B-9D237D0790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_(* #,##0.00_);_(* \(#,##0.00\);_(* "-"??_);_(@_)</c:formatCode>
                <c:ptCount val="6"/>
                <c:pt idx="0">
                  <c:v>49709.1</c:v>
                </c:pt>
                <c:pt idx="1">
                  <c:v>50726.98</c:v>
                </c:pt>
                <c:pt idx="2">
                  <c:v>112716.53</c:v>
                </c:pt>
                <c:pt idx="3">
                  <c:v>63363.33</c:v>
                </c:pt>
                <c:pt idx="4">
                  <c:v>65124.97</c:v>
                </c:pt>
                <c:pt idx="5">
                  <c:v>244449.64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33-4025-9876-A951E0BF588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600288"/>
        <c:axId val="203600680"/>
      </c:barChart>
      <c:catAx>
        <c:axId val="20360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600680"/>
        <c:crosses val="autoZero"/>
        <c:auto val="1"/>
        <c:lblAlgn val="ctr"/>
        <c:lblOffset val="100"/>
        <c:noMultiLvlLbl val="0"/>
      </c:catAx>
      <c:valAx>
        <c:axId val="2036006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0360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105191929133857"/>
          <c:y val="0.93769413769596521"/>
          <c:w val="0.18423527137232842"/>
          <c:h val="3.5711722571152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_2019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78421.7</c:v>
                </c:pt>
                <c:pt idx="1">
                  <c:v>78492.3</c:v>
                </c:pt>
                <c:pt idx="2">
                  <c:v>124020.7</c:v>
                </c:pt>
                <c:pt idx="3">
                  <c:v>78562.89</c:v>
                </c:pt>
                <c:pt idx="4">
                  <c:v>77998.19</c:v>
                </c:pt>
                <c:pt idx="5">
                  <c:v>183906.8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06-4A85-BE0E-04EC532359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_(* #,##0.00_);_(* \(#,##0.00\);_(* "-"??_);_(@_)</c:formatCode>
                <c:ptCount val="6"/>
                <c:pt idx="0">
                  <c:v>18882.61</c:v>
                </c:pt>
                <c:pt idx="1">
                  <c:v>29869.24</c:v>
                </c:pt>
                <c:pt idx="2">
                  <c:v>43520.35</c:v>
                </c:pt>
                <c:pt idx="3">
                  <c:v>46810.89</c:v>
                </c:pt>
                <c:pt idx="4">
                  <c:v>36386.47</c:v>
                </c:pt>
                <c:pt idx="5">
                  <c:v>235303.81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50-498C-8A66-FB4EB7C167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601464"/>
        <c:axId val="203601856"/>
      </c:barChart>
      <c:catAx>
        <c:axId val="20360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601856"/>
        <c:crosses val="autoZero"/>
        <c:auto val="1"/>
        <c:lblAlgn val="ctr"/>
        <c:lblOffset val="100"/>
        <c:noMultiLvlLbl val="0"/>
      </c:catAx>
      <c:valAx>
        <c:axId val="2036018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03601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194595022355873"/>
          <c:y val="0.93527648862933954"/>
          <c:w val="0.17317119279688026"/>
          <c:h val="3.5711722571152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заболеваемости профиль ОНКОЛОГИЯ на 1000 застрахованных, человек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18.46</c:v>
                </c:pt>
                <c:pt idx="1">
                  <c:v>16.95</c:v>
                </c:pt>
                <c:pt idx="2">
                  <c:v>9.9499999999999993</c:v>
                </c:pt>
                <c:pt idx="3">
                  <c:v>23.16</c:v>
                </c:pt>
                <c:pt idx="4">
                  <c:v>26.08</c:v>
                </c:pt>
                <c:pt idx="5">
                  <c:v>13.74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28-451E-8A52-A10F25E4618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18.3</c:v>
                </c:pt>
                <c:pt idx="1">
                  <c:v>17.47</c:v>
                </c:pt>
                <c:pt idx="2">
                  <c:v>10.39</c:v>
                </c:pt>
                <c:pt idx="3">
                  <c:v>21.06</c:v>
                </c:pt>
                <c:pt idx="4">
                  <c:v>26.1</c:v>
                </c:pt>
                <c:pt idx="5">
                  <c:v>14.08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28-451E-8A52-A10F25E46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602640"/>
        <c:axId val="203603032"/>
      </c:barChart>
      <c:catAx>
        <c:axId val="20360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603032"/>
        <c:crosses val="autoZero"/>
        <c:auto val="1"/>
        <c:lblAlgn val="ctr"/>
        <c:lblOffset val="100"/>
        <c:noMultiLvlLbl val="0"/>
      </c:catAx>
      <c:valAx>
        <c:axId val="2036030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360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_2019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3614446034980193E-2"/>
          <c:y val="0.10652975945414683"/>
          <c:w val="0.95008036453840594"/>
          <c:h val="0.81301819637411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Тюменская область</c:v>
                </c:pt>
                <c:pt idx="1">
                  <c:v>ЯНАО</c:v>
                </c:pt>
              </c:strCache>
            </c:strRef>
          </c:cat>
          <c:val>
            <c:numRef>
              <c:f>Лист1!$C$2:$C$3</c:f>
              <c:numCache>
                <c:formatCode>#,##0.0000</c:formatCode>
                <c:ptCount val="2"/>
                <c:pt idx="0">
                  <c:v>9.1000000000000004E-3</c:v>
                </c:pt>
                <c:pt idx="1">
                  <c:v>9.1000000000000004E-3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2D-4352-AB4B-10BE8C6843E3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Тюменская область</c:v>
                </c:pt>
                <c:pt idx="1">
                  <c:v>ЯНАО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5.8999999999999999E-3</c:v>
                </c:pt>
                <c:pt idx="1">
                  <c:v>5.8999999999999999E-3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2C-4A1E-82B8-9D36094402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03816104"/>
        <c:axId val="203816496"/>
      </c:barChart>
      <c:catAx>
        <c:axId val="203816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816496"/>
        <c:crosses val="autoZero"/>
        <c:auto val="1"/>
        <c:lblAlgn val="ctr"/>
        <c:lblOffset val="100"/>
        <c:noMultiLvlLbl val="0"/>
      </c:catAx>
      <c:valAx>
        <c:axId val="203816496"/>
        <c:scaling>
          <c:orientation val="minMax"/>
          <c:max val="9.7000000000000038E-3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00" sourceLinked="1"/>
        <c:majorTickMark val="out"/>
        <c:minorTickMark val="none"/>
        <c:tickLblPos val="nextTo"/>
        <c:crossAx val="203816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813893024043612"/>
          <c:y val="0.95055526679669688"/>
          <c:w val="0.19533835650409612"/>
          <c:h val="4.62034255848127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447844013637137E-2"/>
          <c:y val="9.2781645793586706E-2"/>
          <c:w val="0.9510431197272573"/>
          <c:h val="0.798746321495403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Тюменская область</c:v>
                </c:pt>
                <c:pt idx="1">
                  <c:v>ЯНАО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6.3099999999999996E-3</c:v>
                </c:pt>
                <c:pt idx="1">
                  <c:v>6.11E-3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4D-4859-A222-3B87BB5975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Тюменская область</c:v>
                </c:pt>
                <c:pt idx="1">
                  <c:v>ЯНАО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3.3700000000000002E-3</c:v>
                </c:pt>
                <c:pt idx="1">
                  <c:v>1.56E-3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F6-47BA-BB8B-6EEB1666EA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817280"/>
        <c:axId val="203817672"/>
      </c:barChart>
      <c:catAx>
        <c:axId val="203817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817672"/>
        <c:crosses val="autoZero"/>
        <c:auto val="1"/>
        <c:lblAlgn val="ctr"/>
        <c:lblOffset val="100"/>
        <c:noMultiLvlLbl val="0"/>
      </c:catAx>
      <c:valAx>
        <c:axId val="2038176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381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455397110562824"/>
          <c:y val="0.95055526679669688"/>
          <c:w val="0.19157104100655625"/>
          <c:h val="4.62034255848127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_2019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Свердловская область</c:v>
                </c:pt>
                <c:pt idx="1">
                  <c:v>Челябинская область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85223.1</c:v>
                </c:pt>
                <c:pt idx="1">
                  <c:v>83511.429999999993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BE-46A1-804B-9D237D0790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Свердловская область</c:v>
                </c:pt>
                <c:pt idx="1">
                  <c:v>Челябинская область</c:v>
                </c:pt>
              </c:strCache>
            </c:strRef>
          </c:cat>
          <c:val>
            <c:numRef>
              <c:f>Лист1!$C$2:$C$3</c:f>
              <c:numCache>
                <c:formatCode>_(* #,##0.00_);_(* \(#,##0.00\);_(* "-"??_);_(@_)</c:formatCode>
                <c:ptCount val="2"/>
                <c:pt idx="0">
                  <c:v>49709.1</c:v>
                </c:pt>
                <c:pt idx="1">
                  <c:v>50726.98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33-4025-9876-A951E0BF588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818456"/>
        <c:axId val="203818848"/>
      </c:barChart>
      <c:catAx>
        <c:axId val="203818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818848"/>
        <c:crosses val="autoZero"/>
        <c:auto val="1"/>
        <c:lblAlgn val="ctr"/>
        <c:lblOffset val="100"/>
        <c:noMultiLvlLbl val="0"/>
      </c:catAx>
      <c:valAx>
        <c:axId val="2038188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03818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890906214848142"/>
          <c:y val="0.94914715776766823"/>
          <c:w val="0.19539598565804275"/>
          <c:h val="3.61634562390275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6261841450808443"/>
          <c:y val="0.18884129558286247"/>
          <c:w val="0.49707087027253161"/>
          <c:h val="0.61891649835258145"/>
        </c:manualLayout>
      </c:layout>
      <c:doughnut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Челябинская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BD-4183-A4E3-59D5592D76D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BD-4183-A4E3-59D5592D76D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BD-4183-A4E3-59D5592D76D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BD-4183-A4E3-59D5592D76DC}"/>
              </c:ext>
            </c:extLst>
          </c:dPt>
          <c:dLbls>
            <c:dLbl>
              <c:idx val="0"/>
              <c:layout>
                <c:manualLayout>
                  <c:x val="0.12203687445127305"/>
                  <c:y val="-6.481049128029152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EBD-4183-A4E3-59D5592D76DC}"/>
                </c:ext>
              </c:extLst>
            </c:dLbl>
            <c:dLbl>
              <c:idx val="1"/>
              <c:layout>
                <c:manualLayout>
                  <c:x val="0.14966621885375311"/>
                  <c:y val="-1.85172832229404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EBD-4183-A4E3-59D5592D76DC}"/>
                </c:ext>
              </c:extLst>
            </c:dLbl>
            <c:dLbl>
              <c:idx val="2"/>
              <c:layout>
                <c:manualLayout>
                  <c:x val="-0.12439879725785097"/>
                  <c:y val="0.1203623409491128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EBD-4183-A4E3-59D5592D76DC}"/>
                </c:ext>
              </c:extLst>
            </c:dLbl>
            <c:dLbl>
              <c:idx val="3"/>
              <c:layout>
                <c:manualLayout>
                  <c:x val="-0.1058965806863921"/>
                  <c:y val="-6.94398120860266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EBD-4183-A4E3-59D5592D76DC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Лист1!$B$1:$E$1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3431</c:v>
                </c:pt>
                <c:pt idx="1">
                  <c:v>21769</c:v>
                </c:pt>
                <c:pt idx="2">
                  <c:v>10854</c:v>
                </c:pt>
                <c:pt idx="3">
                  <c:v>3018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BD-4183-A4E3-59D5592D7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7740396905829299"/>
          <c:w val="0.99872745774875704"/>
          <c:h val="0.122596030941707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НОРМАТИВ_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_2019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4567280848687884E-2"/>
          <c:y val="8.8381104984538564E-2"/>
          <c:w val="0.94863204913456167"/>
          <c:h val="0.80310060578278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78421.7</c:v>
                </c:pt>
                <c:pt idx="1">
                  <c:v>78492.3</c:v>
                </c:pt>
                <c:pt idx="2">
                  <c:v>124020.7</c:v>
                </c:pt>
                <c:pt idx="3">
                  <c:v>78562.89</c:v>
                </c:pt>
                <c:pt idx="4">
                  <c:v>77998.19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06-4A85-BE0E-04EC532359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</c:strCache>
            </c:strRef>
          </c:cat>
          <c:val>
            <c:numRef>
              <c:f>Лист1!$C$2:$C$6</c:f>
              <c:numCache>
                <c:formatCode>_(* #,##0.00_);_(* \(#,##0.00\);_(* "-"??_);_(@_)</c:formatCode>
                <c:ptCount val="5"/>
                <c:pt idx="0">
                  <c:v>18882.61</c:v>
                </c:pt>
                <c:pt idx="1">
                  <c:v>29869.24</c:v>
                </c:pt>
                <c:pt idx="2">
                  <c:v>43520.35</c:v>
                </c:pt>
                <c:pt idx="3">
                  <c:v>46810.89</c:v>
                </c:pt>
                <c:pt idx="4">
                  <c:v>36386.47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50-498C-8A66-FB4EB7C167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819632"/>
        <c:axId val="203820024"/>
      </c:barChart>
      <c:catAx>
        <c:axId val="203819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820024"/>
        <c:crosses val="autoZero"/>
        <c:auto val="1"/>
        <c:lblAlgn val="ctr"/>
        <c:lblOffset val="100"/>
        <c:noMultiLvlLbl val="0"/>
      </c:catAx>
      <c:valAx>
        <c:axId val="203820024"/>
        <c:scaling>
          <c:orientation val="minMax"/>
          <c:max val="130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crossAx val="203819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867434284282306"/>
          <c:y val="0.96261363424365087"/>
          <c:w val="0.19327169530944308"/>
          <c:h val="3.61634562390275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Круглосуточный стационар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ЯМАЛ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2.06</c:v>
                </c:pt>
                <c:pt idx="1">
                  <c:v>2.2999999999999998</c:v>
                </c:pt>
                <c:pt idx="2">
                  <c:v>2.27</c:v>
                </c:pt>
                <c:pt idx="3">
                  <c:v>2.13</c:v>
                </c:pt>
                <c:pt idx="4">
                  <c:v>2.58</c:v>
                </c:pt>
                <c:pt idx="5">
                  <c:v>2.68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2E-462B-863E-98D23EADEE2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ЯМАЛ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3.03</c:v>
                </c:pt>
                <c:pt idx="2">
                  <c:v>3.04</c:v>
                </c:pt>
                <c:pt idx="3">
                  <c:v>3.28</c:v>
                </c:pt>
                <c:pt idx="4">
                  <c:v>2.74</c:v>
                </c:pt>
                <c:pt idx="5">
                  <c:v>2.81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2E-462B-863E-98D23EADEE2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2019.01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ЯМАЛ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2.78</c:v>
                </c:pt>
                <c:pt idx="1">
                  <c:v>2.38</c:v>
                </c:pt>
                <c:pt idx="2">
                  <c:v>2.63</c:v>
                </c:pt>
                <c:pt idx="3">
                  <c:v>3.04</c:v>
                </c:pt>
                <c:pt idx="4">
                  <c:v>2.72</c:v>
                </c:pt>
                <c:pt idx="5">
                  <c:v>3.11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2E-462B-863E-98D23EADEE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03820808"/>
        <c:axId val="203821200"/>
      </c:barChart>
      <c:catAx>
        <c:axId val="2038208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821200"/>
        <c:crosses val="autoZero"/>
        <c:auto val="1"/>
        <c:lblAlgn val="ctr"/>
        <c:lblOffset val="100"/>
        <c:noMultiLvlLbl val="0"/>
      </c:catAx>
      <c:valAx>
        <c:axId val="20382120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3820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Дневной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стационар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ЯМАЛ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2.27</c:v>
                </c:pt>
                <c:pt idx="1">
                  <c:v>2.34</c:v>
                </c:pt>
                <c:pt idx="2">
                  <c:v>2.88</c:v>
                </c:pt>
                <c:pt idx="3">
                  <c:v>4.05</c:v>
                </c:pt>
                <c:pt idx="4">
                  <c:v>2.88</c:v>
                </c:pt>
                <c:pt idx="5">
                  <c:v>6.51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11-4795-9CD8-2313B55287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ЯМАЛ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2.98</c:v>
                </c:pt>
                <c:pt idx="1">
                  <c:v>0</c:v>
                </c:pt>
                <c:pt idx="2">
                  <c:v>4.0199999999999996</c:v>
                </c:pt>
                <c:pt idx="3">
                  <c:v>6.1</c:v>
                </c:pt>
                <c:pt idx="4">
                  <c:v>4.92</c:v>
                </c:pt>
                <c:pt idx="5">
                  <c:v>5.39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11-4795-9CD8-2313B55287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2019.01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ЯМАЛ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2.19</c:v>
                </c:pt>
                <c:pt idx="1">
                  <c:v>2.09</c:v>
                </c:pt>
                <c:pt idx="2">
                  <c:v>3.04</c:v>
                </c:pt>
                <c:pt idx="3">
                  <c:v>4.32</c:v>
                </c:pt>
                <c:pt idx="4">
                  <c:v>4.88</c:v>
                </c:pt>
                <c:pt idx="5">
                  <c:v>7.14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11-4795-9CD8-2313B55287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03821984"/>
        <c:axId val="203822376"/>
      </c:barChart>
      <c:catAx>
        <c:axId val="203821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822376"/>
        <c:crosses val="autoZero"/>
        <c:auto val="1"/>
        <c:lblAlgn val="ctr"/>
        <c:lblOffset val="100"/>
        <c:noMultiLvlLbl val="0"/>
      </c:catAx>
      <c:valAx>
        <c:axId val="203822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3821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1/12_2019 ОБЪЕМ МП_КС </a:t>
            </a:r>
          </a:p>
          <a:p>
            <a:pPr>
              <a:defRPr sz="1600">
                <a:solidFill>
                  <a:srgbClr val="002060"/>
                </a:solidFill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с январем_2019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январь_2019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2566</c:v>
                </c:pt>
                <c:pt idx="1">
                  <c:v>2494</c:v>
                </c:pt>
                <c:pt idx="2">
                  <c:v>651</c:v>
                </c:pt>
                <c:pt idx="3">
                  <c:v>998</c:v>
                </c:pt>
                <c:pt idx="4">
                  <c:v>477</c:v>
                </c:pt>
                <c:pt idx="5">
                  <c:v>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E9-4C8C-AFDC-6F6F298EEB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1/12_2019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3367</c:v>
                </c:pt>
                <c:pt idx="1">
                  <c:v>2828</c:v>
                </c:pt>
                <c:pt idx="2">
                  <c:v>1058</c:v>
                </c:pt>
                <c:pt idx="3">
                  <c:v>1144</c:v>
                </c:pt>
                <c:pt idx="4">
                  <c:v>665</c:v>
                </c:pt>
                <c:pt idx="5">
                  <c:v>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E9-4C8C-AFDC-6F6F298EEB6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823160"/>
        <c:axId val="204861352"/>
      </c:barChart>
      <c:catAx>
        <c:axId val="203823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861352"/>
        <c:crosses val="autoZero"/>
        <c:auto val="1"/>
        <c:lblAlgn val="ctr"/>
        <c:lblOffset val="100"/>
        <c:noMultiLvlLbl val="0"/>
      </c:catAx>
      <c:valAx>
        <c:axId val="2048613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03823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b="0" i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1/12_2019 ОБЪЕМ МП_ДС </a:t>
            </a:r>
          </a:p>
          <a:p>
            <a:pPr>
              <a:defRPr sz="1600">
                <a:solidFill>
                  <a:srgbClr val="002060"/>
                </a:solidFill>
              </a:defRPr>
            </a:pPr>
            <a:r>
              <a:rPr lang="ru-RU" sz="1600" b="0" i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с январем_2019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январь_2019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2000</c:v>
                </c:pt>
                <c:pt idx="1">
                  <c:v>1485</c:v>
                </c:pt>
                <c:pt idx="2">
                  <c:v>535</c:v>
                </c:pt>
                <c:pt idx="3">
                  <c:v>512</c:v>
                </c:pt>
                <c:pt idx="4">
                  <c:v>403</c:v>
                </c:pt>
                <c:pt idx="5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4A-4A20-8295-19FAB9BD547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1/12_2019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2335</c:v>
                </c:pt>
                <c:pt idx="1">
                  <c:v>1867</c:v>
                </c:pt>
                <c:pt idx="2">
                  <c:v>618</c:v>
                </c:pt>
                <c:pt idx="3">
                  <c:v>793</c:v>
                </c:pt>
                <c:pt idx="4">
                  <c:v>461</c:v>
                </c:pt>
                <c:pt idx="5">
                  <c:v>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4A-4A20-8295-19FAB9BD547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862136"/>
        <c:axId val="204862528"/>
      </c:barChart>
      <c:catAx>
        <c:axId val="204862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862528"/>
        <c:crosses val="autoZero"/>
        <c:auto val="1"/>
        <c:lblAlgn val="ctr"/>
        <c:lblOffset val="100"/>
        <c:noMultiLvlLbl val="0"/>
      </c:catAx>
      <c:valAx>
        <c:axId val="2048625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04862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стоимость </a:t>
            </a:r>
            <a:r>
              <a:rPr lang="ru-RU" sz="1600" baseline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_КС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 sz="1600">
                <a:solidFill>
                  <a:srgbClr val="002060"/>
                </a:solidFill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с январем_2019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январь_2019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_(* #,##0.00_);_(* \(#,##0.00\);_(* "-"??_);_(@_)</c:formatCode>
                <c:ptCount val="6"/>
                <c:pt idx="0">
                  <c:v>51943.79</c:v>
                </c:pt>
                <c:pt idx="1">
                  <c:v>70947.88</c:v>
                </c:pt>
                <c:pt idx="2">
                  <c:v>114954.34</c:v>
                </c:pt>
                <c:pt idx="3" formatCode="#,##0.00">
                  <c:v>82610.02</c:v>
                </c:pt>
                <c:pt idx="4">
                  <c:v>82285.399999999994</c:v>
                </c:pt>
                <c:pt idx="5">
                  <c:v>308113.59000000003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C8-494C-A9D8-14411FC938C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норматив_2019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85223.1</c:v>
                </c:pt>
                <c:pt idx="1">
                  <c:v>83511.429999999993</c:v>
                </c:pt>
                <c:pt idx="2">
                  <c:v>134776.79999999999</c:v>
                </c:pt>
                <c:pt idx="3">
                  <c:v>85376.56</c:v>
                </c:pt>
                <c:pt idx="4">
                  <c:v>84762.89</c:v>
                </c:pt>
                <c:pt idx="5">
                  <c:v>258892.02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C8-494C-A9D8-14411FC938C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863312"/>
        <c:axId val="204863704"/>
      </c:barChart>
      <c:catAx>
        <c:axId val="20486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863704"/>
        <c:crosses val="autoZero"/>
        <c:auto val="1"/>
        <c:lblAlgn val="ctr"/>
        <c:lblOffset val="100"/>
        <c:noMultiLvlLbl val="0"/>
      </c:catAx>
      <c:valAx>
        <c:axId val="204863704"/>
        <c:scaling>
          <c:orientation val="minMax"/>
          <c:max val="3100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out"/>
        <c:minorTickMark val="none"/>
        <c:tickLblPos val="nextTo"/>
        <c:crossAx val="204863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b="0" i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стоимость </a:t>
            </a:r>
            <a:r>
              <a:rPr lang="ru-RU" sz="1600" b="0" i="0" baseline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случая_ДС</a:t>
            </a:r>
            <a:r>
              <a:rPr lang="ru-RU" sz="1600" b="0" i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 sz="1600">
                <a:solidFill>
                  <a:srgbClr val="002060"/>
                </a:solidFill>
              </a:defRPr>
            </a:pPr>
            <a:r>
              <a:rPr lang="ru-RU" sz="1600" b="0" i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с январем_2019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январь_2019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_(* #,##0.00_);_(* \(#,##0.00\);_(* "-"??_);_(@_)</c:formatCode>
                <c:ptCount val="6"/>
                <c:pt idx="0">
                  <c:v>17561.21</c:v>
                </c:pt>
                <c:pt idx="1">
                  <c:v>34475.01</c:v>
                </c:pt>
                <c:pt idx="2">
                  <c:v>57833.74</c:v>
                </c:pt>
                <c:pt idx="3" formatCode="#,##0.00">
                  <c:v>48863.11</c:v>
                </c:pt>
                <c:pt idx="4">
                  <c:v>74268.14</c:v>
                </c:pt>
                <c:pt idx="5">
                  <c:v>260046.04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83-4DC8-A99A-8D42DF7AF6B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норматив_2019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0027814657031122E-2"/>
                  <c:y val="-7.272727272727272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183-4DC8-A99A-8D42DF7AF6BC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78421.7</c:v>
                </c:pt>
                <c:pt idx="1">
                  <c:v>78492.3</c:v>
                </c:pt>
                <c:pt idx="2">
                  <c:v>124020.7</c:v>
                </c:pt>
                <c:pt idx="3">
                  <c:v>78562.89</c:v>
                </c:pt>
                <c:pt idx="4">
                  <c:v>77998.19</c:v>
                </c:pt>
                <c:pt idx="5">
                  <c:v>183906.8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83-4DC8-A99A-8D42DF7AF6B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864488"/>
        <c:axId val="204864880"/>
      </c:barChart>
      <c:catAx>
        <c:axId val="204864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864880"/>
        <c:crosses val="autoZero"/>
        <c:auto val="1"/>
        <c:lblAlgn val="ctr"/>
        <c:lblOffset val="100"/>
        <c:noMultiLvlLbl val="0"/>
      </c:catAx>
      <c:valAx>
        <c:axId val="204864880"/>
        <c:scaling>
          <c:orientation val="minMax"/>
          <c:max val="2700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out"/>
        <c:minorTickMark val="none"/>
        <c:tickLblPos val="nextTo"/>
        <c:crossAx val="204864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</a:t>
            </a:r>
            <a:r>
              <a:rPr lang="ru-RU" sz="14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затраты по нормативу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1400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сравнении с прогнозом</a:t>
            </a:r>
            <a:r>
              <a:rPr lang="ru-RU" sz="14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финансовых затрат по январю  КС_2019,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c:rich>
      </c:tx>
      <c:layout>
        <c:manualLayout>
          <c:xMode val="edge"/>
          <c:yMode val="edge"/>
          <c:x val="0.10354348284589426"/>
          <c:y val="9.696969696969697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4553571428571428E-2"/>
          <c:y val="0.14831515151515151"/>
          <c:w val="0.9508928571428571"/>
          <c:h val="0.70946103555237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ФЗ по прогнозу_2019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#\ ##0.0</c:formatCode>
                <c:ptCount val="6"/>
                <c:pt idx="0">
                  <c:v>1903349.3</c:v>
                </c:pt>
                <c:pt idx="1">
                  <c:v>2526760.5</c:v>
                </c:pt>
                <c:pt idx="2">
                  <c:v>1068647.7</c:v>
                </c:pt>
                <c:pt idx="3">
                  <c:v>1177311.7</c:v>
                </c:pt>
                <c:pt idx="4">
                  <c:v>560491.9</c:v>
                </c:pt>
                <c:pt idx="5">
                  <c:v>1504752.8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C8-494C-A9D8-14411FC938C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ФЗ по нормативу_2019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0"/>
                  <c:y val="-2.66666666666666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DE7-47DA-958F-5F28991FC98B}"/>
                </c:ext>
              </c:extLst>
            </c:dLbl>
            <c:dLbl>
              <c:idx val="4"/>
              <c:layout>
                <c:manualLayout>
                  <c:x val="0"/>
                  <c:y val="-1.45454545454545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DE7-47DA-958F-5F28991FC98B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 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#\ ##0.0</c:formatCode>
                <c:ptCount val="6"/>
                <c:pt idx="0">
                  <c:v>3443268.9</c:v>
                </c:pt>
                <c:pt idx="1">
                  <c:v>2833903.8</c:v>
                </c:pt>
                <c:pt idx="2">
                  <c:v>1711126.7</c:v>
                </c:pt>
                <c:pt idx="3">
                  <c:v>1172049.3999999999</c:v>
                </c:pt>
                <c:pt idx="4">
                  <c:v>675984</c:v>
                </c:pt>
                <c:pt idx="5">
                  <c:v>1320349.3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C8-494C-A9D8-14411FC938C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865664"/>
        <c:axId val="204866056"/>
      </c:barChart>
      <c:catAx>
        <c:axId val="2048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866056"/>
        <c:crosses val="autoZero"/>
        <c:auto val="1"/>
        <c:lblAlgn val="ctr"/>
        <c:lblOffset val="100"/>
        <c:noMultiLvlLbl val="0"/>
      </c:catAx>
      <c:valAx>
        <c:axId val="204866056"/>
        <c:scaling>
          <c:orientation val="minMax"/>
        </c:scaling>
        <c:delete val="1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#\ ##0.0" sourceLinked="1"/>
        <c:majorTickMark val="out"/>
        <c:minorTickMark val="none"/>
        <c:tickLblPos val="nextTo"/>
        <c:crossAx val="2048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0" i="0" kern="1200" spc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затраты по нормативу</a:t>
            </a:r>
            <a:endParaRPr lang="ru-RU" sz="14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1862" b="0" i="0" u="none" strike="noStrike" kern="1200" spc="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0" i="0" kern="1200" spc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сравнении с прогнозом финансовых затрат по январю  ДС_2019, </a:t>
            </a:r>
            <a:r>
              <a:rPr lang="ru-RU" sz="1400" b="0" i="0" kern="1200" spc="0" baseline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400" b="0" i="0" kern="1200" spc="0" baseline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4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447844013637137E-2"/>
          <c:y val="0.14853333333333332"/>
          <c:w val="0.9510431197272573"/>
          <c:h val="0.706818611309949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ФЗ по прогнозу_2019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#\ ##0.0</c:formatCode>
                <c:ptCount val="6"/>
                <c:pt idx="0">
                  <c:v>691209.2</c:v>
                </c:pt>
                <c:pt idx="1">
                  <c:v>1007525.3</c:v>
                </c:pt>
                <c:pt idx="2">
                  <c:v>608919.9</c:v>
                </c:pt>
                <c:pt idx="3">
                  <c:v>492352.5</c:v>
                </c:pt>
                <c:pt idx="4">
                  <c:v>589023.6</c:v>
                </c:pt>
                <c:pt idx="5">
                  <c:v>460593.5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83-4DC8-A99A-8D42DF7AF6B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ФЗ по нормативу_2019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2.225312739670124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35B-4749-B2B2-CC26C10236B5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ХМАО-Югра</c:v>
                </c:pt>
                <c:pt idx="3">
                  <c:v>Тюменская область</c:v>
                </c:pt>
                <c:pt idx="4">
                  <c:v>Курганская область</c:v>
                </c:pt>
                <c:pt idx="5">
                  <c:v>ЯНАО</c:v>
                </c:pt>
              </c:strCache>
            </c:strRef>
          </c:cat>
          <c:val>
            <c:numRef>
              <c:f>Лист1!$C$2:$C$7</c:f>
              <c:numCache>
                <c:formatCode>#\ ##0.0</c:formatCode>
                <c:ptCount val="6"/>
                <c:pt idx="0">
                  <c:v>2196983.9</c:v>
                </c:pt>
                <c:pt idx="1">
                  <c:v>1758234.9</c:v>
                </c:pt>
                <c:pt idx="2">
                  <c:v>920233.3</c:v>
                </c:pt>
                <c:pt idx="3">
                  <c:v>747840.2</c:v>
                </c:pt>
                <c:pt idx="4">
                  <c:v>431330</c:v>
                </c:pt>
                <c:pt idx="5">
                  <c:v>630432.5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83-4DC8-A99A-8D42DF7AF6B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866840"/>
        <c:axId val="204867232"/>
      </c:barChart>
      <c:catAx>
        <c:axId val="204866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867232"/>
        <c:crosses val="autoZero"/>
        <c:auto val="1"/>
        <c:lblAlgn val="ctr"/>
        <c:lblOffset val="100"/>
        <c:noMultiLvlLbl val="0"/>
      </c:catAx>
      <c:valAx>
        <c:axId val="2048672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out"/>
        <c:minorTickMark val="none"/>
        <c:tickLblPos val="nextTo"/>
        <c:crossAx val="204866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ХМАО-ЮГРА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ХМАО-ЮГРА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CCC-442C-824E-BD1E07CBAE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CCC-442C-824E-BD1E07CBAEA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CCC-442C-824E-BD1E07CBAEA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CCC-442C-824E-BD1E07CBAEA6}"/>
              </c:ext>
            </c:extLst>
          </c:dPt>
          <c:dLbls>
            <c:dLbl>
              <c:idx val="0"/>
              <c:layout>
                <c:manualLayout>
                  <c:x val="0.14201185086099927"/>
                  <c:y val="-9.56375712575211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CCC-442C-824E-BD1E07CBAEA6}"/>
                </c:ext>
              </c:extLst>
            </c:dLbl>
            <c:dLbl>
              <c:idx val="1"/>
              <c:layout>
                <c:manualLayout>
                  <c:x val="9.3195277127530771E-2"/>
                  <c:y val="0.1057046840214706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CCC-442C-824E-BD1E07CBAEA6}"/>
                </c:ext>
              </c:extLst>
            </c:dLbl>
            <c:dLbl>
              <c:idx val="2"/>
              <c:layout>
                <c:manualLayout>
                  <c:x val="-0.18064278199332021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CCC-442C-824E-BD1E07CBAEA6}"/>
                </c:ext>
              </c:extLst>
            </c:dLbl>
            <c:dLbl>
              <c:idx val="3"/>
              <c:layout>
                <c:manualLayout>
                  <c:x val="-0.12869823984278062"/>
                  <c:y val="-8.557045849357153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CCC-442C-824E-BD1E07CBAEA6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477</c:v>
                </c:pt>
                <c:pt idx="1">
                  <c:v>6461</c:v>
                </c:pt>
                <c:pt idx="2">
                  <c:v>3172</c:v>
                </c:pt>
                <c:pt idx="3">
                  <c:v>1471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CC-442C-824E-BD1E07CBAE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0590758286026184"/>
          <c:y val="0.20624452052349085"/>
          <c:w val="0.56879999609250509"/>
          <c:h val="0.739159066475719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Тюменская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67-434C-885F-4C40E661567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67-434C-885F-4C40E661567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67-434C-885F-4C40E661567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67-434C-885F-4C40E6615670}"/>
              </c:ext>
            </c:extLst>
          </c:dPt>
          <c:dLbls>
            <c:dLbl>
              <c:idx val="0"/>
              <c:layout>
                <c:manualLayout>
                  <c:x val="0.10465117476780521"/>
                  <c:y val="-9.572471903426334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867-434C-885F-4C40E6615670}"/>
                </c:ext>
              </c:extLst>
            </c:dLbl>
            <c:dLbl>
              <c:idx val="1"/>
              <c:layout>
                <c:manualLayout>
                  <c:x val="0.17877909022833374"/>
                  <c:y val="5.03814310706650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867-434C-885F-4C40E6615670}"/>
                </c:ext>
              </c:extLst>
            </c:dLbl>
            <c:dLbl>
              <c:idx val="2"/>
              <c:layout>
                <c:manualLayout>
                  <c:x val="-0.13953489969040694"/>
                  <c:y val="-6.045771728479790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867-434C-885F-4C40E6615670}"/>
                </c:ext>
              </c:extLst>
            </c:dLbl>
            <c:dLbl>
              <c:idx val="3"/>
              <c:layout>
                <c:manualLayout>
                  <c:x val="-0.12840547342353953"/>
                  <c:y val="-8.564843282013036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867-434C-885F-4C40E661567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1049</c:v>
                </c:pt>
                <c:pt idx="1">
                  <c:v>6132</c:v>
                </c:pt>
                <c:pt idx="2">
                  <c:v>1770</c:v>
                </c:pt>
                <c:pt idx="3">
                  <c:v>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867-434C-885F-4C40E6615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Курганская</a:t>
            </a:r>
            <a:r>
              <a:rPr lang="ru-RU" sz="1600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1154640124257823"/>
          <c:y val="0.21985491558419762"/>
          <c:w val="0.59871826489695901"/>
          <c:h val="0.7313328634242942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Курганская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21-4A7F-8D3A-EC8B62E3431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21-4A7F-8D3A-EC8B62E3431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21-4A7F-8D3A-EC8B62E3431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21-4A7F-8D3A-EC8B62E3431C}"/>
              </c:ext>
            </c:extLst>
          </c:dPt>
          <c:dLbls>
            <c:dLbl>
              <c:idx val="0"/>
              <c:layout>
                <c:manualLayout>
                  <c:x val="0.12214197733984665"/>
                  <c:y val="-0.1012402242137415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B21-4A7F-8D3A-EC8B62E3431C}"/>
                </c:ext>
              </c:extLst>
            </c:dLbl>
            <c:dLbl>
              <c:idx val="1"/>
              <c:layout>
                <c:manualLayout>
                  <c:x val="0.12214197733984665"/>
                  <c:y val="5.86127613869029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B21-4A7F-8D3A-EC8B62E3431C}"/>
                </c:ext>
              </c:extLst>
            </c:dLbl>
            <c:dLbl>
              <c:idx val="2"/>
              <c:layout>
                <c:manualLayout>
                  <c:x val="-0.12214197733984668"/>
                  <c:y val="4.262746282683851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B21-4A7F-8D3A-EC8B62E3431C}"/>
                </c:ext>
              </c:extLst>
            </c:dLbl>
            <c:dLbl>
              <c:idx val="3"/>
              <c:layout>
                <c:manualLayout>
                  <c:x val="-0.14409784710133422"/>
                  <c:y val="-7.80896824919918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B21-4A7F-8D3A-EC8B62E3431C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773</c:v>
                </c:pt>
                <c:pt idx="1">
                  <c:v>4457</c:v>
                </c:pt>
                <c:pt idx="2">
                  <c:v>5026</c:v>
                </c:pt>
                <c:pt idx="3">
                  <c:v>501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21-4A7F-8D3A-EC8B62E343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ЯНАО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847122705018253"/>
          <c:y val="0.23142554270033575"/>
          <c:w val="0.62086784476399437"/>
          <c:h val="0.6843971631205673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ЯНАО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775-4E1D-9D3E-F010C15D39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775-4E1D-9D3E-F010C15D39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775-4E1D-9D3E-F010C15D39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775-4E1D-9D3E-F010C15D398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75-4E1D-9D3E-F010C15D3980}"/>
                </c:ext>
              </c:extLst>
            </c:dLbl>
            <c:dLbl>
              <c:idx val="1"/>
              <c:layout>
                <c:manualLayout>
                  <c:x val="0.15976333221862418"/>
                  <c:y val="7.8271494230558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775-4E1D-9D3E-F010C15D3980}"/>
                </c:ext>
              </c:extLst>
            </c:dLbl>
            <c:dLbl>
              <c:idx val="2"/>
              <c:layout>
                <c:manualLayout>
                  <c:x val="-0.12426036950337438"/>
                  <c:y val="-3.42437787258694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775-4E1D-9D3E-F010C15D3980}"/>
                </c:ext>
              </c:extLst>
            </c:dLbl>
            <c:dLbl>
              <c:idx val="3"/>
              <c:layout>
                <c:manualLayout>
                  <c:x val="-9.7633147466936993E-2"/>
                  <c:y val="-0.1125152729564283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775-4E1D-9D3E-F010C15D398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2975</c:v>
                </c:pt>
                <c:pt idx="2">
                  <c:v>309</c:v>
                </c:pt>
                <c:pt idx="3">
                  <c:v>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775-4E1D-9D3E-F010C15D39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Свердловская область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Свердловская область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D00-4712-ACA1-E30CAAB72C1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D00-4712-ACA1-E30CAAB72C1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D00-4712-ACA1-E30CAAB72C1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D00-4712-ACA1-E30CAAB72C11}"/>
              </c:ext>
            </c:extLst>
          </c:dPt>
          <c:dLbls>
            <c:dLbl>
              <c:idx val="0"/>
              <c:layout>
                <c:manualLayout>
                  <c:x val="6.1046539574500736E-2"/>
                  <c:y val="-8.557045849357153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D00-4712-ACA1-E30CAAB72C11}"/>
                </c:ext>
              </c:extLst>
            </c:dLbl>
            <c:dLbl>
              <c:idx val="1"/>
              <c:layout>
                <c:manualLayout>
                  <c:x val="0.14389541471132319"/>
                  <c:y val="5.033556381974795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D00-4712-ACA1-E30CAAB72C11}"/>
                </c:ext>
              </c:extLst>
            </c:dLbl>
            <c:dLbl>
              <c:idx val="2"/>
              <c:layout>
                <c:manualLayout>
                  <c:x val="-0.17441868449857376"/>
                  <c:y val="-4.6140400483591917E-1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D00-4712-ACA1-E30CAAB72C11}"/>
                </c:ext>
              </c:extLst>
            </c:dLbl>
            <c:dLbl>
              <c:idx val="3"/>
              <c:layout>
                <c:manualLayout>
                  <c:x val="-6.5407006686965155E-2"/>
                  <c:y val="-0.1057046840214707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D00-4712-ACA1-E30CAAB72C11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Лист1!$B$1:$E$1</c:f>
              <c:strCache>
                <c:ptCount val="4"/>
                <c:pt idx="0">
                  <c:v>Лучевая терапия</c:v>
                </c:pt>
                <c:pt idx="1">
                  <c:v>Химиотерапия</c:v>
                </c:pt>
                <c:pt idx="2">
                  <c:v>Хирургическое лечение</c:v>
                </c:pt>
                <c:pt idx="3">
                  <c:v>Прочее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4131</c:v>
                </c:pt>
                <c:pt idx="1">
                  <c:v>25209</c:v>
                </c:pt>
                <c:pt idx="2">
                  <c:v>13737</c:v>
                </c:pt>
                <c:pt idx="3">
                  <c:v>2461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D00-4712-ACA1-E30CAAB72C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5EBA99-663C-4333-B014-8AC479F6D7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FCED0F-206D-48BF-8762-DBF599E9C3B1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СУБЪЕКТОВ РОССИЙСКОЙ ФЕДЕРАЦИИ – </a:t>
          </a:r>
          <a:r>
            <a: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</a:p>
      </dgm:t>
    </dgm:pt>
    <dgm:pt modelId="{9572FC92-5D09-4796-9870-D8C057A3B476}" type="parTrans" cxnId="{3DCD1A8D-A20D-4D1C-AF41-8B0B15BD2DED}">
      <dgm:prSet/>
      <dgm:spPr/>
      <dgm:t>
        <a:bodyPr/>
        <a:lstStyle/>
        <a:p>
          <a:endParaRPr lang="ru-RU"/>
        </a:p>
      </dgm:t>
    </dgm:pt>
    <dgm:pt modelId="{1AEB3E6C-6FC1-41C9-BCE9-39CF5A897AD5}" type="sibTrans" cxnId="{3DCD1A8D-A20D-4D1C-AF41-8B0B15BD2DED}">
      <dgm:prSet/>
      <dgm:spPr/>
      <dgm:t>
        <a:bodyPr/>
        <a:lstStyle/>
        <a:p>
          <a:endParaRPr lang="ru-RU"/>
        </a:p>
      </dgm:t>
    </dgm:pt>
    <dgm:pt modelId="{F7DA56C3-77A4-4CB4-A56E-3D2D5A55AAD5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ЧИСЛЕННОСТЬ ЗАСТРАХОВАННЫХ ЛИЦ – </a:t>
          </a:r>
          <a:r>
            <a:rPr lang="ru-RU" sz="1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12 562 583 человек</a:t>
          </a:r>
        </a:p>
      </dgm:t>
    </dgm:pt>
    <dgm:pt modelId="{0095E1FE-FF4D-4DD4-82F3-A12EA5721DF0}" type="parTrans" cxnId="{936CED0C-7853-4382-A672-20EEECA6C218}">
      <dgm:prSet/>
      <dgm:spPr/>
      <dgm:t>
        <a:bodyPr/>
        <a:lstStyle/>
        <a:p>
          <a:endParaRPr lang="ru-RU"/>
        </a:p>
      </dgm:t>
    </dgm:pt>
    <dgm:pt modelId="{74CEAE38-CF0E-44FD-B42A-453D16E51DD4}" type="sibTrans" cxnId="{936CED0C-7853-4382-A672-20EEECA6C218}">
      <dgm:prSet/>
      <dgm:spPr/>
      <dgm:t>
        <a:bodyPr/>
        <a:lstStyle/>
        <a:p>
          <a:endParaRPr lang="ru-RU"/>
        </a:p>
      </dgm:t>
    </dgm:pt>
    <dgm:pt modelId="{4F93AB2A-DE0B-4AF8-AC16-4C9BC47EAD06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ГОСПИТАЛИЗАЦИЙ _ </a:t>
          </a:r>
          <a:r>
            <a:rPr lang="ru-RU" sz="1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КС</a:t>
          </a:r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профилю ОНКОЛОГИЯ – </a:t>
          </a:r>
          <a:r>
            <a:rPr lang="ru-RU" sz="1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111 739</a:t>
          </a:r>
          <a:r>
            <a: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СЛУЧАЕВ </a:t>
          </a:r>
        </a:p>
      </dgm:t>
    </dgm:pt>
    <dgm:pt modelId="{AFF86C22-6A94-4299-BD30-674787D4446E}" type="parTrans" cxnId="{DD6D0AE4-40B2-4923-AEFE-83CACDD145D3}">
      <dgm:prSet/>
      <dgm:spPr/>
      <dgm:t>
        <a:bodyPr/>
        <a:lstStyle/>
        <a:p>
          <a:endParaRPr lang="ru-RU"/>
        </a:p>
      </dgm:t>
    </dgm:pt>
    <dgm:pt modelId="{CE914E7F-7A5B-40B2-B6E0-D8FC8E069D72}" type="sibTrans" cxnId="{DD6D0AE4-40B2-4923-AEFE-83CACDD145D3}">
      <dgm:prSet/>
      <dgm:spPr/>
      <dgm:t>
        <a:bodyPr/>
        <a:lstStyle/>
        <a:p>
          <a:endParaRPr lang="ru-RU"/>
        </a:p>
      </dgm:t>
    </dgm:pt>
    <dgm:pt modelId="{F46D419B-D0B7-42BA-8D86-C2E76C16700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ГОСПИТАЛИЗАЦИЙ _ </a:t>
          </a:r>
          <a:r>
            <a:rPr lang="ru-RU" sz="1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ДС</a:t>
          </a:r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профилю ОНКОЛОГИЯ – </a:t>
          </a:r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en-US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7 014</a:t>
          </a:r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СЛУЧАЕВ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F6003B-26A6-458D-A92B-F4DB9B893266}" type="parTrans" cxnId="{5A1ECBDC-A376-48D7-814D-06804CC68FF5}">
      <dgm:prSet/>
      <dgm:spPr/>
      <dgm:t>
        <a:bodyPr/>
        <a:lstStyle/>
        <a:p>
          <a:endParaRPr lang="ru-RU"/>
        </a:p>
      </dgm:t>
    </dgm:pt>
    <dgm:pt modelId="{4C8CA399-F5D5-46B0-B292-A87703C7E77A}" type="sibTrans" cxnId="{5A1ECBDC-A376-48D7-814D-06804CC68FF5}">
      <dgm:prSet/>
      <dgm:spPr/>
      <dgm:t>
        <a:bodyPr/>
        <a:lstStyle/>
        <a:p>
          <a:endParaRPr lang="ru-RU"/>
        </a:p>
      </dgm:t>
    </dgm:pt>
    <dgm:pt modelId="{DBB3242A-A815-47B8-823E-330E4556E42C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МО ОКАЗЫВАЮЩИХ МЕДИЦИНСКУЮ ПОМОЩЬ ПО ПРОФИЛЮ ОНКОЛОГИЯ –</a:t>
          </a:r>
          <a:r>
            <a: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98 </a:t>
          </a:r>
        </a:p>
      </dgm:t>
    </dgm:pt>
    <dgm:pt modelId="{3B89BB17-976F-45C9-A651-5415D5B0551A}" type="parTrans" cxnId="{937CC65E-C89E-411E-A629-49E51B42B1D9}">
      <dgm:prSet/>
      <dgm:spPr/>
      <dgm:t>
        <a:bodyPr/>
        <a:lstStyle/>
        <a:p>
          <a:endParaRPr lang="ru-RU"/>
        </a:p>
      </dgm:t>
    </dgm:pt>
    <dgm:pt modelId="{8B8DB572-73D3-490C-9941-74B79ADE845B}" type="sibTrans" cxnId="{937CC65E-C89E-411E-A629-49E51B42B1D9}">
      <dgm:prSet/>
      <dgm:spPr/>
      <dgm:t>
        <a:bodyPr/>
        <a:lstStyle/>
        <a:p>
          <a:endParaRPr lang="ru-RU"/>
        </a:p>
      </dgm:t>
    </dgm:pt>
    <dgm:pt modelId="{6686FD4B-2A97-4DA5-9071-A97B1746C624}" type="pres">
      <dgm:prSet presAssocID="{EF5EBA99-663C-4333-B014-8AC479F6D7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C5B79-4602-44EE-8C19-451F1D956429}" type="pres">
      <dgm:prSet presAssocID="{ABFCED0F-206D-48BF-8762-DBF599E9C3B1}" presName="parentText" presStyleLbl="node1" presStyleIdx="0" presStyleCnt="5" custScaleY="1644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0A8F3-CEC2-4310-A623-12AE771C2096}" type="pres">
      <dgm:prSet presAssocID="{1AEB3E6C-6FC1-41C9-BCE9-39CF5A897AD5}" presName="spacer" presStyleCnt="0"/>
      <dgm:spPr/>
    </dgm:pt>
    <dgm:pt modelId="{E0886AD7-A5D3-4C65-88C8-63AD5EB1CDA5}" type="pres">
      <dgm:prSet presAssocID="{F7DA56C3-77A4-4CB4-A56E-3D2D5A55AAD5}" presName="parentText" presStyleLbl="node1" presStyleIdx="1" presStyleCnt="5" custScaleY="1845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50BCF-BECF-4B7F-B68C-1DE72C70E2D6}" type="pres">
      <dgm:prSet presAssocID="{74CEAE38-CF0E-44FD-B42A-453D16E51DD4}" presName="spacer" presStyleCnt="0"/>
      <dgm:spPr/>
    </dgm:pt>
    <dgm:pt modelId="{0870AF75-1B47-4BFA-AEE7-83EFCD3380B4}" type="pres">
      <dgm:prSet presAssocID="{4F93AB2A-DE0B-4AF8-AC16-4C9BC47EAD06}" presName="parentText" presStyleLbl="node1" presStyleIdx="2" presStyleCnt="5" custScaleY="2001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A0342-9AE2-4D21-BE1B-BC2E114FBC93}" type="pres">
      <dgm:prSet presAssocID="{CE914E7F-7A5B-40B2-B6E0-D8FC8E069D72}" presName="spacer" presStyleCnt="0"/>
      <dgm:spPr/>
    </dgm:pt>
    <dgm:pt modelId="{4E14F8A2-7C9B-4743-A2FD-84BB19FB8563}" type="pres">
      <dgm:prSet presAssocID="{F46D419B-D0B7-42BA-8D86-C2E76C16700B}" presName="parentText" presStyleLbl="node1" presStyleIdx="3" presStyleCnt="5" custScaleY="192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5DB20-8EF6-438E-90F3-AEF724FBE376}" type="pres">
      <dgm:prSet presAssocID="{4C8CA399-F5D5-46B0-B292-A87703C7E77A}" presName="spacer" presStyleCnt="0"/>
      <dgm:spPr/>
    </dgm:pt>
    <dgm:pt modelId="{322FA22A-78B6-4970-8EFC-8373F3E90807}" type="pres">
      <dgm:prSet presAssocID="{DBB3242A-A815-47B8-823E-330E4556E42C}" presName="parentText" presStyleLbl="node1" presStyleIdx="4" presStyleCnt="5" custScaleY="2454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D3645F-FA99-49E1-B97A-D188ACED6225}" type="presOf" srcId="{4F93AB2A-DE0B-4AF8-AC16-4C9BC47EAD06}" destId="{0870AF75-1B47-4BFA-AEE7-83EFCD3380B4}" srcOrd="0" destOrd="0" presId="urn:microsoft.com/office/officeart/2005/8/layout/vList2"/>
    <dgm:cxn modelId="{936CED0C-7853-4382-A672-20EEECA6C218}" srcId="{EF5EBA99-663C-4333-B014-8AC479F6D733}" destId="{F7DA56C3-77A4-4CB4-A56E-3D2D5A55AAD5}" srcOrd="1" destOrd="0" parTransId="{0095E1FE-FF4D-4DD4-82F3-A12EA5721DF0}" sibTransId="{74CEAE38-CF0E-44FD-B42A-453D16E51DD4}"/>
    <dgm:cxn modelId="{0D374805-4B6E-4664-A460-1F054C3B2BAA}" type="presOf" srcId="{ABFCED0F-206D-48BF-8762-DBF599E9C3B1}" destId="{85FC5B79-4602-44EE-8C19-451F1D956429}" srcOrd="0" destOrd="0" presId="urn:microsoft.com/office/officeart/2005/8/layout/vList2"/>
    <dgm:cxn modelId="{11C486AC-0634-4BD1-B40E-12DD7BA9443D}" type="presOf" srcId="{F46D419B-D0B7-42BA-8D86-C2E76C16700B}" destId="{4E14F8A2-7C9B-4743-A2FD-84BB19FB8563}" srcOrd="0" destOrd="0" presId="urn:microsoft.com/office/officeart/2005/8/layout/vList2"/>
    <dgm:cxn modelId="{DD6D0AE4-40B2-4923-AEFE-83CACDD145D3}" srcId="{EF5EBA99-663C-4333-B014-8AC479F6D733}" destId="{4F93AB2A-DE0B-4AF8-AC16-4C9BC47EAD06}" srcOrd="2" destOrd="0" parTransId="{AFF86C22-6A94-4299-BD30-674787D4446E}" sibTransId="{CE914E7F-7A5B-40B2-B6E0-D8FC8E069D72}"/>
    <dgm:cxn modelId="{3DCD1A8D-A20D-4D1C-AF41-8B0B15BD2DED}" srcId="{EF5EBA99-663C-4333-B014-8AC479F6D733}" destId="{ABFCED0F-206D-48BF-8762-DBF599E9C3B1}" srcOrd="0" destOrd="0" parTransId="{9572FC92-5D09-4796-9870-D8C057A3B476}" sibTransId="{1AEB3E6C-6FC1-41C9-BCE9-39CF5A897AD5}"/>
    <dgm:cxn modelId="{C3596CA1-8C70-45FE-A1A2-85B86CBAC96A}" type="presOf" srcId="{EF5EBA99-663C-4333-B014-8AC479F6D733}" destId="{6686FD4B-2A97-4DA5-9071-A97B1746C624}" srcOrd="0" destOrd="0" presId="urn:microsoft.com/office/officeart/2005/8/layout/vList2"/>
    <dgm:cxn modelId="{72B7F026-637C-466E-9357-C5AF49A7B1CD}" type="presOf" srcId="{DBB3242A-A815-47B8-823E-330E4556E42C}" destId="{322FA22A-78B6-4970-8EFC-8373F3E90807}" srcOrd="0" destOrd="0" presId="urn:microsoft.com/office/officeart/2005/8/layout/vList2"/>
    <dgm:cxn modelId="{5A1ECBDC-A376-48D7-814D-06804CC68FF5}" srcId="{EF5EBA99-663C-4333-B014-8AC479F6D733}" destId="{F46D419B-D0B7-42BA-8D86-C2E76C16700B}" srcOrd="3" destOrd="0" parTransId="{CEF6003B-26A6-458D-A92B-F4DB9B893266}" sibTransId="{4C8CA399-F5D5-46B0-B292-A87703C7E77A}"/>
    <dgm:cxn modelId="{937CC65E-C89E-411E-A629-49E51B42B1D9}" srcId="{EF5EBA99-663C-4333-B014-8AC479F6D733}" destId="{DBB3242A-A815-47B8-823E-330E4556E42C}" srcOrd="4" destOrd="0" parTransId="{3B89BB17-976F-45C9-A651-5415D5B0551A}" sibTransId="{8B8DB572-73D3-490C-9941-74B79ADE845B}"/>
    <dgm:cxn modelId="{853E6347-ED2A-42ED-87B6-ABB1F9273B0B}" type="presOf" srcId="{F7DA56C3-77A4-4CB4-A56E-3D2D5A55AAD5}" destId="{E0886AD7-A5D3-4C65-88C8-63AD5EB1CDA5}" srcOrd="0" destOrd="0" presId="urn:microsoft.com/office/officeart/2005/8/layout/vList2"/>
    <dgm:cxn modelId="{68A9ABB9-0750-4662-9416-D3F6362F17D6}" type="presParOf" srcId="{6686FD4B-2A97-4DA5-9071-A97B1746C624}" destId="{85FC5B79-4602-44EE-8C19-451F1D956429}" srcOrd="0" destOrd="0" presId="urn:microsoft.com/office/officeart/2005/8/layout/vList2"/>
    <dgm:cxn modelId="{1466DAC0-B755-4785-A2CF-E383D06FEF4E}" type="presParOf" srcId="{6686FD4B-2A97-4DA5-9071-A97B1746C624}" destId="{6690A8F3-CEC2-4310-A623-12AE771C2096}" srcOrd="1" destOrd="0" presId="urn:microsoft.com/office/officeart/2005/8/layout/vList2"/>
    <dgm:cxn modelId="{B1CA2F99-9798-4185-B177-EC69B3455678}" type="presParOf" srcId="{6686FD4B-2A97-4DA5-9071-A97B1746C624}" destId="{E0886AD7-A5D3-4C65-88C8-63AD5EB1CDA5}" srcOrd="2" destOrd="0" presId="urn:microsoft.com/office/officeart/2005/8/layout/vList2"/>
    <dgm:cxn modelId="{6B097F0B-780A-4451-BE57-5543EBE8C5E1}" type="presParOf" srcId="{6686FD4B-2A97-4DA5-9071-A97B1746C624}" destId="{53C50BCF-BECF-4B7F-B68C-1DE72C70E2D6}" srcOrd="3" destOrd="0" presId="urn:microsoft.com/office/officeart/2005/8/layout/vList2"/>
    <dgm:cxn modelId="{77360B6C-EBE8-404E-A770-B489EF3F01D3}" type="presParOf" srcId="{6686FD4B-2A97-4DA5-9071-A97B1746C624}" destId="{0870AF75-1B47-4BFA-AEE7-83EFCD3380B4}" srcOrd="4" destOrd="0" presId="urn:microsoft.com/office/officeart/2005/8/layout/vList2"/>
    <dgm:cxn modelId="{D6A1362C-82BB-42E6-BF6E-32B493714070}" type="presParOf" srcId="{6686FD4B-2A97-4DA5-9071-A97B1746C624}" destId="{D45A0342-9AE2-4D21-BE1B-BC2E114FBC93}" srcOrd="5" destOrd="0" presId="urn:microsoft.com/office/officeart/2005/8/layout/vList2"/>
    <dgm:cxn modelId="{EE1D3883-F619-48C5-8742-436D5C8440A8}" type="presParOf" srcId="{6686FD4B-2A97-4DA5-9071-A97B1746C624}" destId="{4E14F8A2-7C9B-4743-A2FD-84BB19FB8563}" srcOrd="6" destOrd="0" presId="urn:microsoft.com/office/officeart/2005/8/layout/vList2"/>
    <dgm:cxn modelId="{283E4B99-43D1-4613-BEFB-F7B96E91CC76}" type="presParOf" srcId="{6686FD4B-2A97-4DA5-9071-A97B1746C624}" destId="{25A5DB20-8EF6-438E-90F3-AEF724FBE376}" srcOrd="7" destOrd="0" presId="urn:microsoft.com/office/officeart/2005/8/layout/vList2"/>
    <dgm:cxn modelId="{EDF91FDD-58C4-401F-8088-FFEE1A397849}" type="presParOf" srcId="{6686FD4B-2A97-4DA5-9071-A97B1746C624}" destId="{322FA22A-78B6-4970-8EFC-8373F3E9080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FC5B79-4602-44EE-8C19-451F1D956429}">
      <dsp:nvSpPr>
        <dsp:cNvPr id="0" name=""/>
        <dsp:cNvSpPr/>
      </dsp:nvSpPr>
      <dsp:spPr>
        <a:xfrm>
          <a:off x="0" y="88364"/>
          <a:ext cx="10428151" cy="800274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СУБЪЕКТОВ РОССИЙСКОЙ ФЕДЕРАЦИИ – </a:t>
          </a:r>
          <a:r>
            <a:rPr lang="ru-RU" sz="18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</a:p>
      </dsp:txBody>
      <dsp:txXfrm>
        <a:off x="39066" y="127430"/>
        <a:ext cx="10350019" cy="722142"/>
      </dsp:txXfrm>
    </dsp:sp>
    <dsp:sp modelId="{E0886AD7-A5D3-4C65-88C8-63AD5EB1CDA5}">
      <dsp:nvSpPr>
        <dsp:cNvPr id="0" name=""/>
        <dsp:cNvSpPr/>
      </dsp:nvSpPr>
      <dsp:spPr>
        <a:xfrm>
          <a:off x="0" y="963519"/>
          <a:ext cx="10428151" cy="89838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ЧИСЛЕННОСТЬ ЗАСТРАХОВАННЫХ ЛИЦ – </a:t>
          </a:r>
          <a:r>
            <a:rPr lang="ru-RU" sz="17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12 562 583 человек</a:t>
          </a:r>
        </a:p>
      </dsp:txBody>
      <dsp:txXfrm>
        <a:off x="43856" y="1007375"/>
        <a:ext cx="10340439" cy="810675"/>
      </dsp:txXfrm>
    </dsp:sp>
    <dsp:sp modelId="{0870AF75-1B47-4BFA-AEE7-83EFCD3380B4}">
      <dsp:nvSpPr>
        <dsp:cNvPr id="0" name=""/>
        <dsp:cNvSpPr/>
      </dsp:nvSpPr>
      <dsp:spPr>
        <a:xfrm>
          <a:off x="0" y="1936787"/>
          <a:ext cx="10428151" cy="97435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ГОСПИТАЛИЗАЦИЙ _ </a:t>
          </a:r>
          <a:r>
            <a:rPr lang="ru-RU" sz="17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КС</a:t>
          </a: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профилю ОНКОЛОГИЯ – </a:t>
          </a:r>
          <a:r>
            <a:rPr lang="ru-RU" sz="17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111 739</a:t>
          </a:r>
          <a:r>
            <a:rPr lang="ru-RU" sz="18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СЛУЧАЕВ </a:t>
          </a:r>
        </a:p>
      </dsp:txBody>
      <dsp:txXfrm>
        <a:off x="47564" y="1984351"/>
        <a:ext cx="10333023" cy="879222"/>
      </dsp:txXfrm>
    </dsp:sp>
    <dsp:sp modelId="{4E14F8A2-7C9B-4743-A2FD-84BB19FB8563}">
      <dsp:nvSpPr>
        <dsp:cNvPr id="0" name=""/>
        <dsp:cNvSpPr/>
      </dsp:nvSpPr>
      <dsp:spPr>
        <a:xfrm>
          <a:off x="0" y="2986017"/>
          <a:ext cx="10428151" cy="93727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ГОСПИТАЛИЗАЦИЙ _ </a:t>
          </a:r>
          <a:r>
            <a:rPr lang="ru-RU" sz="17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ДС</a:t>
          </a: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профилю ОНКОЛОГИЯ – </a:t>
          </a: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en-US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7 014</a:t>
          </a: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СЛУЧАЕВ</a:t>
          </a:r>
          <a:endParaRPr lang="ru-RU" sz="18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754" y="3031771"/>
        <a:ext cx="10336643" cy="845768"/>
      </dsp:txXfrm>
    </dsp:sp>
    <dsp:sp modelId="{322FA22A-78B6-4970-8EFC-8373F3E90807}">
      <dsp:nvSpPr>
        <dsp:cNvPr id="0" name=""/>
        <dsp:cNvSpPr/>
      </dsp:nvSpPr>
      <dsp:spPr>
        <a:xfrm>
          <a:off x="0" y="3998174"/>
          <a:ext cx="10428151" cy="119454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МО ОКАЗЫВАЮЩИХ МЕДИЦИНСКУЮ ПОМОЩЬ ПО ПРОФИЛЮ ОНКОЛОГИЯ –</a:t>
          </a:r>
          <a:r>
            <a:rPr lang="ru-RU" sz="18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98 </a:t>
          </a:r>
        </a:p>
      </dsp:txBody>
      <dsp:txXfrm>
        <a:off x="58313" y="4056487"/>
        <a:ext cx="10311525" cy="1077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0.87336</cdr:x>
      <cdr:y>0.03558</cdr:y>
    </cdr:from>
    <cdr:to>
      <cdr:x>0.93182</cdr:x>
      <cdr:y>0.60327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0086443" y="186794"/>
          <a:ext cx="675219" cy="29802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0.75074</cdr:x>
      <cdr:y>0.23518</cdr:y>
    </cdr:from>
    <cdr:to>
      <cdr:x>0.90415</cdr:x>
      <cdr:y>0.40908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8670396" y="1236664"/>
          <a:ext cx="1771648" cy="914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3175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67 014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0.05063</cdr:x>
      <cdr:y>0.40974</cdr:y>
    </cdr:from>
    <cdr:to>
      <cdr:x>0.96994</cdr:x>
      <cdr:y>0.41133</cdr:y>
    </cdr:to>
    <cdr:cxnSp macro="">
      <cdr:nvCxnSpPr>
        <cdr:cNvPr id="3" name="Прямая со стрелкой 2">
          <a:extLst xmlns:a="http://schemas.openxmlformats.org/drawingml/2006/main">
            <a:ext uri="{FF2B5EF4-FFF2-40B4-BE49-F238E27FC236}">
              <a16:creationId xmlns:a16="http://schemas.microsoft.com/office/drawing/2014/main" id="{78581916-52F9-4862-A2CD-14CB24A0203A}"/>
            </a:ext>
          </a:extLst>
        </cdr:cNvPr>
        <cdr:cNvCxnSpPr/>
      </cdr:nvCxnSpPr>
      <cdr:spPr>
        <a:xfrm xmlns:a="http://schemas.openxmlformats.org/drawingml/2006/main">
          <a:off x="584729" y="2184929"/>
          <a:ext cx="10617200" cy="8466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FF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13E5C-9BD9-4570-8D11-86DDE2D68CCF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0985E-0775-4740-901A-12D4E43EF7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261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Анализа подготовлен на основании информационно-аналитической справки ФФОМС о деятельности по защите прав застрахованных лиц в сфере обязательного медицинского страхования в Российской Федерации за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полугодие 2016 года, формы ведомственного статистического наблюдения № ПГ за январь-сентябрь 2017 года, данные отчетных форм, сформированных на основании электронных реестров счетов оказанной медицинской помощи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DC48B-CCC8-45A0-82B0-4E4384FCF81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1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31CB1E6-6029-467A-9D36-81181CDAB8F0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695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96F15BD-1993-4C42-84C7-BE392DD89724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2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5A4FFE7-5546-4DE5-BF78-698F16D5A688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794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8E9863D-FB10-49E6-A014-D30CA14E56BC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6A0FE84-4573-4AE6-B7B0-18F9A3CDB53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71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EEAB507-1662-4BE0-B242-32B942C35006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02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27434254-564D-403B-A290-A8E558DF39E8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78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58F885-E9FA-4E47-B2D0-6A94E8C7141A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63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14FA13B-F4AF-4F81-8121-E5A4CFFF0615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296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A865AB7-C9EA-443B-89A9-A74E900EFE27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80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EFB57DE-4DEA-4BA1-87A9-06FF57DE950D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96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3CB930FD-F85D-4220-BACE-835615C59754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51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D624318-4B70-4CB3-BB19-0DF57DA97A9D}" type="datetime1">
              <a:rPr lang="ru-RU" smtClean="0">
                <a:solidFill>
                  <a:prstClr val="black"/>
                </a:solidFill>
              </a:rPr>
              <a:t>21.02.2019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D143160-66FF-49A1-9C1B-B5A06151588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39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4501" y="120104"/>
            <a:ext cx="10310280" cy="7517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stylesdsdsdsdsdsd</a:t>
            </a:r>
            <a:r>
              <a:rPr lang="ru-RU" dirty="0"/>
              <a:t>ываываываыва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677" y="1463651"/>
            <a:ext cx="10515600" cy="4725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214843" y="929583"/>
            <a:ext cx="11762316" cy="76201"/>
            <a:chOff x="127793" y="971550"/>
            <a:chExt cx="8821737" cy="76201"/>
          </a:xfrm>
          <a:solidFill>
            <a:srgbClr val="034EA1"/>
          </a:solidFill>
        </p:grpSpPr>
        <p:sp>
          <p:nvSpPr>
            <p:cNvPr id="8" name="Rectangle 7"/>
            <p:cNvSpPr>
              <a:spLocks/>
            </p:cNvSpPr>
            <p:nvPr userDrawn="1"/>
          </p:nvSpPr>
          <p:spPr>
            <a:xfrm>
              <a:off x="166688" y="971550"/>
              <a:ext cx="8741568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>
              <a:spLocks/>
            </p:cNvSpPr>
            <p:nvPr userDrawn="1"/>
          </p:nvSpPr>
          <p:spPr>
            <a:xfrm>
              <a:off x="127793" y="971550"/>
              <a:ext cx="92075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>
              <a:spLocks/>
            </p:cNvSpPr>
            <p:nvPr userDrawn="1"/>
          </p:nvSpPr>
          <p:spPr>
            <a:xfrm>
              <a:off x="8857455" y="971551"/>
              <a:ext cx="92075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214843" y="6487845"/>
            <a:ext cx="11762316" cy="76201"/>
            <a:chOff x="127793" y="971550"/>
            <a:chExt cx="8821737" cy="76201"/>
          </a:xfrm>
          <a:solidFill>
            <a:srgbClr val="009240"/>
          </a:solidFill>
        </p:grpSpPr>
        <p:sp>
          <p:nvSpPr>
            <p:cNvPr id="12" name="Rectangle 11"/>
            <p:cNvSpPr>
              <a:spLocks/>
            </p:cNvSpPr>
            <p:nvPr userDrawn="1"/>
          </p:nvSpPr>
          <p:spPr>
            <a:xfrm>
              <a:off x="166688" y="971550"/>
              <a:ext cx="8741568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Oval 12"/>
            <p:cNvSpPr>
              <a:spLocks/>
            </p:cNvSpPr>
            <p:nvPr userDrawn="1"/>
          </p:nvSpPr>
          <p:spPr>
            <a:xfrm>
              <a:off x="127793" y="971550"/>
              <a:ext cx="92075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>
              <a:spLocks/>
            </p:cNvSpPr>
            <p:nvPr userDrawn="1"/>
          </p:nvSpPr>
          <p:spPr>
            <a:xfrm>
              <a:off x="8857455" y="971551"/>
              <a:ext cx="92075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677" b="89516" l="7746" r="894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76" t="9749" r="14497" b="10402"/>
          <a:stretch/>
        </p:blipFill>
        <p:spPr>
          <a:xfrm>
            <a:off x="10754782" y="88076"/>
            <a:ext cx="1160993" cy="78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1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034EA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7" Type="http://schemas.openxmlformats.org/officeDocument/2006/relationships/chart" Target="../charts/chart23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2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7" Type="http://schemas.openxmlformats.org/officeDocument/2006/relationships/chart" Target="../charts/chart30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9.xml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4.xml"/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6.xml"/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chart" Target="../charts/chart15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122363"/>
            <a:ext cx="12192000" cy="3389816"/>
          </a:xfrm>
        </p:spPr>
        <p:txBody>
          <a:bodyPr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Сравнительный анализ </a:t>
            </a:r>
            <a:r>
              <a:rPr lang="ru-RU" sz="32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исполнения объемов медицинской помощи и нормативов финансовых затрат по профилю «ОНКОЛОГИЯ» </a:t>
            </a:r>
            <a:br>
              <a:rPr lang="ru-RU" sz="32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</a:t>
            </a:r>
            <a:r>
              <a:rPr lang="ru-RU" sz="3200" b="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УрФО</a:t>
            </a:r>
            <a:r>
              <a:rPr lang="ru-RU" sz="3200" b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2018-2019гг.</a:t>
            </a:r>
            <a:endParaRPr lang="ru-RU" sz="32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97138" y="566488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>
                <a:solidFill>
                  <a:srgbClr val="4472C4">
                    <a:lumMod val="75000"/>
                  </a:srgb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г. Тюмень, 2019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084733" y="4419600"/>
            <a:ext cx="310726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ТФОМС Югры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А.П.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Фучежи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28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072" y="120104"/>
            <a:ext cx="10377709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КС_2018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339366" y="1097160"/>
          <a:ext cx="3252246" cy="2516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289195" y="1097160"/>
          <a:ext cx="3619893" cy="2516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8654850" y="1097159"/>
          <a:ext cx="3229469" cy="2516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67646" y="3614116"/>
          <a:ext cx="3205114" cy="2742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4302550" y="3614116"/>
          <a:ext cx="3578258" cy="2673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8632072" y="3614115"/>
          <a:ext cx="3252247" cy="2742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86101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ДС_2018</a:t>
            </a:r>
            <a:endParaRPr lang="ru-RU" b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336655"/>
              </p:ext>
            </p:extLst>
          </p:nvPr>
        </p:nvGraphicFramePr>
        <p:xfrm>
          <a:off x="312738" y="1023938"/>
          <a:ext cx="11549062" cy="5332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880533" y="3225800"/>
            <a:ext cx="10600267" cy="84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9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072" y="120104"/>
            <a:ext cx="10377709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ОНКОЛОГИЯ» ДС_2018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339366" y="1097160"/>
          <a:ext cx="3252246" cy="2516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599" y="6356352"/>
            <a:ext cx="3522133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260915" y="1097160"/>
          <a:ext cx="3619893" cy="2516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8629450" y="1097161"/>
          <a:ext cx="3229469" cy="2516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67646" y="3614116"/>
          <a:ext cx="3205114" cy="2742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4340254" y="3614116"/>
          <a:ext cx="3578258" cy="2673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8606672" y="3614116"/>
          <a:ext cx="3252247" cy="2742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39730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_2018</a:t>
            </a:r>
            <a:endParaRPr lang="ru-RU" sz="3200" b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F42C53DD-AB6A-4155-A3D9-275922D449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59301"/>
              </p:ext>
            </p:extLst>
          </p:nvPr>
        </p:nvGraphicFramePr>
        <p:xfrm>
          <a:off x="381000" y="1092200"/>
          <a:ext cx="11506199" cy="52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854804" y="2450970"/>
            <a:ext cx="947479" cy="612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14,5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4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13267" y="1024467"/>
            <a:ext cx="11548533" cy="52578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Средние нормативы объема медицинской помощи ПГГ_РФ_2019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</a:pPr>
            <a:r>
              <a:rPr lang="ru-RU" u="sng" dirty="0">
                <a:solidFill>
                  <a:srgbClr val="0070C0"/>
                </a:solidFill>
              </a:rPr>
              <a:t>Дневной стационар</a:t>
            </a:r>
            <a:r>
              <a:rPr lang="ru-RU" dirty="0"/>
              <a:t>: для медицинской помощи по профилю "онкология" </a:t>
            </a:r>
            <a:r>
              <a:rPr lang="ru-RU" sz="3200" dirty="0">
                <a:solidFill>
                  <a:schemeClr val="tx1"/>
                </a:solidFill>
              </a:rPr>
              <a:t>на 2019 год - 0,00631 случая лечения на 1 застрахованное лицо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endParaRPr lang="ru-RU" sz="2000" dirty="0">
              <a:solidFill>
                <a:srgbClr val="0070C0"/>
              </a:solidFill>
            </a:endParaRPr>
          </a:p>
          <a:p>
            <a:r>
              <a:rPr lang="ru-RU" u="sng" dirty="0">
                <a:solidFill>
                  <a:srgbClr val="0070C0"/>
                </a:solidFill>
              </a:rPr>
              <a:t>Круглосуточный стационар</a:t>
            </a:r>
            <a:r>
              <a:rPr lang="ru-RU" dirty="0"/>
              <a:t>: для медицинской помощи по профилю "онкология" </a:t>
            </a:r>
            <a:r>
              <a:rPr lang="ru-RU" sz="3200" dirty="0">
                <a:solidFill>
                  <a:schemeClr val="tx1"/>
                </a:solidFill>
              </a:rPr>
              <a:t>на 2019 год - 0,0091 случая госпитализации на 1 застрахованное лицо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38667" y="120104"/>
            <a:ext cx="10416114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Утвержденные нормативы по профилю «ОНКОЛОГИЯ» Отношение 2018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09964125"/>
              </p:ext>
            </p:extLst>
          </p:nvPr>
        </p:nvGraphicFramePr>
        <p:xfrm>
          <a:off x="338138" y="1100138"/>
          <a:ext cx="5596996" cy="5256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Объект 2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59536950"/>
              </p:ext>
            </p:extLst>
          </p:nvPr>
        </p:nvGraphicFramePr>
        <p:xfrm>
          <a:off x="6172200" y="1100138"/>
          <a:ext cx="5707063" cy="5256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7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13267" y="1024467"/>
            <a:ext cx="11548533" cy="525780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</a:rPr>
              <a:t>Средние нормативы финансовых затрат на единицу объема медицинской помощи ПГГ_РФ_2019:</a:t>
            </a:r>
          </a:p>
          <a:p>
            <a:pPr algn="just"/>
            <a:endParaRPr lang="ru-RU" sz="2000" dirty="0">
              <a:solidFill>
                <a:srgbClr val="0070C0"/>
              </a:solidFill>
            </a:endParaRPr>
          </a:p>
          <a:p>
            <a:pPr algn="just"/>
            <a:r>
              <a:rPr lang="ru-RU" u="sng" dirty="0">
                <a:solidFill>
                  <a:srgbClr val="0070C0"/>
                </a:solidFill>
              </a:rPr>
              <a:t>Дневной стационар</a:t>
            </a:r>
            <a:r>
              <a:rPr lang="ru-RU" dirty="0"/>
              <a:t>: на 1 случай лечения по профилю "онкология" за счет средств обязательного медицинского страхования – 70586,6 рубля.</a:t>
            </a:r>
          </a:p>
          <a:p>
            <a:endParaRPr lang="ru-RU" sz="2000" dirty="0"/>
          </a:p>
          <a:p>
            <a:pPr algn="just"/>
            <a:r>
              <a:rPr lang="ru-RU" u="sng" dirty="0">
                <a:solidFill>
                  <a:srgbClr val="0070C0"/>
                </a:solidFill>
              </a:rPr>
              <a:t>Круглосуточный стационар</a:t>
            </a:r>
            <a:r>
              <a:rPr lang="ru-RU" dirty="0"/>
              <a:t>: на 1 случай госпитализации по профилю "онкология" за счет средств обязательного медицинского страхования - 76708,5 рубля.</a:t>
            </a:r>
          </a:p>
        </p:txBody>
      </p:sp>
    </p:spTree>
    <p:extLst>
      <p:ext uri="{BB962C8B-B14F-4D97-AF65-F5344CB8AC3E}">
        <p14:creationId xmlns:p14="http://schemas.microsoft.com/office/powerpoint/2010/main" val="55830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938" y="120104"/>
            <a:ext cx="10424843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Утвержденные нормативы по профилю «ОНКОЛОГИЯ» Отношение 2018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31822662"/>
              </p:ext>
            </p:extLst>
          </p:nvPr>
        </p:nvGraphicFramePr>
        <p:xfrm>
          <a:off x="330200" y="1103313"/>
          <a:ext cx="5689600" cy="5253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50246115"/>
              </p:ext>
            </p:extLst>
          </p:nvPr>
        </p:nvGraphicFramePr>
        <p:xfrm>
          <a:off x="6172200" y="1103313"/>
          <a:ext cx="5686425" cy="5253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133" y="120104"/>
            <a:ext cx="10407648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</a:t>
            </a:r>
            <a:endParaRPr lang="ru-RU" b="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6FFE17AD-8834-4910-B58D-B6F8242760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823657"/>
              </p:ext>
            </p:extLst>
          </p:nvPr>
        </p:nvGraphicFramePr>
        <p:xfrm>
          <a:off x="347133" y="1109133"/>
          <a:ext cx="11523134" cy="5247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7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38667" y="120104"/>
            <a:ext cx="10416114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50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НЕИСПОЛНЕНИЯ </a:t>
            </a:r>
            <a:r>
              <a:rPr lang="ru-RU" sz="2350" b="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ОБЪЕМНЫХ ПОКАЗАТЕЛЕЙ </a:t>
            </a:r>
            <a:r>
              <a:rPr lang="ru-RU" sz="23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ПРОГРАММЫ_2019</a:t>
            </a:r>
            <a:endParaRPr lang="ru-RU" sz="2350" dirty="0">
              <a:solidFill>
                <a:srgbClr val="0070C0"/>
              </a:solidFill>
            </a:endParaRP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51590793"/>
              </p:ext>
            </p:extLst>
          </p:nvPr>
        </p:nvGraphicFramePr>
        <p:xfrm>
          <a:off x="338667" y="1100139"/>
          <a:ext cx="5596996" cy="5256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Объект 2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32221650"/>
              </p:ext>
            </p:extLst>
          </p:nvPr>
        </p:nvGraphicFramePr>
        <p:xfrm>
          <a:off x="6172200" y="1100138"/>
          <a:ext cx="5707063" cy="5256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50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267" y="0"/>
            <a:ext cx="10441514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»_2018</a:t>
            </a:r>
            <a:endParaRPr lang="ru-RU" b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1305380"/>
              </p:ext>
            </p:extLst>
          </p:nvPr>
        </p:nvGraphicFramePr>
        <p:xfrm>
          <a:off x="1145782" y="1075266"/>
          <a:ext cx="10428151" cy="5281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33" y="1075266"/>
            <a:ext cx="677333" cy="7857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02" y="1959305"/>
            <a:ext cx="677332" cy="7566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1" y="2771043"/>
            <a:ext cx="1012953" cy="8019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9" y="3636352"/>
            <a:ext cx="1014363" cy="7245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27" y="4432152"/>
            <a:ext cx="749176" cy="9303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0" y="5437921"/>
            <a:ext cx="749176" cy="75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938" y="120104"/>
            <a:ext cx="10424843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НЕИСПОЛНЕНИЯ </a:t>
            </a:r>
            <a:r>
              <a:rPr lang="ru-RU" sz="2250" b="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ОБЕСПЕЧЕНИЯ </a:t>
            </a:r>
            <a:r>
              <a:rPr lang="ru-RU" sz="22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ПРОГРАММЫ_2019</a:t>
            </a:r>
            <a:endParaRPr lang="ru-RU" sz="2250" dirty="0">
              <a:solidFill>
                <a:srgbClr val="0070C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9791736"/>
              </p:ext>
            </p:extLst>
          </p:nvPr>
        </p:nvGraphicFramePr>
        <p:xfrm>
          <a:off x="330200" y="1103314"/>
          <a:ext cx="5689600" cy="518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50625278"/>
              </p:ext>
            </p:extLst>
          </p:nvPr>
        </p:nvGraphicFramePr>
        <p:xfrm>
          <a:off x="6180666" y="1103314"/>
          <a:ext cx="5686425" cy="518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243667" y="1659467"/>
            <a:ext cx="8467" cy="1583267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919133" y="1642533"/>
            <a:ext cx="0" cy="158326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9177867" y="1930400"/>
            <a:ext cx="8467" cy="2125134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018867" y="3335867"/>
            <a:ext cx="0" cy="165100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23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90E6B-81EE-4D57-827E-AEA0D9BD6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СКЗ - 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коэффициент </a:t>
            </a:r>
            <a:r>
              <a:rPr lang="ru-RU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затратоёмкости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Профиль «ОНКОЛОГИЯ»</a:t>
            </a: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BCAA7239-8415-4BDD-AA81-F301A707322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99964259"/>
              </p:ext>
            </p:extLst>
          </p:nvPr>
        </p:nvGraphicFramePr>
        <p:xfrm>
          <a:off x="313267" y="1066800"/>
          <a:ext cx="5706533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4DC8C878-B1A9-4469-A6BB-2023A003B4EF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74326805"/>
              </p:ext>
            </p:extLst>
          </p:nvPr>
        </p:nvGraphicFramePr>
        <p:xfrm>
          <a:off x="6197600" y="1066800"/>
          <a:ext cx="5715000" cy="5289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65EDD0-C220-4453-A275-36762F0EE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9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120104"/>
            <a:ext cx="10424581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50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</a:t>
            </a:r>
            <a:r>
              <a:rPr lang="ru-RU" sz="23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НЕИСПОЛНЕНИЯ </a:t>
            </a:r>
            <a:r>
              <a:rPr lang="ru-RU" sz="2350" b="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ОБЪЕМНЫХ ПОКАЗАТЕЛЕЙ </a:t>
            </a:r>
            <a:r>
              <a:rPr lang="ru-RU" sz="23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ПРОГРАММЫ_2019</a:t>
            </a:r>
            <a:endParaRPr lang="ru-RU" sz="2350" dirty="0">
              <a:solidFill>
                <a:srgbClr val="0070C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88784125"/>
              </p:ext>
            </p:extLst>
          </p:nvPr>
        </p:nvGraphicFramePr>
        <p:xfrm>
          <a:off x="330200" y="1117600"/>
          <a:ext cx="5689600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20275409"/>
              </p:ext>
            </p:extLst>
          </p:nvPr>
        </p:nvGraphicFramePr>
        <p:xfrm>
          <a:off x="6172200" y="1117600"/>
          <a:ext cx="5707063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27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120104"/>
            <a:ext cx="10424581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50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</a:t>
            </a:r>
            <a:r>
              <a:rPr lang="ru-RU" sz="22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НЕИСПОЛНЕНИЯ </a:t>
            </a:r>
            <a:r>
              <a:rPr lang="ru-RU" sz="2250" b="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ФИНАНСОВЫХ ПОКАЗАТЕЛЕЙ </a:t>
            </a:r>
            <a:r>
              <a:rPr lang="ru-RU" sz="225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ПРОГРАММЫ_2019</a:t>
            </a:r>
            <a:endParaRPr lang="ru-RU" sz="2250" dirty="0">
              <a:solidFill>
                <a:srgbClr val="0070C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91054118"/>
              </p:ext>
            </p:extLst>
          </p:nvPr>
        </p:nvGraphicFramePr>
        <p:xfrm>
          <a:off x="330200" y="1117600"/>
          <a:ext cx="5689600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23653058"/>
              </p:ext>
            </p:extLst>
          </p:nvPr>
        </p:nvGraphicFramePr>
        <p:xfrm>
          <a:off x="6172200" y="1117600"/>
          <a:ext cx="5707063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99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120104"/>
            <a:ext cx="10424581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НА ГОД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ИСПОЛНЕНИЯ ФИНАНСОВЫХ ПОКАЗАТЕЛЕЙ</a:t>
            </a:r>
            <a:r>
              <a:rPr 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41404812"/>
              </p:ext>
            </p:extLst>
          </p:nvPr>
        </p:nvGraphicFramePr>
        <p:xfrm>
          <a:off x="330200" y="1117600"/>
          <a:ext cx="5689600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44526277"/>
              </p:ext>
            </p:extLst>
          </p:nvPr>
        </p:nvGraphicFramePr>
        <p:xfrm>
          <a:off x="6172200" y="1117600"/>
          <a:ext cx="5707063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8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21732" y="1058332"/>
            <a:ext cx="11540067" cy="529801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00611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«ОНКОЛОГИЯ»_2019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904833"/>
              </p:ext>
            </p:extLst>
          </p:nvPr>
        </p:nvGraphicFramePr>
        <p:xfrm>
          <a:off x="312738" y="1023938"/>
          <a:ext cx="11549062" cy="524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983133" y="2345267"/>
            <a:ext cx="1771648" cy="91440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МО</a:t>
            </a:r>
          </a:p>
        </p:txBody>
      </p:sp>
    </p:spTree>
    <p:extLst>
      <p:ext uri="{BB962C8B-B14F-4D97-AF65-F5344CB8AC3E}">
        <p14:creationId xmlns:p14="http://schemas.microsoft.com/office/powerpoint/2010/main" val="245772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«ОНКОЛОГИЯ»_2018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7" name="Объект 2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5697949"/>
              </p:ext>
            </p:extLst>
          </p:nvPr>
        </p:nvGraphicFramePr>
        <p:xfrm>
          <a:off x="315884" y="1023937"/>
          <a:ext cx="11545916" cy="5332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966200" y="2116665"/>
            <a:ext cx="1788581" cy="973667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111 739</a:t>
            </a:r>
          </a:p>
        </p:txBody>
      </p:sp>
    </p:spTree>
    <p:extLst>
      <p:ext uri="{BB962C8B-B14F-4D97-AF65-F5344CB8AC3E}">
        <p14:creationId xmlns:p14="http://schemas.microsoft.com/office/powerpoint/2010/main" val="212489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«ОНКОЛОГИЯ»_2018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7" name="Объект 2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989999"/>
              </p:ext>
            </p:extLst>
          </p:nvPr>
        </p:nvGraphicFramePr>
        <p:xfrm>
          <a:off x="312738" y="1023937"/>
          <a:ext cx="11549062" cy="5258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939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120104"/>
            <a:ext cx="10424581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лечения злокачественных </a:t>
            </a:r>
            <a:r>
              <a:rPr lang="ru-RU" b="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новообразований_</a:t>
            </a:r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2018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033552693"/>
              </p:ext>
            </p:extLst>
          </p:nvPr>
        </p:nvGraphicFramePr>
        <p:xfrm>
          <a:off x="4477407" y="1092198"/>
          <a:ext cx="3411371" cy="2731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723651469"/>
              </p:ext>
            </p:extLst>
          </p:nvPr>
        </p:nvGraphicFramePr>
        <p:xfrm>
          <a:off x="8610601" y="1092198"/>
          <a:ext cx="3224048" cy="2523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813714357"/>
              </p:ext>
            </p:extLst>
          </p:nvPr>
        </p:nvGraphicFramePr>
        <p:xfrm>
          <a:off x="330200" y="3835581"/>
          <a:ext cx="3275756" cy="2520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3321528250"/>
              </p:ext>
            </p:extLst>
          </p:nvPr>
        </p:nvGraphicFramePr>
        <p:xfrm>
          <a:off x="4477407" y="3760259"/>
          <a:ext cx="3261742" cy="2596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1292838470"/>
              </p:ext>
            </p:extLst>
          </p:nvPr>
        </p:nvGraphicFramePr>
        <p:xfrm>
          <a:off x="8610600" y="3760259"/>
          <a:ext cx="3225799" cy="2596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734082845"/>
              </p:ext>
            </p:extLst>
          </p:nvPr>
        </p:nvGraphicFramePr>
        <p:xfrm>
          <a:off x="330200" y="1092198"/>
          <a:ext cx="3277524" cy="2523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24276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120104"/>
            <a:ext cx="10424581" cy="751779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лечения злокачественных </a:t>
            </a:r>
            <a:r>
              <a:rPr lang="ru-RU" b="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новообразований_</a:t>
            </a:r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2018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5555243"/>
              </p:ext>
            </p:extLst>
          </p:nvPr>
        </p:nvGraphicFramePr>
        <p:xfrm>
          <a:off x="321733" y="1092199"/>
          <a:ext cx="3252739" cy="2523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510249049"/>
              </p:ext>
            </p:extLst>
          </p:nvPr>
        </p:nvGraphicFramePr>
        <p:xfrm>
          <a:off x="4305992" y="1092198"/>
          <a:ext cx="3599411" cy="2599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2690954226"/>
              </p:ext>
            </p:extLst>
          </p:nvPr>
        </p:nvGraphicFramePr>
        <p:xfrm>
          <a:off x="8610601" y="1092198"/>
          <a:ext cx="3225800" cy="2523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66045069"/>
              </p:ext>
            </p:extLst>
          </p:nvPr>
        </p:nvGraphicFramePr>
        <p:xfrm>
          <a:off x="330200" y="3760258"/>
          <a:ext cx="3242731" cy="2596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4261791993"/>
              </p:ext>
            </p:extLst>
          </p:nvPr>
        </p:nvGraphicFramePr>
        <p:xfrm>
          <a:off x="4305992" y="3760259"/>
          <a:ext cx="3599411" cy="2596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3812082893"/>
              </p:ext>
            </p:extLst>
          </p:nvPr>
        </p:nvGraphicFramePr>
        <p:xfrm>
          <a:off x="8638464" y="3760259"/>
          <a:ext cx="3197935" cy="2596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89623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501" y="0"/>
            <a:ext cx="10310280" cy="871883"/>
          </a:xfrm>
        </p:spPr>
        <p:txBody>
          <a:bodyPr/>
          <a:lstStyle/>
          <a:p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DF1F71FC-447A-4AB5-A197-1EDD334DFB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0659343"/>
              </p:ext>
            </p:extLst>
          </p:nvPr>
        </p:nvGraphicFramePr>
        <p:xfrm>
          <a:off x="330199" y="1105133"/>
          <a:ext cx="11336867" cy="5251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199" y="181802"/>
            <a:ext cx="104245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КРАТНОСТЬ ЦИКЛОВ ХИМИОТЕРАПИИ </a:t>
            </a:r>
            <a: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ЗНО_2018</a:t>
            </a:r>
            <a:endParaRPr lang="ru-RU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38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0"/>
            <a:ext cx="10433048" cy="914400"/>
          </a:xfrm>
        </p:spPr>
        <p:txBody>
          <a:bodyPr/>
          <a:lstStyle/>
          <a:p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округ. </a:t>
            </a:r>
            <a:b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по профилю «ОНКОЛОГИЯ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КС_2018</a:t>
            </a:r>
            <a:endParaRPr lang="ru-RU" b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3581400" cy="365125"/>
          </a:xfrm>
        </p:spPr>
        <p:txBody>
          <a:bodyPr/>
          <a:lstStyle/>
          <a:p>
            <a:pPr algn="r"/>
            <a:fld id="{4D143160-66FF-49A1-9C1B-B5A06151588D}" type="slidenum">
              <a:rPr lang="ru-RU" smtClean="0">
                <a:solidFill>
                  <a:prstClr val="black"/>
                </a:solidFill>
              </a:rPr>
              <a:pPr algn="r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2822732"/>
              </p:ext>
            </p:extLst>
          </p:nvPr>
        </p:nvGraphicFramePr>
        <p:xfrm>
          <a:off x="312738" y="1023938"/>
          <a:ext cx="11549062" cy="5332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034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7232</TotalTime>
  <Words>608</Words>
  <Application>Microsoft Office PowerPoint</Application>
  <PresentationFormat>Широкоэкранный</PresentationFormat>
  <Paragraphs>216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Georgia</vt:lpstr>
      <vt:lpstr>Times New Roman</vt:lpstr>
      <vt:lpstr>Office Theme</vt:lpstr>
      <vt:lpstr>Сравнительный анализ  исполнения объемов медицинской помощи и нормативов финансовых затрат по профилю «ОНКОЛОГИЯ»  на территории УрФО 2018-2019гг.</vt:lpstr>
      <vt:lpstr>Уральский федеральный округ.  Оказание медицинской помощи по профилю «ОНКОЛОГИЯ»_2018</vt:lpstr>
      <vt:lpstr>Уральский федеральный округ.  Оказание медицинской помощи по профилю «ОНКОЛОГИЯ»_2019</vt:lpstr>
      <vt:lpstr>Уральский федеральный округ.  Оказание медицинской помощи по профилю «ОНКОЛОГИЯ»_2018</vt:lpstr>
      <vt:lpstr>Уральский федеральный округ.  Оказание медицинской помощи по профилю «ОНКОЛОГИЯ»_2018 </vt:lpstr>
      <vt:lpstr>Уральский федеральный округ.  Методы лечения злокачественных новообразований_КС 2018</vt:lpstr>
      <vt:lpstr>Уральский федеральный округ.  Методы лечения злокачественных новообразований_ДС 2018</vt:lpstr>
      <vt:lpstr> </vt:lpstr>
      <vt:lpstr>Уральский федеральный округ.  Оказание медицинской помощи по профилю «ОНКОЛОГИЯ» КС_2018</vt:lpstr>
      <vt:lpstr>Уральский федеральный округ.  Оказание медицинской помощи по профилю «ОНКОЛОГИЯ» КС_2018</vt:lpstr>
      <vt:lpstr>Уральский федеральный округ.  Оказание медицинской помощи по профилю «ОНКОЛОГИЯ» ДС_2018</vt:lpstr>
      <vt:lpstr>Уральский федеральный округ.  Оказание медицинской помощи по профилю «ОНКОЛОГИЯ» ДС_2018</vt:lpstr>
      <vt:lpstr>Уральский федеральный округ.  Оказание медицинской помощи по профилю «ОНКОЛОГИЯ»_2018</vt:lpstr>
      <vt:lpstr>Уральский федеральный округ.  Оказание медицинской помощи по профилю «ОНКОЛОГИЯ»</vt:lpstr>
      <vt:lpstr>Уральский федеральный округ.  Утвержденные нормативы по профилю «ОНКОЛОГИЯ» Отношение 2018</vt:lpstr>
      <vt:lpstr>Уральский федеральный округ.  Оказание медицинской помощи по профилю «ОНКОЛОГИЯ»</vt:lpstr>
      <vt:lpstr>Уральский федеральный округ.  Утвержденные нормативы по профилю «ОНКОЛОГИЯ» Отношение 2018</vt:lpstr>
      <vt:lpstr>Уральский федеральный округ.  Оказание медицинской помощи по профилю «ОНКОЛОГИЯ»</vt:lpstr>
      <vt:lpstr>Уральский федеральный округ.  РИСК НЕИСПОЛНЕНИЯ ОБЪЕМНЫХ ПОКАЗАТЕЛЕЙ ПРОГРАММЫ_2019</vt:lpstr>
      <vt:lpstr>Уральский федеральный округ.  РИСК НЕИСПОЛНЕНИЯ ФИНАНСОВОГО ОБЕСПЕЧЕНИЯ ПРОГРАММЫ_2019</vt:lpstr>
      <vt:lpstr>Уральский федеральный округ.  СКЗ - Средний коэффициент затратоёмкости. Профиль «ОНКОЛОГИЯ»</vt:lpstr>
      <vt:lpstr>Уральский федеральный округ. ЯНВАРЬ РИСК НЕИСПОЛНЕНИЯ ОБЪЕМНЫХ ПОКАЗАТЕЛЕЙ ПРОГРАММЫ_2019</vt:lpstr>
      <vt:lpstr>Уральский федеральный округ. ЯНВАРЬ РИСК НЕИСПОЛНЕНИЯ ФИНАНСОВЫХ ПОКАЗАТЕЛЕЙ ПРОГРАММЫ_2019</vt:lpstr>
      <vt:lpstr>Уральский федеральный округ. ЯНВАРЬ НА ГОД ПЛАН ИСПОЛНЕНИЯ ФИНАНСОВЫХ ПОКАЗАТЕЛЕЙ ПРОГРАММЫ</vt:lpstr>
      <vt:lpstr>Уральский федеральный округ.  Оказание медицинской помощи по профилю «ОНКОЛОГИЯ»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КОНТРОЛЯ ОБЪЕМА И КАЧЕСТВА МЕДИЦИНСКОЙ ПОМОЩИ ЗА 9 МЕСЯЦЕВ 2017 ГОДА</dc:title>
  <dc:creator>Смирнов Владимир Альбертович</dc:creator>
  <cp:lastModifiedBy>Ирина</cp:lastModifiedBy>
  <cp:revision>413</cp:revision>
  <cp:lastPrinted>2019-02-19T10:17:46Z</cp:lastPrinted>
  <dcterms:created xsi:type="dcterms:W3CDTF">2018-01-16T12:40:05Z</dcterms:created>
  <dcterms:modified xsi:type="dcterms:W3CDTF">2019-02-21T01:49:28Z</dcterms:modified>
</cp:coreProperties>
</file>