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57" r:id="rId2"/>
    <p:sldId id="364" r:id="rId3"/>
    <p:sldId id="375" r:id="rId4"/>
    <p:sldId id="362" r:id="rId5"/>
    <p:sldId id="381" r:id="rId6"/>
    <p:sldId id="389" r:id="rId7"/>
    <p:sldId id="388" r:id="rId8"/>
    <p:sldId id="372" r:id="rId9"/>
    <p:sldId id="373" r:id="rId10"/>
    <p:sldId id="355" r:id="rId11"/>
    <p:sldId id="379" r:id="rId12"/>
    <p:sldId id="366" r:id="rId13"/>
    <p:sldId id="387" r:id="rId14"/>
    <p:sldId id="393" r:id="rId15"/>
    <p:sldId id="394" r:id="rId16"/>
    <p:sldId id="392" r:id="rId17"/>
    <p:sldId id="395" r:id="rId18"/>
    <p:sldId id="356" r:id="rId19"/>
    <p:sldId id="313" r:id="rId20"/>
    <p:sldId id="390" r:id="rId21"/>
    <p:sldId id="368" r:id="rId22"/>
    <p:sldId id="391" r:id="rId23"/>
  </p:sldIdLst>
  <p:sldSz cx="9144000" cy="5143500" type="screen16x9"/>
  <p:notesSz cx="7104063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88228" autoAdjust="0"/>
  </p:normalViewPr>
  <p:slideViewPr>
    <p:cSldViewPr>
      <p:cViewPr varScale="1">
        <p:scale>
          <a:sx n="137" d="100"/>
          <a:sy n="137" d="100"/>
        </p:scale>
        <p:origin x="-8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0838458425254337"/>
          <c:y val="6.5526345025991263E-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количества устных обращений граждан по телефону "горячей линии" </c:v>
                </c:pt>
              </c:strCache>
            </c:strRef>
          </c:tx>
          <c:dLbls>
            <c:dLbl>
              <c:idx val="0"/>
              <c:layout>
                <c:manualLayout>
                  <c:x val="-7.3067278238925837E-2"/>
                  <c:y val="-0.1146400399955560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89433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067278238925837E-2"/>
                  <c:y val="-9.700311076547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7949910327424033E-2"/>
                  <c:y val="-0.14109543384068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89433</c:v>
                </c:pt>
                <c:pt idx="1">
                  <c:v>106661</c:v>
                </c:pt>
                <c:pt idx="2">
                  <c:v>111332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559488"/>
        <c:axId val="116300544"/>
      </c:lineChart>
      <c:catAx>
        <c:axId val="146559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116300544"/>
        <c:crosses val="autoZero"/>
        <c:auto val="1"/>
        <c:lblAlgn val="ctr"/>
        <c:lblOffset val="100"/>
        <c:noMultiLvlLbl val="0"/>
      </c:catAx>
      <c:valAx>
        <c:axId val="116300544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146559488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Все устные</a:t>
            </a:r>
            <a:r>
              <a:rPr lang="ru-RU" sz="1400" baseline="0" dirty="0" smtClean="0"/>
              <a:t> обращения</a:t>
            </a:r>
            <a:endParaRPr lang="ru-RU" sz="14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Вопросы ОМС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Лист1!$A$2:$A$3</c:f>
              <c:strCache>
                <c:ptCount val="2"/>
                <c:pt idx="0">
                  <c:v>2016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106276</c:v>
                </c:pt>
                <c:pt idx="1">
                  <c:v>76149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Вопросы оказания медпомощи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dirty="0" smtClean="0"/>
                      <a:t>14,4%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dirty="0" smtClean="0"/>
                      <a:t>62,7%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2016 г.</c:v>
                </c:pt>
                <c:pt idx="1">
                  <c:v>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17821</c:v>
                </c:pt>
                <c:pt idx="1">
                  <c:v>127803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46558976"/>
        <c:axId val="116458048"/>
        <c:axId val="0"/>
      </c:bar3DChart>
      <c:catAx>
        <c:axId val="14655897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16458048"/>
        <c:crosses val="autoZero"/>
        <c:auto val="1"/>
        <c:lblAlgn val="ctr"/>
        <c:lblOffset val="100"/>
        <c:noMultiLvlLbl val="0"/>
      </c:catAx>
      <c:valAx>
        <c:axId val="116458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655897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  <c:spPr>
        <a:ln>
          <a:noFill/>
        </a:ln>
      </c:spPr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6.0668079762941737E-2"/>
          <c:y val="5.0828438522077392E-2"/>
          <c:w val="0.59903562793575327"/>
          <c:h val="0.8563208980365649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Удовлетворенные жалобы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6.2893081761006293E-3"/>
                  <c:y val="2.806032660894488E-3"/>
                </c:manualLayout>
              </c:layout>
              <c:spPr/>
              <c:txPr>
                <a:bodyPr/>
                <a:lstStyle/>
                <a:p>
                  <a:pPr>
                    <a:defRPr sz="1220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0125786163522E-2"/>
                  <c:y val="5.612065321788976E-3"/>
                </c:manualLayout>
              </c:layout>
              <c:spPr/>
              <c:txPr>
                <a:bodyPr/>
                <a:lstStyle/>
                <a:p>
                  <a:pPr>
                    <a:defRPr sz="1220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351</c:v>
                </c:pt>
                <c:pt idx="1">
                  <c:v>379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Обоснованные жалобы</c:v>
                </c:pt>
              </c:strCache>
            </c:strRef>
          </c:tx>
          <c:spPr>
            <a:solidFill>
              <a:srgbClr val="006EAF"/>
            </a:solidFill>
          </c:spPr>
          <c:invertIfNegative val="0"/>
          <c:dLbls>
            <c:txPr>
              <a:bodyPr/>
              <a:lstStyle/>
              <a:p>
                <a:pPr>
                  <a:defRPr sz="122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428</c:v>
                </c:pt>
                <c:pt idx="1">
                  <c:v>468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Общее количество письменных жалоб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756</c:v>
                </c:pt>
                <c:pt idx="1">
                  <c:v>990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7045376"/>
        <c:axId val="116462656"/>
        <c:axId val="101493888"/>
      </c:bar3DChart>
      <c:catAx>
        <c:axId val="14704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2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6462656"/>
        <c:crosses val="autoZero"/>
        <c:auto val="1"/>
        <c:lblAlgn val="ctr"/>
        <c:lblOffset val="100"/>
        <c:noMultiLvlLbl val="0"/>
      </c:catAx>
      <c:valAx>
        <c:axId val="1164626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147045376"/>
        <c:crosses val="autoZero"/>
        <c:crossBetween val="between"/>
      </c:valAx>
      <c:serAx>
        <c:axId val="101493888"/>
        <c:scaling>
          <c:orientation val="minMax"/>
        </c:scaling>
        <c:delete val="1"/>
        <c:axPos val="b"/>
        <c:majorTickMark val="out"/>
        <c:minorTickMark val="none"/>
        <c:tickLblPos val="nextTo"/>
        <c:crossAx val="116462656"/>
        <c:crosses val="autoZero"/>
      </c:serAx>
      <c:spPr>
        <a:noFill/>
        <a:ln w="22700">
          <a:noFill/>
        </a:ln>
      </c:spPr>
    </c:plotArea>
    <c:plotVisOnly val="1"/>
    <c:dispBlanksAs val="gap"/>
    <c:showDLblsOverMax val="0"/>
  </c:chart>
  <c:txPr>
    <a:bodyPr/>
    <a:lstStyle/>
    <a:p>
      <a:pPr>
        <a:defRPr sz="1568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00" b="1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799101628615095E-2"/>
          <c:y val="0.14196275104910264"/>
          <c:w val="0.57809508358605699"/>
          <c:h val="0.722834628904132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личных обращений пациентов к СП</c:v>
                </c:pt>
              </c:strCache>
            </c:strRef>
          </c:tx>
          <c:dLbls>
            <c:dLbl>
              <c:idx val="0"/>
              <c:layout>
                <c:manualLayout>
                  <c:x val="-4.3139792357528593E-2"/>
                  <c:y val="1.6562529377077761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973</a:t>
                    </a:r>
                    <a:r>
                      <a:rPr lang="ru-RU" sz="1400" b="1" dirty="0" smtClean="0"/>
                      <a:t> - </a:t>
                    </a:r>
                    <a:r>
                      <a:rPr lang="ru-RU" sz="1200" b="1" dirty="0" smtClean="0"/>
                      <a:t>пилот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3544855767371098E-2"/>
                  <c:y val="7.820178099869245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5978</a:t>
                    </a:r>
                    <a:r>
                      <a:rPr lang="ru-RU" dirty="0" smtClean="0"/>
                      <a:t> – </a:t>
                    </a:r>
                    <a:r>
                      <a:rPr lang="ru-RU" sz="1200" dirty="0" err="1" smtClean="0"/>
                      <a:t>тиражиро-вание</a:t>
                    </a:r>
                    <a:r>
                      <a:rPr lang="ru-RU" sz="1200" dirty="0" smtClean="0"/>
                      <a:t> 2017 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0303281791956634E-2"/>
                  <c:y val="-0.1500012284959790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</a:t>
                    </a:r>
                    <a:r>
                      <a:rPr lang="ru-RU" baseline="0" dirty="0" smtClean="0"/>
                      <a:t> 645</a:t>
                    </a:r>
                    <a:r>
                      <a:rPr lang="ru-RU" dirty="0" smtClean="0"/>
                      <a:t> – </a:t>
                    </a:r>
                    <a:r>
                      <a:rPr lang="ru-RU" sz="1200" dirty="0" smtClean="0"/>
                      <a:t>Проект 2018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01.05.2017-31.08.2017</c:v>
                </c:pt>
                <c:pt idx="1">
                  <c:v>01.09.2017-31.12.2017</c:v>
                </c:pt>
                <c:pt idx="2">
                  <c:v>01.01.2018-31.01.2019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973</c:v>
                </c:pt>
                <c:pt idx="1">
                  <c:v>5978</c:v>
                </c:pt>
                <c:pt idx="2">
                  <c:v>30645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65492010910783"/>
          <c:y val="0.19313505764316785"/>
          <c:w val="0.30556053738068528"/>
          <c:h val="0.50778038551272087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267EF6-BB8D-4757-9809-5987E25F65A9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DF217B-4B98-41AF-8A48-FB9F02E6E927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  <a:cs typeface="Times New Roman" pitchFamily="18" charset="0"/>
            </a:rPr>
            <a:t>Май</a:t>
          </a:r>
        </a:p>
        <a:p>
          <a:r>
            <a:rPr lang="ru-RU" sz="2000" b="1" dirty="0" smtClean="0">
              <a:latin typeface="+mn-lt"/>
              <a:cs typeface="Times New Roman" pitchFamily="18" charset="0"/>
            </a:rPr>
            <a:t>2017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62AB3B9C-0698-4057-A56F-B4D847A1ED4D}" type="parTrans" cxnId="{3A246D02-D2D2-4643-BF93-A864E485A40A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1782BC31-28F4-47EC-A8A0-9EF474D099BB}" type="sibTrans" cxnId="{3A246D02-D2D2-4643-BF93-A864E485A40A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DDA074EA-99AC-406B-9342-913867449AF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2 </a:t>
          </a:r>
          <a:r>
            <a:rPr lang="ru-RU" sz="1000" b="1" dirty="0" smtClean="0">
              <a:latin typeface="+mn-lt"/>
              <a:cs typeface="Times New Roman" pitchFamily="18" charset="0"/>
            </a:rPr>
            <a:t>АПП</a:t>
          </a:r>
          <a:endParaRPr lang="ru-RU" sz="1000" b="1" dirty="0">
            <a:latin typeface="+mn-lt"/>
            <a:cs typeface="Times New Roman" pitchFamily="18" charset="0"/>
          </a:endParaRPr>
        </a:p>
      </dgm:t>
    </dgm:pt>
    <dgm:pt modelId="{C8BE0C99-211E-465C-9F39-D242EF643F45}" type="parTrans" cxnId="{690B85BF-46EC-4C55-B131-D9A6C5E2E817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86AEB4D3-99EF-4226-90FB-E0BAB9E3F797}" type="sibTrans" cxnId="{690B85BF-46EC-4C55-B131-D9A6C5E2E817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1261DBEA-71D2-4B3C-999F-40A5C72DA27F}">
      <dgm:prSet phldrT="[Текст]" custT="1"/>
      <dgm:spPr/>
      <dgm:t>
        <a:bodyPr/>
        <a:lstStyle/>
        <a:p>
          <a:r>
            <a:rPr lang="ru-RU" sz="1400" b="1" dirty="0" smtClean="0">
              <a:latin typeface="+mn-lt"/>
              <a:cs typeface="Times New Roman" pitchFamily="18" charset="0"/>
            </a:rPr>
            <a:t>Сент.</a:t>
          </a:r>
        </a:p>
        <a:p>
          <a:r>
            <a:rPr lang="ru-RU" sz="2000" b="1" dirty="0" smtClean="0">
              <a:latin typeface="+mn-lt"/>
              <a:cs typeface="Times New Roman" pitchFamily="18" charset="0"/>
            </a:rPr>
            <a:t>2017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98FCABE6-668E-4650-AC3C-DDD8C20031E9}" type="parTrans" cxnId="{F43C2BB6-BC39-4873-A042-2DD36448298D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7EC5CE24-BE83-4E78-909B-237531F70993}" type="sibTrans" cxnId="{F43C2BB6-BC39-4873-A042-2DD36448298D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F4C32E52-04BB-4CE5-A940-72319D13D87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16 </a:t>
          </a:r>
          <a:r>
            <a:rPr lang="ru-RU" sz="1000" b="1" dirty="0" smtClean="0">
              <a:latin typeface="+mn-lt"/>
              <a:cs typeface="Times New Roman" pitchFamily="18" charset="0"/>
            </a:rPr>
            <a:t>АПП</a:t>
          </a:r>
          <a:endParaRPr lang="ru-RU" sz="1000" b="1" dirty="0">
            <a:latin typeface="+mn-lt"/>
            <a:cs typeface="Times New Roman" pitchFamily="18" charset="0"/>
          </a:endParaRPr>
        </a:p>
      </dgm:t>
    </dgm:pt>
    <dgm:pt modelId="{D66DB441-29C2-4E52-94E6-56ABE102B9C9}" type="parTrans" cxnId="{FD5F2BCA-EE9A-409A-8FE6-B6A29C7CBE16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9510AD38-4850-4571-95EA-8BB5D48BFBB7}" type="sibTrans" cxnId="{FD5F2BCA-EE9A-409A-8FE6-B6A29C7CBE16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51A472A6-9150-45F9-BAA2-75975D7303CC}">
      <dgm:prSet phldrT="[Текст]" custT="1"/>
      <dgm:spPr/>
      <dgm:t>
        <a:bodyPr/>
        <a:lstStyle/>
        <a:p>
          <a:r>
            <a:rPr lang="ru-RU" sz="2000" b="1" dirty="0" smtClean="0">
              <a:latin typeface="+mn-lt"/>
              <a:cs typeface="Times New Roman" pitchFamily="18" charset="0"/>
            </a:rPr>
            <a:t>2018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0B8E9A12-8299-40CB-B3C0-3A4A95783027}" type="parTrans" cxnId="{A3BD7EBB-4858-4B42-8B99-1E2C791A789F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7CCD8CD7-60A7-4E0B-9A0F-1B690D05D02E}" type="sibTrans" cxnId="{A3BD7EBB-4858-4B42-8B99-1E2C791A789F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FB771E61-4BAA-4456-87A7-2142F478E9E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65</a:t>
          </a:r>
          <a:r>
            <a:rPr lang="ru-RU" sz="1000" b="1" dirty="0" smtClean="0">
              <a:latin typeface="+mn-lt"/>
              <a:cs typeface="Times New Roman" pitchFamily="18" charset="0"/>
            </a:rPr>
            <a:t>  АПП</a:t>
          </a:r>
          <a:r>
            <a:rPr lang="en-US" sz="1000" b="1" dirty="0" smtClean="0">
              <a:latin typeface="+mn-lt"/>
              <a:cs typeface="Times New Roman" pitchFamily="18" charset="0"/>
            </a:rPr>
            <a:t/>
          </a:r>
          <a:br>
            <a:rPr lang="en-US" sz="1000" b="1" dirty="0" smtClean="0">
              <a:latin typeface="+mn-lt"/>
              <a:cs typeface="Times New Roman" pitchFamily="18" charset="0"/>
            </a:rPr>
          </a:br>
          <a:r>
            <a:rPr lang="ru-RU" sz="12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в 45 </a:t>
          </a:r>
          <a:r>
            <a:rPr lang="ru-RU" sz="12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 (28,5%)</a:t>
          </a:r>
          <a:endParaRPr lang="ru-RU" sz="12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7CF9E51-72A8-475B-9C83-D57DC25D75F6}" type="parTrans" cxnId="{C2C8541E-8BEE-4227-B0E9-F54BDE564980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AC0F9AE0-BC27-4ABA-B92C-111479DBEE62}" type="sibTrans" cxnId="{C2C8541E-8BEE-4227-B0E9-F54BDE564980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B9D348FE-69A3-4F39-8C60-93916DBB6D44}">
      <dgm:prSet custT="1"/>
      <dgm:spPr/>
      <dgm:t>
        <a:bodyPr/>
        <a:lstStyle/>
        <a:p>
          <a:r>
            <a:rPr lang="ru-RU" sz="2000" b="1" dirty="0" smtClean="0">
              <a:latin typeface="+mn-lt"/>
              <a:cs typeface="Times New Roman" pitchFamily="18" charset="0"/>
            </a:rPr>
            <a:t>2024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33DA0791-5C20-4BC4-A3BA-B2339CA1F930}" type="parTrans" cxnId="{1013BCAB-98CE-4FA9-9103-E785FAF7999E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5B62CADC-516C-4D3D-B470-9E6EF651E11F}" type="sibTrans" cxnId="{1013BCAB-98CE-4FA9-9103-E785FAF7999E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F3BCBF90-BADB-4BDF-8847-CD4BAE2D2C53}">
      <dgm:prSet custT="1"/>
      <dgm:spPr/>
      <dgm:t>
        <a:bodyPr/>
        <a:lstStyle/>
        <a:p>
          <a:pPr marL="0" indent="0"/>
          <a:r>
            <a:rPr lang="ru-RU" sz="10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более </a:t>
          </a:r>
          <a:r>
            <a:rPr lang="ru-RU" sz="12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200 </a:t>
          </a:r>
          <a:r>
            <a:rPr lang="ru-RU" sz="1000" b="1" dirty="0" smtClean="0">
              <a:latin typeface="+mn-lt"/>
              <a:cs typeface="Times New Roman" pitchFamily="18" charset="0"/>
            </a:rPr>
            <a:t>АПП </a:t>
          </a:r>
          <a:r>
            <a:rPr lang="ru-RU" sz="1200" b="1" dirty="0" smtClean="0">
              <a:latin typeface="+mn-lt"/>
              <a:cs typeface="Times New Roman" pitchFamily="18" charset="0"/>
            </a:rPr>
            <a:t>в более </a:t>
          </a:r>
          <a:r>
            <a:rPr lang="en-US" sz="12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</a:t>
          </a:r>
          <a:r>
            <a:rPr lang="ru-RU" sz="12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00 </a:t>
          </a:r>
          <a:r>
            <a:rPr lang="ru-RU" sz="12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</a:t>
          </a:r>
          <a:endParaRPr lang="ru-RU" sz="12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8F09502-A074-4F85-B196-4550CEBD286E}" type="parTrans" cxnId="{2CEBB0CF-015A-4BAE-9D8B-2B53F38C4261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B86450DD-89D9-498B-820F-637706AAE1A2}" type="sibTrans" cxnId="{2CEBB0CF-015A-4BAE-9D8B-2B53F38C4261}">
      <dgm:prSet/>
      <dgm:spPr/>
      <dgm:t>
        <a:bodyPr/>
        <a:lstStyle/>
        <a:p>
          <a:endParaRPr lang="ru-RU">
            <a:latin typeface="+mn-lt"/>
            <a:cs typeface="Times New Roman" pitchFamily="18" charset="0"/>
          </a:endParaRPr>
        </a:p>
      </dgm:t>
    </dgm:pt>
    <dgm:pt modelId="{0527CF11-1D3A-4F68-BFC7-FC4AF86C8BEE}">
      <dgm:prSet custT="1"/>
      <dgm:spPr/>
      <dgm:t>
        <a:bodyPr/>
        <a:lstStyle/>
        <a:p>
          <a:r>
            <a:rPr lang="ru-RU" sz="2000" b="1" dirty="0" smtClean="0">
              <a:latin typeface="+mn-lt"/>
              <a:cs typeface="Times New Roman" pitchFamily="18" charset="0"/>
            </a:rPr>
            <a:t>2019</a:t>
          </a:r>
          <a:endParaRPr lang="ru-RU" sz="2000" b="1" dirty="0">
            <a:latin typeface="+mn-lt"/>
            <a:cs typeface="Times New Roman" pitchFamily="18" charset="0"/>
          </a:endParaRPr>
        </a:p>
      </dgm:t>
    </dgm:pt>
    <dgm:pt modelId="{8F48535D-1212-49B5-BAE4-EDF4E394CA4E}" type="parTrans" cxnId="{B409700F-4232-4F31-9E11-0D47BDCBB51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BD6D2C7-9E8A-4CDB-8AE3-703454651A81}" type="sibTrans" cxnId="{B409700F-4232-4F31-9E11-0D47BDCBB51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634B87B-CF91-43B6-BB95-F9C0DCCCE414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102</a:t>
          </a:r>
          <a:r>
            <a:rPr lang="ru-RU" sz="1400" b="1" dirty="0" smtClean="0">
              <a:latin typeface="+mn-lt"/>
              <a:cs typeface="Times New Roman" pitchFamily="18" charset="0"/>
            </a:rPr>
            <a:t> </a:t>
          </a:r>
          <a:r>
            <a:rPr lang="ru-RU" sz="900" b="1" dirty="0" smtClean="0">
              <a:latin typeface="+mn-lt"/>
              <a:cs typeface="Times New Roman" pitchFamily="18" charset="0"/>
            </a:rPr>
            <a:t>АПП</a:t>
          </a:r>
          <a:r>
            <a:rPr lang="en-US" sz="900" b="1" dirty="0" smtClean="0">
              <a:latin typeface="+mn-lt"/>
              <a:cs typeface="Times New Roman" pitchFamily="18" charset="0"/>
            </a:rPr>
            <a:t/>
          </a:r>
          <a:br>
            <a:rPr lang="en-US" sz="900" b="1" dirty="0" smtClean="0">
              <a:latin typeface="+mn-lt"/>
              <a:cs typeface="Times New Roman" pitchFamily="18" charset="0"/>
            </a:rPr>
          </a:br>
          <a:r>
            <a:rPr lang="ru-RU" sz="12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в 52 </a:t>
          </a:r>
          <a:r>
            <a:rPr lang="ru-RU" sz="12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 (32,95%)</a:t>
          </a:r>
          <a:endParaRPr lang="ru-RU" sz="1200" dirty="0">
            <a:solidFill>
              <a:schemeClr val="tx1"/>
            </a:solidFill>
            <a:latin typeface="+mn-lt"/>
          </a:endParaRPr>
        </a:p>
      </dgm:t>
    </dgm:pt>
    <dgm:pt modelId="{51096834-74DD-403E-8DD1-255E5F8E5C63}" type="parTrans" cxnId="{6D26B634-2ABD-4C2B-ABD0-E6D96ABEE93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C464CA0-E512-4F64-A2F6-FCC3A8106651}" type="sibTrans" cxnId="{6D26B634-2ABD-4C2B-ABD0-E6D96ABEE93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C857036-DDA4-41CB-8F7D-0534ED746D51}" type="pres">
      <dgm:prSet presAssocID="{08267EF6-BB8D-4757-9809-5987E25F65A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B8010D-7F9D-4F16-997D-5C631BF84BE4}" type="pres">
      <dgm:prSet presAssocID="{93DF217B-4B98-41AF-8A48-FB9F02E6E927}" presName="compNode" presStyleCnt="0"/>
      <dgm:spPr/>
    </dgm:pt>
    <dgm:pt modelId="{DB010478-206F-4619-84A1-EA29C1980643}" type="pres">
      <dgm:prSet presAssocID="{93DF217B-4B98-41AF-8A48-FB9F02E6E927}" presName="noGeometry" presStyleCnt="0"/>
      <dgm:spPr/>
    </dgm:pt>
    <dgm:pt modelId="{4C386D8D-295E-4C8F-AA0E-02FCF1740820}" type="pres">
      <dgm:prSet presAssocID="{93DF217B-4B98-41AF-8A48-FB9F02E6E927}" presName="childTextVisible" presStyleLbl="bgAccFollowNode1" presStyleIdx="0" presStyleCnt="5" custScaleX="74637" custScaleY="69131" custLinFactNeighborX="-1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2AD04-E473-465D-90E6-2BD37289F934}" type="pres">
      <dgm:prSet presAssocID="{93DF217B-4B98-41AF-8A48-FB9F02E6E927}" presName="childTextHidden" presStyleLbl="bgAccFollowNode1" presStyleIdx="0" presStyleCnt="5"/>
      <dgm:spPr/>
      <dgm:t>
        <a:bodyPr/>
        <a:lstStyle/>
        <a:p>
          <a:endParaRPr lang="ru-RU"/>
        </a:p>
      </dgm:t>
    </dgm:pt>
    <dgm:pt modelId="{E5651F3A-06D0-4EC2-BADB-0A1935BF5493}" type="pres">
      <dgm:prSet presAssocID="{93DF217B-4B98-41AF-8A48-FB9F02E6E927}" presName="parentText" presStyleLbl="node1" presStyleIdx="0" presStyleCnt="5" custScaleX="129185" custScaleY="129185" custLinFactNeighborX="-505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D64AE-5901-4DB2-9C52-0223BBE07152}" type="pres">
      <dgm:prSet presAssocID="{93DF217B-4B98-41AF-8A48-FB9F02E6E927}" presName="aSpace" presStyleCnt="0"/>
      <dgm:spPr/>
    </dgm:pt>
    <dgm:pt modelId="{B59E9AC8-A91B-4DAA-BB8B-E48C8F38A2C4}" type="pres">
      <dgm:prSet presAssocID="{1261DBEA-71D2-4B3C-999F-40A5C72DA27F}" presName="compNode" presStyleCnt="0"/>
      <dgm:spPr/>
    </dgm:pt>
    <dgm:pt modelId="{5BE56FB8-0DD2-4833-B4EE-D3387C5406E9}" type="pres">
      <dgm:prSet presAssocID="{1261DBEA-71D2-4B3C-999F-40A5C72DA27F}" presName="noGeometry" presStyleCnt="0"/>
      <dgm:spPr/>
    </dgm:pt>
    <dgm:pt modelId="{FCFFD9D0-CE25-45EC-86BA-80E58336763B}" type="pres">
      <dgm:prSet presAssocID="{1261DBEA-71D2-4B3C-999F-40A5C72DA27F}" presName="childTextVisible" presStyleLbl="bgAccFollowNode1" presStyleIdx="1" presStyleCnt="5" custScaleX="73690" custScaleY="68835" custLinFactNeighborX="-16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65F13-F88B-4B66-B0D4-151CE5BB6942}" type="pres">
      <dgm:prSet presAssocID="{1261DBEA-71D2-4B3C-999F-40A5C72DA27F}" presName="childTextHidden" presStyleLbl="bgAccFollowNode1" presStyleIdx="1" presStyleCnt="5"/>
      <dgm:spPr/>
      <dgm:t>
        <a:bodyPr/>
        <a:lstStyle/>
        <a:p>
          <a:endParaRPr lang="ru-RU"/>
        </a:p>
      </dgm:t>
    </dgm:pt>
    <dgm:pt modelId="{5731AB99-D918-43F1-862A-044F5D7AF2CA}" type="pres">
      <dgm:prSet presAssocID="{1261DBEA-71D2-4B3C-999F-40A5C72DA27F}" presName="parentText" presStyleLbl="node1" presStyleIdx="1" presStyleCnt="5" custScaleX="128588" custScaleY="129301" custLinFactNeighborX="-465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743FD-90BC-474C-98C9-F127833CEF39}" type="pres">
      <dgm:prSet presAssocID="{1261DBEA-71D2-4B3C-999F-40A5C72DA27F}" presName="aSpace" presStyleCnt="0"/>
      <dgm:spPr/>
    </dgm:pt>
    <dgm:pt modelId="{5610FE20-1B0D-447F-858B-ECF130721D39}" type="pres">
      <dgm:prSet presAssocID="{51A472A6-9150-45F9-BAA2-75975D7303CC}" presName="compNode" presStyleCnt="0"/>
      <dgm:spPr/>
    </dgm:pt>
    <dgm:pt modelId="{05407CC4-E822-4666-80C5-4198BD1469BE}" type="pres">
      <dgm:prSet presAssocID="{51A472A6-9150-45F9-BAA2-75975D7303CC}" presName="noGeometry" presStyleCnt="0"/>
      <dgm:spPr/>
    </dgm:pt>
    <dgm:pt modelId="{F01518CC-7E99-415B-AF72-B241F7086B4A}" type="pres">
      <dgm:prSet presAssocID="{51A472A6-9150-45F9-BAA2-75975D7303CC}" presName="childTextVisible" presStyleLbl="bgAccFollowNode1" presStyleIdx="2" presStyleCnt="5" custScaleX="103659" custScaleY="72281" custLinFactNeighborX="-24858" custLinFactNeighborY="1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BDFDB-8A23-4B08-BA9F-D1678452FAFE}" type="pres">
      <dgm:prSet presAssocID="{51A472A6-9150-45F9-BAA2-75975D7303CC}" presName="childTextHidden" presStyleLbl="bgAccFollowNode1" presStyleIdx="2" presStyleCnt="5"/>
      <dgm:spPr/>
      <dgm:t>
        <a:bodyPr/>
        <a:lstStyle/>
        <a:p>
          <a:endParaRPr lang="ru-RU"/>
        </a:p>
      </dgm:t>
    </dgm:pt>
    <dgm:pt modelId="{668D354F-F7C3-4FE7-AC92-A4129D1D3EE6}" type="pres">
      <dgm:prSet presAssocID="{51A472A6-9150-45F9-BAA2-75975D7303CC}" presName="parentText" presStyleLbl="node1" presStyleIdx="2" presStyleCnt="5" custScaleX="128588" custScaleY="128588" custLinFactNeighborX="-80240" custLinFactNeighborY="22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0286E-6642-4221-A81C-D367A14FB19D}" type="pres">
      <dgm:prSet presAssocID="{51A472A6-9150-45F9-BAA2-75975D7303CC}" presName="aSpace" presStyleCnt="0"/>
      <dgm:spPr/>
    </dgm:pt>
    <dgm:pt modelId="{AEA86422-8577-4753-8E69-1EF9F3D50E4D}" type="pres">
      <dgm:prSet presAssocID="{0527CF11-1D3A-4F68-BFC7-FC4AF86C8BEE}" presName="compNode" presStyleCnt="0"/>
      <dgm:spPr/>
    </dgm:pt>
    <dgm:pt modelId="{33EDEDFF-3103-4BDA-B070-FD730B0F91C5}" type="pres">
      <dgm:prSet presAssocID="{0527CF11-1D3A-4F68-BFC7-FC4AF86C8BEE}" presName="noGeometry" presStyleCnt="0"/>
      <dgm:spPr/>
    </dgm:pt>
    <dgm:pt modelId="{4CD612BD-F1AA-48A6-925F-765F7D439132}" type="pres">
      <dgm:prSet presAssocID="{0527CF11-1D3A-4F68-BFC7-FC4AF86C8BEE}" presName="childTextVisible" presStyleLbl="bgAccFollowNode1" presStyleIdx="3" presStyleCnt="5" custScaleX="108083" custScaleY="82544" custLinFactNeighborX="-21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3D700-FA70-419C-8CB5-A8E8F9FCA2AD}" type="pres">
      <dgm:prSet presAssocID="{0527CF11-1D3A-4F68-BFC7-FC4AF86C8BEE}" presName="childTextHidden" presStyleLbl="bgAccFollowNode1" presStyleIdx="3" presStyleCnt="5"/>
      <dgm:spPr/>
      <dgm:t>
        <a:bodyPr/>
        <a:lstStyle/>
        <a:p>
          <a:endParaRPr lang="ru-RU"/>
        </a:p>
      </dgm:t>
    </dgm:pt>
    <dgm:pt modelId="{EC055851-1EC5-4FDE-9F1C-34119C96322D}" type="pres">
      <dgm:prSet presAssocID="{0527CF11-1D3A-4F68-BFC7-FC4AF86C8BEE}" presName="parentText" presStyleLbl="node1" presStyleIdx="3" presStyleCnt="5" custScaleX="127533" custScaleY="126152" custLinFactNeighborX="-66648" custLinFactNeighborY="-3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C7281-0174-4488-A7E0-BD176774DA2E}" type="pres">
      <dgm:prSet presAssocID="{0527CF11-1D3A-4F68-BFC7-FC4AF86C8BEE}" presName="aSpace" presStyleCnt="0"/>
      <dgm:spPr/>
    </dgm:pt>
    <dgm:pt modelId="{A771773B-414B-4277-8E67-1E2BFC5C2220}" type="pres">
      <dgm:prSet presAssocID="{B9D348FE-69A3-4F39-8C60-93916DBB6D44}" presName="compNode" presStyleCnt="0"/>
      <dgm:spPr/>
    </dgm:pt>
    <dgm:pt modelId="{7D85562F-BE5B-4070-88C6-5592087F256E}" type="pres">
      <dgm:prSet presAssocID="{B9D348FE-69A3-4F39-8C60-93916DBB6D44}" presName="noGeometry" presStyleCnt="0"/>
      <dgm:spPr/>
    </dgm:pt>
    <dgm:pt modelId="{9BF9B8C0-53EC-4971-9A6E-E128B80124A1}" type="pres">
      <dgm:prSet presAssocID="{B9D348FE-69A3-4F39-8C60-93916DBB6D44}" presName="childTextVisible" presStyleLbl="bgAccFollowNode1" presStyleIdx="4" presStyleCnt="5" custScaleX="110722" custScaleY="96567" custLinFactNeighborX="-9515" custLinFactNeighborY="-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35FF7-815D-4B2E-A51E-8F3FE9A0BB2F}" type="pres">
      <dgm:prSet presAssocID="{B9D348FE-69A3-4F39-8C60-93916DBB6D44}" presName="childTextHidden" presStyleLbl="bgAccFollowNode1" presStyleIdx="4" presStyleCnt="5"/>
      <dgm:spPr/>
      <dgm:t>
        <a:bodyPr/>
        <a:lstStyle/>
        <a:p>
          <a:endParaRPr lang="ru-RU"/>
        </a:p>
      </dgm:t>
    </dgm:pt>
    <dgm:pt modelId="{49451BEE-3A52-4A9A-8188-8CFBBB33C9E2}" type="pres">
      <dgm:prSet presAssocID="{B9D348FE-69A3-4F39-8C60-93916DBB6D44}" presName="parentText" presStyleLbl="node1" presStyleIdx="4" presStyleCnt="5" custScaleX="127358" custScaleY="127533" custLinFactNeighborX="-55600" custLinFactNeighborY="17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D7EBB-4858-4B42-8B99-1E2C791A789F}" srcId="{08267EF6-BB8D-4757-9809-5987E25F65A9}" destId="{51A472A6-9150-45F9-BAA2-75975D7303CC}" srcOrd="2" destOrd="0" parTransId="{0B8E9A12-8299-40CB-B3C0-3A4A95783027}" sibTransId="{7CCD8CD7-60A7-4E0B-9A0F-1B690D05D02E}"/>
    <dgm:cxn modelId="{4821513D-9A70-4632-815B-58B20CE82F53}" type="presOf" srcId="{08267EF6-BB8D-4757-9809-5987E25F65A9}" destId="{AC857036-DDA4-41CB-8F7D-0534ED746D51}" srcOrd="0" destOrd="0" presId="urn:microsoft.com/office/officeart/2005/8/layout/hProcess6"/>
    <dgm:cxn modelId="{1013BCAB-98CE-4FA9-9103-E785FAF7999E}" srcId="{08267EF6-BB8D-4757-9809-5987E25F65A9}" destId="{B9D348FE-69A3-4F39-8C60-93916DBB6D44}" srcOrd="4" destOrd="0" parTransId="{33DA0791-5C20-4BC4-A3BA-B2339CA1F930}" sibTransId="{5B62CADC-516C-4D3D-B470-9E6EF651E11F}"/>
    <dgm:cxn modelId="{1D82287C-75FF-418C-AFD8-2A551633E954}" type="presOf" srcId="{E634B87B-CF91-43B6-BB95-F9C0DCCCE414}" destId="{4343D700-FA70-419C-8CB5-A8E8F9FCA2AD}" srcOrd="1" destOrd="0" presId="urn:microsoft.com/office/officeart/2005/8/layout/hProcess6"/>
    <dgm:cxn modelId="{C2C8541E-8BEE-4227-B0E9-F54BDE564980}" srcId="{51A472A6-9150-45F9-BAA2-75975D7303CC}" destId="{FB771E61-4BAA-4456-87A7-2142F478E9EC}" srcOrd="0" destOrd="0" parTransId="{C7CF9E51-72A8-475B-9C83-D57DC25D75F6}" sibTransId="{AC0F9AE0-BC27-4ABA-B92C-111479DBEE62}"/>
    <dgm:cxn modelId="{270EA3DA-BC02-4AF6-924A-CFED31415635}" type="presOf" srcId="{DDA074EA-99AC-406B-9342-913867449AF7}" destId="{74B2AD04-E473-465D-90E6-2BD37289F934}" srcOrd="1" destOrd="0" presId="urn:microsoft.com/office/officeart/2005/8/layout/hProcess6"/>
    <dgm:cxn modelId="{3B2BA93E-C28B-4A60-9D75-1122F5105084}" type="presOf" srcId="{F3BCBF90-BADB-4BDF-8847-CD4BAE2D2C53}" destId="{9BF9B8C0-53EC-4971-9A6E-E128B80124A1}" srcOrd="0" destOrd="0" presId="urn:microsoft.com/office/officeart/2005/8/layout/hProcess6"/>
    <dgm:cxn modelId="{AA5ADD7D-ABA1-4454-A6FF-3AAA9FBB4606}" type="presOf" srcId="{B9D348FE-69A3-4F39-8C60-93916DBB6D44}" destId="{49451BEE-3A52-4A9A-8188-8CFBBB33C9E2}" srcOrd="0" destOrd="0" presId="urn:microsoft.com/office/officeart/2005/8/layout/hProcess6"/>
    <dgm:cxn modelId="{2CEBB0CF-015A-4BAE-9D8B-2B53F38C4261}" srcId="{B9D348FE-69A3-4F39-8C60-93916DBB6D44}" destId="{F3BCBF90-BADB-4BDF-8847-CD4BAE2D2C53}" srcOrd="0" destOrd="0" parTransId="{78F09502-A074-4F85-B196-4550CEBD286E}" sibTransId="{B86450DD-89D9-498B-820F-637706AAE1A2}"/>
    <dgm:cxn modelId="{C40B9649-ED0D-434D-88C6-2B7B050CA301}" type="presOf" srcId="{1261DBEA-71D2-4B3C-999F-40A5C72DA27F}" destId="{5731AB99-D918-43F1-862A-044F5D7AF2CA}" srcOrd="0" destOrd="0" presId="urn:microsoft.com/office/officeart/2005/8/layout/hProcess6"/>
    <dgm:cxn modelId="{F43C2BB6-BC39-4873-A042-2DD36448298D}" srcId="{08267EF6-BB8D-4757-9809-5987E25F65A9}" destId="{1261DBEA-71D2-4B3C-999F-40A5C72DA27F}" srcOrd="1" destOrd="0" parTransId="{98FCABE6-668E-4650-AC3C-DDD8C20031E9}" sibTransId="{7EC5CE24-BE83-4E78-909B-237531F70993}"/>
    <dgm:cxn modelId="{B409700F-4232-4F31-9E11-0D47BDCBB51D}" srcId="{08267EF6-BB8D-4757-9809-5987E25F65A9}" destId="{0527CF11-1D3A-4F68-BFC7-FC4AF86C8BEE}" srcOrd="3" destOrd="0" parTransId="{8F48535D-1212-49B5-BAE4-EDF4E394CA4E}" sibTransId="{7BD6D2C7-9E8A-4CDB-8AE3-703454651A81}"/>
    <dgm:cxn modelId="{690B85BF-46EC-4C55-B131-D9A6C5E2E817}" srcId="{93DF217B-4B98-41AF-8A48-FB9F02E6E927}" destId="{DDA074EA-99AC-406B-9342-913867449AF7}" srcOrd="0" destOrd="0" parTransId="{C8BE0C99-211E-465C-9F39-D242EF643F45}" sibTransId="{86AEB4D3-99EF-4226-90FB-E0BAB9E3F797}"/>
    <dgm:cxn modelId="{DADDDCCA-5073-4A9B-B766-65E601D9A9E0}" type="presOf" srcId="{51A472A6-9150-45F9-BAA2-75975D7303CC}" destId="{668D354F-F7C3-4FE7-AC92-A4129D1D3EE6}" srcOrd="0" destOrd="0" presId="urn:microsoft.com/office/officeart/2005/8/layout/hProcess6"/>
    <dgm:cxn modelId="{F7D1C880-62D1-42DA-8BEC-1AAE4CDE527F}" type="presOf" srcId="{F3BCBF90-BADB-4BDF-8847-CD4BAE2D2C53}" destId="{0FE35FF7-815D-4B2E-A51E-8F3FE9A0BB2F}" srcOrd="1" destOrd="0" presId="urn:microsoft.com/office/officeart/2005/8/layout/hProcess6"/>
    <dgm:cxn modelId="{00F2916C-DF8D-4F77-8028-1F0BB27A97E9}" type="presOf" srcId="{F4C32E52-04BB-4CE5-A940-72319D13D878}" destId="{FCFFD9D0-CE25-45EC-86BA-80E58336763B}" srcOrd="0" destOrd="0" presId="urn:microsoft.com/office/officeart/2005/8/layout/hProcess6"/>
    <dgm:cxn modelId="{FD5F2BCA-EE9A-409A-8FE6-B6A29C7CBE16}" srcId="{1261DBEA-71D2-4B3C-999F-40A5C72DA27F}" destId="{F4C32E52-04BB-4CE5-A940-72319D13D878}" srcOrd="0" destOrd="0" parTransId="{D66DB441-29C2-4E52-94E6-56ABE102B9C9}" sibTransId="{9510AD38-4850-4571-95EA-8BB5D48BFBB7}"/>
    <dgm:cxn modelId="{6D26B634-2ABD-4C2B-ABD0-E6D96ABEE93D}" srcId="{0527CF11-1D3A-4F68-BFC7-FC4AF86C8BEE}" destId="{E634B87B-CF91-43B6-BB95-F9C0DCCCE414}" srcOrd="0" destOrd="0" parTransId="{51096834-74DD-403E-8DD1-255E5F8E5C63}" sibTransId="{8C464CA0-E512-4F64-A2F6-FCC3A8106651}"/>
    <dgm:cxn modelId="{3563C585-1FDA-45D2-9262-7156B18B4E00}" type="presOf" srcId="{F4C32E52-04BB-4CE5-A940-72319D13D878}" destId="{CCC65F13-F88B-4B66-B0D4-151CE5BB6942}" srcOrd="1" destOrd="0" presId="urn:microsoft.com/office/officeart/2005/8/layout/hProcess6"/>
    <dgm:cxn modelId="{15CA8AF3-B816-443F-A815-35B2C8F1C215}" type="presOf" srcId="{FB771E61-4BAA-4456-87A7-2142F478E9EC}" destId="{F01518CC-7E99-415B-AF72-B241F7086B4A}" srcOrd="0" destOrd="0" presId="urn:microsoft.com/office/officeart/2005/8/layout/hProcess6"/>
    <dgm:cxn modelId="{7BA5ADB2-9C0F-496D-AAD9-D931CB072481}" type="presOf" srcId="{DDA074EA-99AC-406B-9342-913867449AF7}" destId="{4C386D8D-295E-4C8F-AA0E-02FCF1740820}" srcOrd="0" destOrd="0" presId="urn:microsoft.com/office/officeart/2005/8/layout/hProcess6"/>
    <dgm:cxn modelId="{B6DB968E-0598-4EA1-8AF8-9D69208215EC}" type="presOf" srcId="{FB771E61-4BAA-4456-87A7-2142F478E9EC}" destId="{F35BDFDB-8A23-4B08-BA9F-D1678452FAFE}" srcOrd="1" destOrd="0" presId="urn:microsoft.com/office/officeart/2005/8/layout/hProcess6"/>
    <dgm:cxn modelId="{F11CFD28-EA42-4DF5-9C7F-B3BA5BD39591}" type="presOf" srcId="{E634B87B-CF91-43B6-BB95-F9C0DCCCE414}" destId="{4CD612BD-F1AA-48A6-925F-765F7D439132}" srcOrd="0" destOrd="0" presId="urn:microsoft.com/office/officeart/2005/8/layout/hProcess6"/>
    <dgm:cxn modelId="{5AAA2651-C1A5-44CF-9939-13FBE8AC9C16}" type="presOf" srcId="{93DF217B-4B98-41AF-8A48-FB9F02E6E927}" destId="{E5651F3A-06D0-4EC2-BADB-0A1935BF5493}" srcOrd="0" destOrd="0" presId="urn:microsoft.com/office/officeart/2005/8/layout/hProcess6"/>
    <dgm:cxn modelId="{58C5052D-7C98-4AB3-9523-3247CD7217DB}" type="presOf" srcId="{0527CF11-1D3A-4F68-BFC7-FC4AF86C8BEE}" destId="{EC055851-1EC5-4FDE-9F1C-34119C96322D}" srcOrd="0" destOrd="0" presId="urn:microsoft.com/office/officeart/2005/8/layout/hProcess6"/>
    <dgm:cxn modelId="{3A246D02-D2D2-4643-BF93-A864E485A40A}" srcId="{08267EF6-BB8D-4757-9809-5987E25F65A9}" destId="{93DF217B-4B98-41AF-8A48-FB9F02E6E927}" srcOrd="0" destOrd="0" parTransId="{62AB3B9C-0698-4057-A56F-B4D847A1ED4D}" sibTransId="{1782BC31-28F4-47EC-A8A0-9EF474D099BB}"/>
    <dgm:cxn modelId="{5E1D800A-A530-4C53-9038-BC1CAEB95D14}" type="presParOf" srcId="{AC857036-DDA4-41CB-8F7D-0534ED746D51}" destId="{93B8010D-7F9D-4F16-997D-5C631BF84BE4}" srcOrd="0" destOrd="0" presId="urn:microsoft.com/office/officeart/2005/8/layout/hProcess6"/>
    <dgm:cxn modelId="{33A111D6-9054-43D6-916B-75CC60D88D17}" type="presParOf" srcId="{93B8010D-7F9D-4F16-997D-5C631BF84BE4}" destId="{DB010478-206F-4619-84A1-EA29C1980643}" srcOrd="0" destOrd="0" presId="urn:microsoft.com/office/officeart/2005/8/layout/hProcess6"/>
    <dgm:cxn modelId="{33F6F0E9-6E23-4618-91F3-7B509935C51F}" type="presParOf" srcId="{93B8010D-7F9D-4F16-997D-5C631BF84BE4}" destId="{4C386D8D-295E-4C8F-AA0E-02FCF1740820}" srcOrd="1" destOrd="0" presId="urn:microsoft.com/office/officeart/2005/8/layout/hProcess6"/>
    <dgm:cxn modelId="{C3C79867-FF8C-455A-9297-48070A30214F}" type="presParOf" srcId="{93B8010D-7F9D-4F16-997D-5C631BF84BE4}" destId="{74B2AD04-E473-465D-90E6-2BD37289F934}" srcOrd="2" destOrd="0" presId="urn:microsoft.com/office/officeart/2005/8/layout/hProcess6"/>
    <dgm:cxn modelId="{23912581-524B-4255-859C-50334955C1A3}" type="presParOf" srcId="{93B8010D-7F9D-4F16-997D-5C631BF84BE4}" destId="{E5651F3A-06D0-4EC2-BADB-0A1935BF5493}" srcOrd="3" destOrd="0" presId="urn:microsoft.com/office/officeart/2005/8/layout/hProcess6"/>
    <dgm:cxn modelId="{815CEF47-AC69-4869-8F2F-3B9CC6376310}" type="presParOf" srcId="{AC857036-DDA4-41CB-8F7D-0534ED746D51}" destId="{80CD64AE-5901-4DB2-9C52-0223BBE07152}" srcOrd="1" destOrd="0" presId="urn:microsoft.com/office/officeart/2005/8/layout/hProcess6"/>
    <dgm:cxn modelId="{803A6E54-D680-46CE-9C4F-456104357A80}" type="presParOf" srcId="{AC857036-DDA4-41CB-8F7D-0534ED746D51}" destId="{B59E9AC8-A91B-4DAA-BB8B-E48C8F38A2C4}" srcOrd="2" destOrd="0" presId="urn:microsoft.com/office/officeart/2005/8/layout/hProcess6"/>
    <dgm:cxn modelId="{DE21AB6C-9B96-4AAA-930D-774F9631760D}" type="presParOf" srcId="{B59E9AC8-A91B-4DAA-BB8B-E48C8F38A2C4}" destId="{5BE56FB8-0DD2-4833-B4EE-D3387C5406E9}" srcOrd="0" destOrd="0" presId="urn:microsoft.com/office/officeart/2005/8/layout/hProcess6"/>
    <dgm:cxn modelId="{3FDF6CDC-00F5-4439-9BD3-CA7FB656287E}" type="presParOf" srcId="{B59E9AC8-A91B-4DAA-BB8B-E48C8F38A2C4}" destId="{FCFFD9D0-CE25-45EC-86BA-80E58336763B}" srcOrd="1" destOrd="0" presId="urn:microsoft.com/office/officeart/2005/8/layout/hProcess6"/>
    <dgm:cxn modelId="{08A700B3-091D-42C4-B8A4-63815D4D5B87}" type="presParOf" srcId="{B59E9AC8-A91B-4DAA-BB8B-E48C8F38A2C4}" destId="{CCC65F13-F88B-4B66-B0D4-151CE5BB6942}" srcOrd="2" destOrd="0" presId="urn:microsoft.com/office/officeart/2005/8/layout/hProcess6"/>
    <dgm:cxn modelId="{4943905C-50DD-45A5-BCE6-0BAD937E519D}" type="presParOf" srcId="{B59E9AC8-A91B-4DAA-BB8B-E48C8F38A2C4}" destId="{5731AB99-D918-43F1-862A-044F5D7AF2CA}" srcOrd="3" destOrd="0" presId="urn:microsoft.com/office/officeart/2005/8/layout/hProcess6"/>
    <dgm:cxn modelId="{5906E989-3BDB-4101-B82A-35DFBA1F6ED1}" type="presParOf" srcId="{AC857036-DDA4-41CB-8F7D-0534ED746D51}" destId="{8ED743FD-90BC-474C-98C9-F127833CEF39}" srcOrd="3" destOrd="0" presId="urn:microsoft.com/office/officeart/2005/8/layout/hProcess6"/>
    <dgm:cxn modelId="{7E2C6121-FA8A-4793-89F4-F82F4157375B}" type="presParOf" srcId="{AC857036-DDA4-41CB-8F7D-0534ED746D51}" destId="{5610FE20-1B0D-447F-858B-ECF130721D39}" srcOrd="4" destOrd="0" presId="urn:microsoft.com/office/officeart/2005/8/layout/hProcess6"/>
    <dgm:cxn modelId="{B2E27C3C-C561-491B-A5D0-9339DB0E791A}" type="presParOf" srcId="{5610FE20-1B0D-447F-858B-ECF130721D39}" destId="{05407CC4-E822-4666-80C5-4198BD1469BE}" srcOrd="0" destOrd="0" presId="urn:microsoft.com/office/officeart/2005/8/layout/hProcess6"/>
    <dgm:cxn modelId="{80F4DA86-C803-48BC-B364-863C0E8F4E36}" type="presParOf" srcId="{5610FE20-1B0D-447F-858B-ECF130721D39}" destId="{F01518CC-7E99-415B-AF72-B241F7086B4A}" srcOrd="1" destOrd="0" presId="urn:microsoft.com/office/officeart/2005/8/layout/hProcess6"/>
    <dgm:cxn modelId="{91D4BA87-1027-419B-9086-0198EA6AF85F}" type="presParOf" srcId="{5610FE20-1B0D-447F-858B-ECF130721D39}" destId="{F35BDFDB-8A23-4B08-BA9F-D1678452FAFE}" srcOrd="2" destOrd="0" presId="urn:microsoft.com/office/officeart/2005/8/layout/hProcess6"/>
    <dgm:cxn modelId="{2FC91702-175A-412C-98A2-6181B2484CED}" type="presParOf" srcId="{5610FE20-1B0D-447F-858B-ECF130721D39}" destId="{668D354F-F7C3-4FE7-AC92-A4129D1D3EE6}" srcOrd="3" destOrd="0" presId="urn:microsoft.com/office/officeart/2005/8/layout/hProcess6"/>
    <dgm:cxn modelId="{B49DACB6-4175-4C37-A8FC-F4CAFEAD3064}" type="presParOf" srcId="{AC857036-DDA4-41CB-8F7D-0534ED746D51}" destId="{2D70286E-6642-4221-A81C-D367A14FB19D}" srcOrd="5" destOrd="0" presId="urn:microsoft.com/office/officeart/2005/8/layout/hProcess6"/>
    <dgm:cxn modelId="{917642FA-C5DC-4BEB-A6AA-91AC0D7BCA90}" type="presParOf" srcId="{AC857036-DDA4-41CB-8F7D-0534ED746D51}" destId="{AEA86422-8577-4753-8E69-1EF9F3D50E4D}" srcOrd="6" destOrd="0" presId="urn:microsoft.com/office/officeart/2005/8/layout/hProcess6"/>
    <dgm:cxn modelId="{FF06B8C4-99FD-42E4-A6A3-5DD82278EF54}" type="presParOf" srcId="{AEA86422-8577-4753-8E69-1EF9F3D50E4D}" destId="{33EDEDFF-3103-4BDA-B070-FD730B0F91C5}" srcOrd="0" destOrd="0" presId="urn:microsoft.com/office/officeart/2005/8/layout/hProcess6"/>
    <dgm:cxn modelId="{2E0AF4EE-94AC-4B08-8E2E-9D6B92722C84}" type="presParOf" srcId="{AEA86422-8577-4753-8E69-1EF9F3D50E4D}" destId="{4CD612BD-F1AA-48A6-925F-765F7D439132}" srcOrd="1" destOrd="0" presId="urn:microsoft.com/office/officeart/2005/8/layout/hProcess6"/>
    <dgm:cxn modelId="{00A2CF09-05F6-4CAC-81E5-C87A76485363}" type="presParOf" srcId="{AEA86422-8577-4753-8E69-1EF9F3D50E4D}" destId="{4343D700-FA70-419C-8CB5-A8E8F9FCA2AD}" srcOrd="2" destOrd="0" presId="urn:microsoft.com/office/officeart/2005/8/layout/hProcess6"/>
    <dgm:cxn modelId="{CBD0F647-020D-42D1-923D-EB2D80CA7AD8}" type="presParOf" srcId="{AEA86422-8577-4753-8E69-1EF9F3D50E4D}" destId="{EC055851-1EC5-4FDE-9F1C-34119C96322D}" srcOrd="3" destOrd="0" presId="urn:microsoft.com/office/officeart/2005/8/layout/hProcess6"/>
    <dgm:cxn modelId="{BD74A884-4614-4234-9D19-50353F9A2FD2}" type="presParOf" srcId="{AC857036-DDA4-41CB-8F7D-0534ED746D51}" destId="{E28C7281-0174-4488-A7E0-BD176774DA2E}" srcOrd="7" destOrd="0" presId="urn:microsoft.com/office/officeart/2005/8/layout/hProcess6"/>
    <dgm:cxn modelId="{1F2A5CBD-54CF-4074-82C0-C766C1144FEF}" type="presParOf" srcId="{AC857036-DDA4-41CB-8F7D-0534ED746D51}" destId="{A771773B-414B-4277-8E67-1E2BFC5C2220}" srcOrd="8" destOrd="0" presId="urn:microsoft.com/office/officeart/2005/8/layout/hProcess6"/>
    <dgm:cxn modelId="{71F58D59-E4DD-44EA-A2DC-26FFE2FD0DF0}" type="presParOf" srcId="{A771773B-414B-4277-8E67-1E2BFC5C2220}" destId="{7D85562F-BE5B-4070-88C6-5592087F256E}" srcOrd="0" destOrd="0" presId="urn:microsoft.com/office/officeart/2005/8/layout/hProcess6"/>
    <dgm:cxn modelId="{27BD2A31-C2D4-4D08-B226-29CB67249530}" type="presParOf" srcId="{A771773B-414B-4277-8E67-1E2BFC5C2220}" destId="{9BF9B8C0-53EC-4971-9A6E-E128B80124A1}" srcOrd="1" destOrd="0" presId="urn:microsoft.com/office/officeart/2005/8/layout/hProcess6"/>
    <dgm:cxn modelId="{B677813E-CEE7-4BA8-A0AB-8F6813B8A83B}" type="presParOf" srcId="{A771773B-414B-4277-8E67-1E2BFC5C2220}" destId="{0FE35FF7-815D-4B2E-A51E-8F3FE9A0BB2F}" srcOrd="2" destOrd="0" presId="urn:microsoft.com/office/officeart/2005/8/layout/hProcess6"/>
    <dgm:cxn modelId="{D5E1CA01-5FE3-4151-A992-126A226212AE}" type="presParOf" srcId="{A771773B-414B-4277-8E67-1E2BFC5C2220}" destId="{49451BEE-3A52-4A9A-8188-8CFBBB33C9E2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5B400C-703D-46C6-9070-D465DCEDEFFD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A3A4A3-16FD-4D12-B375-4D2D3673DD63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1</a:t>
          </a:r>
          <a:endParaRPr lang="ru-RU" b="1" dirty="0">
            <a:solidFill>
              <a:srgbClr val="C00000"/>
            </a:solidFill>
          </a:endParaRPr>
        </a:p>
      </dgm:t>
    </dgm:pt>
    <dgm:pt modelId="{F6675CEE-B386-4EEF-8314-A9476F432F7D}" type="parTrans" cxnId="{0B322C48-4811-4743-AF03-AD35EBE8EE08}">
      <dgm:prSet/>
      <dgm:spPr/>
      <dgm:t>
        <a:bodyPr/>
        <a:lstStyle/>
        <a:p>
          <a:endParaRPr lang="ru-RU"/>
        </a:p>
      </dgm:t>
    </dgm:pt>
    <dgm:pt modelId="{157AE7A7-DD9C-43BE-8377-51D1CAEBE986}" type="sibTrans" cxnId="{0B322C48-4811-4743-AF03-AD35EBE8EE08}">
      <dgm:prSet/>
      <dgm:spPr/>
      <dgm:t>
        <a:bodyPr/>
        <a:lstStyle/>
        <a:p>
          <a:endParaRPr lang="ru-RU"/>
        </a:p>
      </dgm:t>
    </dgm:pt>
    <dgm:pt modelId="{0F3878E1-EDA0-4929-A6CA-046B04FA7FA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Повышение эффективности информирования</a:t>
          </a:r>
          <a:r>
            <a:rPr lang="ru-RU" sz="2000" b="1" dirty="0" smtClean="0">
              <a:solidFill>
                <a:schemeClr val="tx2"/>
              </a:solidFill>
            </a:rPr>
            <a:t> за счет выбора более эффективных каналов коммуникации, актуализации контактных данных в Регистре ЗЛ и «чистоты» списков МО</a:t>
          </a:r>
          <a:endParaRPr lang="ru-RU" sz="2000" b="1" dirty="0">
            <a:solidFill>
              <a:schemeClr val="tx2"/>
            </a:solidFill>
          </a:endParaRPr>
        </a:p>
      </dgm:t>
    </dgm:pt>
    <dgm:pt modelId="{45FA6EC1-0A8B-4BD9-BD64-E1E202BE00F1}" type="parTrans" cxnId="{FF3F4B14-8E91-43DC-AD6D-77406DECD6AA}">
      <dgm:prSet/>
      <dgm:spPr/>
      <dgm:t>
        <a:bodyPr/>
        <a:lstStyle/>
        <a:p>
          <a:endParaRPr lang="ru-RU"/>
        </a:p>
      </dgm:t>
    </dgm:pt>
    <dgm:pt modelId="{782B46D3-74DA-4816-B2FC-30DA983D555A}" type="sibTrans" cxnId="{FF3F4B14-8E91-43DC-AD6D-77406DECD6AA}">
      <dgm:prSet/>
      <dgm:spPr/>
      <dgm:t>
        <a:bodyPr/>
        <a:lstStyle/>
        <a:p>
          <a:endParaRPr lang="ru-RU"/>
        </a:p>
      </dgm:t>
    </dgm:pt>
    <dgm:pt modelId="{6CD1DB08-41E2-4093-9777-010FB2181099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2</a:t>
          </a:r>
          <a:endParaRPr lang="ru-RU" b="1" dirty="0">
            <a:solidFill>
              <a:srgbClr val="C00000"/>
            </a:solidFill>
          </a:endParaRPr>
        </a:p>
      </dgm:t>
    </dgm:pt>
    <dgm:pt modelId="{0F2F8A62-3E8C-4E0A-A685-2133315BBAD3}" type="parTrans" cxnId="{76C4DC3B-F90C-4D5F-B8FF-45A2DB084B24}">
      <dgm:prSet/>
      <dgm:spPr/>
      <dgm:t>
        <a:bodyPr/>
        <a:lstStyle/>
        <a:p>
          <a:endParaRPr lang="ru-RU"/>
        </a:p>
      </dgm:t>
    </dgm:pt>
    <dgm:pt modelId="{05056FCB-E2FA-43E4-BFE6-95FD3BCBDE4E}" type="sibTrans" cxnId="{76C4DC3B-F90C-4D5F-B8FF-45A2DB084B24}">
      <dgm:prSet/>
      <dgm:spPr/>
      <dgm:t>
        <a:bodyPr/>
        <a:lstStyle/>
        <a:p>
          <a:endParaRPr lang="ru-RU"/>
        </a:p>
      </dgm:t>
    </dgm:pt>
    <dgm:pt modelId="{1FAA39A7-510B-4927-B803-AE8DA9A22F51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3</a:t>
          </a:r>
          <a:endParaRPr lang="ru-RU" b="1" dirty="0">
            <a:solidFill>
              <a:srgbClr val="C00000"/>
            </a:solidFill>
          </a:endParaRPr>
        </a:p>
      </dgm:t>
    </dgm:pt>
    <dgm:pt modelId="{C8D562BB-057F-4A6A-95AC-1031AAE9C3E5}" type="parTrans" cxnId="{928E1485-0B28-4B7B-BA34-602D07872F38}">
      <dgm:prSet/>
      <dgm:spPr/>
      <dgm:t>
        <a:bodyPr/>
        <a:lstStyle/>
        <a:p>
          <a:endParaRPr lang="ru-RU"/>
        </a:p>
      </dgm:t>
    </dgm:pt>
    <dgm:pt modelId="{143A6FD2-E34F-486A-AFA2-637A3CFAAAD0}" type="sibTrans" cxnId="{928E1485-0B28-4B7B-BA34-602D07872F38}">
      <dgm:prSet/>
      <dgm:spPr/>
      <dgm:t>
        <a:bodyPr/>
        <a:lstStyle/>
        <a:p>
          <a:endParaRPr lang="ru-RU"/>
        </a:p>
      </dgm:t>
    </dgm:pt>
    <dgm:pt modelId="{4C1469A8-A761-43CD-8951-8F8A8B5F5C9E}">
      <dgm:prSet custT="1"/>
      <dgm:spPr/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Отработка Регламента информационного сопровождения пациентов с ЗНО, </a:t>
          </a:r>
          <a:r>
            <a:rPr lang="ru-RU" sz="2000" b="1" dirty="0" smtClean="0">
              <a:solidFill>
                <a:srgbClr val="C00000"/>
              </a:solidFill>
            </a:rPr>
            <a:t>расширение </a:t>
          </a:r>
          <a:r>
            <a:rPr lang="ru-RU" sz="2000" b="1" dirty="0" smtClean="0">
              <a:solidFill>
                <a:schemeClr val="tx2"/>
              </a:solidFill>
            </a:rPr>
            <a:t>перечня Критериев сопровождения</a:t>
          </a:r>
          <a:endParaRPr lang="ru-RU" sz="2000" dirty="0"/>
        </a:p>
      </dgm:t>
    </dgm:pt>
    <dgm:pt modelId="{41AA414D-B225-4699-B34F-92664D7D6E76}" type="parTrans" cxnId="{4107EF72-3721-4CAA-BD35-03E23E8C3C71}">
      <dgm:prSet/>
      <dgm:spPr/>
      <dgm:t>
        <a:bodyPr/>
        <a:lstStyle/>
        <a:p>
          <a:endParaRPr lang="ru-RU"/>
        </a:p>
      </dgm:t>
    </dgm:pt>
    <dgm:pt modelId="{5FEE0E33-41E4-4B23-B306-B1C64F94261C}" type="sibTrans" cxnId="{4107EF72-3721-4CAA-BD35-03E23E8C3C71}">
      <dgm:prSet/>
      <dgm:spPr/>
      <dgm:t>
        <a:bodyPr/>
        <a:lstStyle/>
        <a:p>
          <a:endParaRPr lang="ru-RU"/>
        </a:p>
      </dgm:t>
    </dgm:pt>
    <dgm:pt modelId="{9325F712-B513-4593-A426-4256245DB7D6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Повышение уровня удовлетворенности </a:t>
          </a:r>
          <a:r>
            <a:rPr lang="ru-RU" sz="2000" b="1" dirty="0" smtClean="0">
              <a:solidFill>
                <a:schemeClr val="tx2"/>
              </a:solidFill>
            </a:rPr>
            <a:t>пациентов доступностью и качеством медицинской помощи за счет оптимизации процесса оказания МП в рамках проекта «Новая модель МО»</a:t>
          </a:r>
          <a:endParaRPr lang="ru-RU" sz="2000" dirty="0"/>
        </a:p>
      </dgm:t>
    </dgm:pt>
    <dgm:pt modelId="{2BDCDC2D-EC33-48E9-AF8C-9A25A5605E45}" type="parTrans" cxnId="{4675DAE8-E0AB-4963-8347-F18014076D72}">
      <dgm:prSet/>
      <dgm:spPr/>
      <dgm:t>
        <a:bodyPr/>
        <a:lstStyle/>
        <a:p>
          <a:endParaRPr lang="ru-RU"/>
        </a:p>
      </dgm:t>
    </dgm:pt>
    <dgm:pt modelId="{B13AD1E3-94DB-4E14-9F89-5B4BBEA43476}" type="sibTrans" cxnId="{4675DAE8-E0AB-4963-8347-F18014076D72}">
      <dgm:prSet/>
      <dgm:spPr/>
      <dgm:t>
        <a:bodyPr/>
        <a:lstStyle/>
        <a:p>
          <a:endParaRPr lang="ru-RU"/>
        </a:p>
      </dgm:t>
    </dgm:pt>
    <dgm:pt modelId="{860E8AA6-3232-4093-990B-CB99F8B37A7B}" type="pres">
      <dgm:prSet presAssocID="{685B400C-703D-46C6-9070-D465DCEDEFF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B4C62C-3A7B-4482-9107-EE53A0A9E889}" type="pres">
      <dgm:prSet presAssocID="{FDA3A4A3-16FD-4D12-B375-4D2D3673DD63}" presName="composite" presStyleCnt="0"/>
      <dgm:spPr/>
    </dgm:pt>
    <dgm:pt modelId="{A0058802-CC04-45AF-B7F5-A28F0D3E8216}" type="pres">
      <dgm:prSet presAssocID="{FDA3A4A3-16FD-4D12-B375-4D2D3673DD6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DC7DC-32A5-4F71-978E-0A0A5917381B}" type="pres">
      <dgm:prSet presAssocID="{FDA3A4A3-16FD-4D12-B375-4D2D3673DD63}" presName="descendantText" presStyleLbl="alignAcc1" presStyleIdx="0" presStyleCnt="3" custScaleY="149575" custLinFactNeighborX="416" custLinFactNeighborY="-1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896E6-F40E-4C8F-96F0-CC5B79E0030F}" type="pres">
      <dgm:prSet presAssocID="{157AE7A7-DD9C-43BE-8377-51D1CAEBE986}" presName="sp" presStyleCnt="0"/>
      <dgm:spPr/>
    </dgm:pt>
    <dgm:pt modelId="{1EB7290C-6036-4A69-8190-D3218A18302D}" type="pres">
      <dgm:prSet presAssocID="{6CD1DB08-41E2-4093-9777-010FB2181099}" presName="composite" presStyleCnt="0"/>
      <dgm:spPr/>
    </dgm:pt>
    <dgm:pt modelId="{72CD5EFD-7AA9-449C-8166-C89CBC501D3C}" type="pres">
      <dgm:prSet presAssocID="{6CD1DB08-41E2-4093-9777-010FB218109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F8FA3-20EA-4540-8E59-0C146B637587}" type="pres">
      <dgm:prSet presAssocID="{6CD1DB08-41E2-4093-9777-010FB2181099}" presName="descendantText" presStyleLbl="alignAcc1" presStyleIdx="1" presStyleCnt="3" custScaleY="123612" custLinFactNeighborY="1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1FB63-DF84-4514-830F-7B67DD7966B3}" type="pres">
      <dgm:prSet presAssocID="{05056FCB-E2FA-43E4-BFE6-95FD3BCBDE4E}" presName="sp" presStyleCnt="0"/>
      <dgm:spPr/>
    </dgm:pt>
    <dgm:pt modelId="{5F18DEA4-DA6A-479F-AF6F-3637C0DDE39E}" type="pres">
      <dgm:prSet presAssocID="{1FAA39A7-510B-4927-B803-AE8DA9A22F51}" presName="composite" presStyleCnt="0"/>
      <dgm:spPr/>
    </dgm:pt>
    <dgm:pt modelId="{D6B1E7BE-A7F3-47D5-B2A7-FD3B274C2CB5}" type="pres">
      <dgm:prSet presAssocID="{1FAA39A7-510B-4927-B803-AE8DA9A22F5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D7A73-A315-41FF-B6AF-55782171A658}" type="pres">
      <dgm:prSet presAssocID="{1FAA39A7-510B-4927-B803-AE8DA9A22F51}" presName="descendantText" presStyleLbl="alignAcc1" presStyleIdx="2" presStyleCnt="3" custScaleY="120209" custLinFactNeighborY="11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6DB49C-6E1B-42A0-A02F-F59F19F35A16}" type="presOf" srcId="{FDA3A4A3-16FD-4D12-B375-4D2D3673DD63}" destId="{A0058802-CC04-45AF-B7F5-A28F0D3E8216}" srcOrd="0" destOrd="0" presId="urn:microsoft.com/office/officeart/2005/8/layout/chevron2"/>
    <dgm:cxn modelId="{4107EF72-3721-4CAA-BD35-03E23E8C3C71}" srcId="{6CD1DB08-41E2-4093-9777-010FB2181099}" destId="{4C1469A8-A761-43CD-8951-8F8A8B5F5C9E}" srcOrd="0" destOrd="0" parTransId="{41AA414D-B225-4699-B34F-92664D7D6E76}" sibTransId="{5FEE0E33-41E4-4B23-B306-B1C64F94261C}"/>
    <dgm:cxn modelId="{4675DAE8-E0AB-4963-8347-F18014076D72}" srcId="{1FAA39A7-510B-4927-B803-AE8DA9A22F51}" destId="{9325F712-B513-4593-A426-4256245DB7D6}" srcOrd="0" destOrd="0" parTransId="{2BDCDC2D-EC33-48E9-AF8C-9A25A5605E45}" sibTransId="{B13AD1E3-94DB-4E14-9F89-5B4BBEA43476}"/>
    <dgm:cxn modelId="{928E1485-0B28-4B7B-BA34-602D07872F38}" srcId="{685B400C-703D-46C6-9070-D465DCEDEFFD}" destId="{1FAA39A7-510B-4927-B803-AE8DA9A22F51}" srcOrd="2" destOrd="0" parTransId="{C8D562BB-057F-4A6A-95AC-1031AAE9C3E5}" sibTransId="{143A6FD2-E34F-486A-AFA2-637A3CFAAAD0}"/>
    <dgm:cxn modelId="{0B322C48-4811-4743-AF03-AD35EBE8EE08}" srcId="{685B400C-703D-46C6-9070-D465DCEDEFFD}" destId="{FDA3A4A3-16FD-4D12-B375-4D2D3673DD63}" srcOrd="0" destOrd="0" parTransId="{F6675CEE-B386-4EEF-8314-A9476F432F7D}" sibTransId="{157AE7A7-DD9C-43BE-8377-51D1CAEBE986}"/>
    <dgm:cxn modelId="{F2CF0510-60CB-4914-9F0F-1B568A7FBAE2}" type="presOf" srcId="{0F3878E1-EDA0-4929-A6CA-046B04FA7FA4}" destId="{BBFDC7DC-32A5-4F71-978E-0A0A5917381B}" srcOrd="0" destOrd="0" presId="urn:microsoft.com/office/officeart/2005/8/layout/chevron2"/>
    <dgm:cxn modelId="{FF3F4B14-8E91-43DC-AD6D-77406DECD6AA}" srcId="{FDA3A4A3-16FD-4D12-B375-4D2D3673DD63}" destId="{0F3878E1-EDA0-4929-A6CA-046B04FA7FA4}" srcOrd="0" destOrd="0" parTransId="{45FA6EC1-0A8B-4BD9-BD64-E1E202BE00F1}" sibTransId="{782B46D3-74DA-4816-B2FC-30DA983D555A}"/>
    <dgm:cxn modelId="{76C4DC3B-F90C-4D5F-B8FF-45A2DB084B24}" srcId="{685B400C-703D-46C6-9070-D465DCEDEFFD}" destId="{6CD1DB08-41E2-4093-9777-010FB2181099}" srcOrd="1" destOrd="0" parTransId="{0F2F8A62-3E8C-4E0A-A685-2133315BBAD3}" sibTransId="{05056FCB-E2FA-43E4-BFE6-95FD3BCBDE4E}"/>
    <dgm:cxn modelId="{02F7B6BA-C68D-4E2E-BF9B-AB52E39650B7}" type="presOf" srcId="{685B400C-703D-46C6-9070-D465DCEDEFFD}" destId="{860E8AA6-3232-4093-990B-CB99F8B37A7B}" srcOrd="0" destOrd="0" presId="urn:microsoft.com/office/officeart/2005/8/layout/chevron2"/>
    <dgm:cxn modelId="{374FC94A-D4FE-4273-8C46-4C64B5AE22C9}" type="presOf" srcId="{4C1469A8-A761-43CD-8951-8F8A8B5F5C9E}" destId="{A84F8FA3-20EA-4540-8E59-0C146B637587}" srcOrd="0" destOrd="0" presId="urn:microsoft.com/office/officeart/2005/8/layout/chevron2"/>
    <dgm:cxn modelId="{50343F16-F04A-430B-9B18-F35941CF4AD5}" type="presOf" srcId="{6CD1DB08-41E2-4093-9777-010FB2181099}" destId="{72CD5EFD-7AA9-449C-8166-C89CBC501D3C}" srcOrd="0" destOrd="0" presId="urn:microsoft.com/office/officeart/2005/8/layout/chevron2"/>
    <dgm:cxn modelId="{A87625C8-1173-4FA8-9E8F-D404C19C4B28}" type="presOf" srcId="{9325F712-B513-4593-A426-4256245DB7D6}" destId="{F25D7A73-A315-41FF-B6AF-55782171A658}" srcOrd="0" destOrd="0" presId="urn:microsoft.com/office/officeart/2005/8/layout/chevron2"/>
    <dgm:cxn modelId="{A5425188-D8E3-4492-8A37-8F34CAC2B4B4}" type="presOf" srcId="{1FAA39A7-510B-4927-B803-AE8DA9A22F51}" destId="{D6B1E7BE-A7F3-47D5-B2A7-FD3B274C2CB5}" srcOrd="0" destOrd="0" presId="urn:microsoft.com/office/officeart/2005/8/layout/chevron2"/>
    <dgm:cxn modelId="{89561EC7-C130-4728-8374-344907BF5CD8}" type="presParOf" srcId="{860E8AA6-3232-4093-990B-CB99F8B37A7B}" destId="{18B4C62C-3A7B-4482-9107-EE53A0A9E889}" srcOrd="0" destOrd="0" presId="urn:microsoft.com/office/officeart/2005/8/layout/chevron2"/>
    <dgm:cxn modelId="{57208232-DAB6-4125-B38C-CE1401CE9B71}" type="presParOf" srcId="{18B4C62C-3A7B-4482-9107-EE53A0A9E889}" destId="{A0058802-CC04-45AF-B7F5-A28F0D3E8216}" srcOrd="0" destOrd="0" presId="urn:microsoft.com/office/officeart/2005/8/layout/chevron2"/>
    <dgm:cxn modelId="{B1EA097E-F38D-4793-90DA-239EA8BDD747}" type="presParOf" srcId="{18B4C62C-3A7B-4482-9107-EE53A0A9E889}" destId="{BBFDC7DC-32A5-4F71-978E-0A0A5917381B}" srcOrd="1" destOrd="0" presId="urn:microsoft.com/office/officeart/2005/8/layout/chevron2"/>
    <dgm:cxn modelId="{FE0C8072-412D-4CC0-8D92-BB1879547E67}" type="presParOf" srcId="{860E8AA6-3232-4093-990B-CB99F8B37A7B}" destId="{B94896E6-F40E-4C8F-96F0-CC5B79E0030F}" srcOrd="1" destOrd="0" presId="urn:microsoft.com/office/officeart/2005/8/layout/chevron2"/>
    <dgm:cxn modelId="{1A0151FF-F7B2-4E76-A169-1DA8B373A106}" type="presParOf" srcId="{860E8AA6-3232-4093-990B-CB99F8B37A7B}" destId="{1EB7290C-6036-4A69-8190-D3218A18302D}" srcOrd="2" destOrd="0" presId="urn:microsoft.com/office/officeart/2005/8/layout/chevron2"/>
    <dgm:cxn modelId="{FBADC71F-6A8E-4DDA-8050-C7E2DEADE6D6}" type="presParOf" srcId="{1EB7290C-6036-4A69-8190-D3218A18302D}" destId="{72CD5EFD-7AA9-449C-8166-C89CBC501D3C}" srcOrd="0" destOrd="0" presId="urn:microsoft.com/office/officeart/2005/8/layout/chevron2"/>
    <dgm:cxn modelId="{86433B10-AE1B-42F9-822B-64359023950D}" type="presParOf" srcId="{1EB7290C-6036-4A69-8190-D3218A18302D}" destId="{A84F8FA3-20EA-4540-8E59-0C146B637587}" srcOrd="1" destOrd="0" presId="urn:microsoft.com/office/officeart/2005/8/layout/chevron2"/>
    <dgm:cxn modelId="{6172A6F6-8E42-4E7D-BDA3-4928E8CEC256}" type="presParOf" srcId="{860E8AA6-3232-4093-990B-CB99F8B37A7B}" destId="{9EF1FB63-DF84-4514-830F-7B67DD7966B3}" srcOrd="3" destOrd="0" presId="urn:microsoft.com/office/officeart/2005/8/layout/chevron2"/>
    <dgm:cxn modelId="{151E775C-D463-43E1-8CCD-84899830C726}" type="presParOf" srcId="{860E8AA6-3232-4093-990B-CB99F8B37A7B}" destId="{5F18DEA4-DA6A-479F-AF6F-3637C0DDE39E}" srcOrd="4" destOrd="0" presId="urn:microsoft.com/office/officeart/2005/8/layout/chevron2"/>
    <dgm:cxn modelId="{5AF009C0-E55A-46DD-968B-C0AA6B85E4D4}" type="presParOf" srcId="{5F18DEA4-DA6A-479F-AF6F-3637C0DDE39E}" destId="{D6B1E7BE-A7F3-47D5-B2A7-FD3B274C2CB5}" srcOrd="0" destOrd="0" presId="urn:microsoft.com/office/officeart/2005/8/layout/chevron2"/>
    <dgm:cxn modelId="{72DE4647-BFB8-4286-991D-3EB62960125A}" type="presParOf" srcId="{5F18DEA4-DA6A-479F-AF6F-3637C0DDE39E}" destId="{F25D7A73-A315-41FF-B6AF-55782171A65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86D8D-295E-4C8F-AA0E-02FCF1740820}">
      <dsp:nvSpPr>
        <dsp:cNvPr id="0" name=""/>
        <dsp:cNvSpPr/>
      </dsp:nvSpPr>
      <dsp:spPr>
        <a:xfrm>
          <a:off x="565352" y="220153"/>
          <a:ext cx="960499" cy="77765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2 </a:t>
          </a:r>
          <a:r>
            <a:rPr lang="ru-RU" sz="1000" b="1" kern="1200" dirty="0" smtClean="0">
              <a:latin typeface="+mn-lt"/>
              <a:cs typeface="Times New Roman" pitchFamily="18" charset="0"/>
            </a:rPr>
            <a:t>АПП</a:t>
          </a:r>
          <a:endParaRPr lang="ru-RU" sz="1000" b="1" kern="1200" dirty="0">
            <a:latin typeface="+mn-lt"/>
            <a:cs typeface="Times New Roman" pitchFamily="18" charset="0"/>
          </a:endParaRPr>
        </a:p>
      </dsp:txBody>
      <dsp:txXfrm>
        <a:off x="805477" y="336802"/>
        <a:ext cx="468243" cy="544361"/>
      </dsp:txXfrm>
    </dsp:sp>
    <dsp:sp modelId="{E5651F3A-06D0-4EC2-BADB-0A1935BF5493}">
      <dsp:nvSpPr>
        <dsp:cNvPr id="0" name=""/>
        <dsp:cNvSpPr/>
      </dsp:nvSpPr>
      <dsp:spPr>
        <a:xfrm>
          <a:off x="0" y="193364"/>
          <a:ext cx="831237" cy="8312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cs typeface="Times New Roman" pitchFamily="18" charset="0"/>
            </a:rPr>
            <a:t>Май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2017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121732" y="315096"/>
        <a:ext cx="587773" cy="587773"/>
      </dsp:txXfrm>
    </dsp:sp>
    <dsp:sp modelId="{FCFFD9D0-CE25-45EC-86BA-80E58336763B}">
      <dsp:nvSpPr>
        <dsp:cNvPr id="0" name=""/>
        <dsp:cNvSpPr/>
      </dsp:nvSpPr>
      <dsp:spPr>
        <a:xfrm>
          <a:off x="2148033" y="221817"/>
          <a:ext cx="948312" cy="774330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16 </a:t>
          </a:r>
          <a:r>
            <a:rPr lang="ru-RU" sz="1000" b="1" kern="1200" dirty="0" smtClean="0">
              <a:latin typeface="+mn-lt"/>
              <a:cs typeface="Times New Roman" pitchFamily="18" charset="0"/>
            </a:rPr>
            <a:t>АПП</a:t>
          </a:r>
          <a:endParaRPr lang="ru-RU" sz="1000" b="1" kern="1200" dirty="0">
            <a:latin typeface="+mn-lt"/>
            <a:cs typeface="Times New Roman" pitchFamily="18" charset="0"/>
          </a:endParaRPr>
        </a:p>
      </dsp:txBody>
      <dsp:txXfrm>
        <a:off x="2385111" y="337967"/>
        <a:ext cx="462302" cy="542031"/>
      </dsp:txXfrm>
    </dsp:sp>
    <dsp:sp modelId="{5731AB99-D918-43F1-862A-044F5D7AF2CA}">
      <dsp:nvSpPr>
        <dsp:cNvPr id="0" name=""/>
        <dsp:cNvSpPr/>
      </dsp:nvSpPr>
      <dsp:spPr>
        <a:xfrm>
          <a:off x="1484053" y="192991"/>
          <a:ext cx="827395" cy="8319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n-lt"/>
              <a:cs typeface="Times New Roman" pitchFamily="18" charset="0"/>
            </a:rPr>
            <a:t>Сент.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2017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1605222" y="314832"/>
        <a:ext cx="585057" cy="588301"/>
      </dsp:txXfrm>
    </dsp:sp>
    <dsp:sp modelId="{F01518CC-7E99-415B-AF72-B241F7086B4A}">
      <dsp:nvSpPr>
        <dsp:cNvPr id="0" name=""/>
        <dsp:cNvSpPr/>
      </dsp:nvSpPr>
      <dsp:spPr>
        <a:xfrm>
          <a:off x="3634569" y="217273"/>
          <a:ext cx="1333981" cy="81309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65</a:t>
          </a:r>
          <a:r>
            <a:rPr lang="ru-RU" sz="1000" b="1" kern="1200" dirty="0" smtClean="0">
              <a:latin typeface="+mn-lt"/>
              <a:cs typeface="Times New Roman" pitchFamily="18" charset="0"/>
            </a:rPr>
            <a:t>  АПП</a:t>
          </a:r>
          <a:r>
            <a:rPr lang="en-US" sz="1000" b="1" kern="1200" dirty="0" smtClean="0">
              <a:latin typeface="+mn-lt"/>
              <a:cs typeface="Times New Roman" pitchFamily="18" charset="0"/>
            </a:rPr>
            <a:t/>
          </a:r>
          <a:br>
            <a:rPr lang="en-US" sz="1000" b="1" kern="1200" dirty="0" smtClean="0">
              <a:latin typeface="+mn-lt"/>
              <a:cs typeface="Times New Roman" pitchFamily="18" charset="0"/>
            </a:rPr>
          </a:br>
          <a:r>
            <a:rPr lang="ru-RU" sz="12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в 45 </a:t>
          </a:r>
          <a:r>
            <a:rPr lang="ru-RU" sz="12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 (28,5%)</a:t>
          </a:r>
          <a:endParaRPr lang="ru-RU" sz="12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968065" y="339237"/>
        <a:ext cx="715903" cy="569166"/>
      </dsp:txXfrm>
    </dsp:sp>
    <dsp:sp modelId="{668D354F-F7C3-4FE7-AC92-A4129D1D3EE6}">
      <dsp:nvSpPr>
        <dsp:cNvPr id="0" name=""/>
        <dsp:cNvSpPr/>
      </dsp:nvSpPr>
      <dsp:spPr>
        <a:xfrm>
          <a:off x="3048009" y="209852"/>
          <a:ext cx="827395" cy="8273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2018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3169178" y="331021"/>
        <a:ext cx="585057" cy="585057"/>
      </dsp:txXfrm>
    </dsp:sp>
    <dsp:sp modelId="{4CD612BD-F1AA-48A6-925F-765F7D439132}">
      <dsp:nvSpPr>
        <dsp:cNvPr id="0" name=""/>
        <dsp:cNvSpPr/>
      </dsp:nvSpPr>
      <dsp:spPr>
        <a:xfrm>
          <a:off x="5449846" y="144711"/>
          <a:ext cx="1390913" cy="92854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102</a:t>
          </a:r>
          <a:r>
            <a:rPr lang="ru-RU" sz="1400" b="1" kern="1200" dirty="0" smtClean="0">
              <a:latin typeface="+mn-lt"/>
              <a:cs typeface="Times New Roman" pitchFamily="18" charset="0"/>
            </a:rPr>
            <a:t> </a:t>
          </a:r>
          <a:r>
            <a:rPr lang="ru-RU" sz="900" b="1" kern="1200" dirty="0" smtClean="0">
              <a:latin typeface="+mn-lt"/>
              <a:cs typeface="Times New Roman" pitchFamily="18" charset="0"/>
            </a:rPr>
            <a:t>АПП</a:t>
          </a:r>
          <a:r>
            <a:rPr lang="en-US" sz="900" b="1" kern="1200" dirty="0" smtClean="0">
              <a:latin typeface="+mn-lt"/>
              <a:cs typeface="Times New Roman" pitchFamily="18" charset="0"/>
            </a:rPr>
            <a:t/>
          </a:r>
          <a:br>
            <a:rPr lang="en-US" sz="900" b="1" kern="1200" dirty="0" smtClean="0">
              <a:latin typeface="+mn-lt"/>
              <a:cs typeface="Times New Roman" pitchFamily="18" charset="0"/>
            </a:rPr>
          </a:br>
          <a:r>
            <a:rPr lang="ru-RU" sz="12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в 52 </a:t>
          </a:r>
          <a:r>
            <a:rPr lang="ru-RU" sz="12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 (32,95%)</a:t>
          </a:r>
          <a:endParaRPr lang="ru-RU" sz="1200" kern="1200" dirty="0">
            <a:solidFill>
              <a:schemeClr val="tx1"/>
            </a:solidFill>
            <a:latin typeface="+mn-lt"/>
          </a:endParaRPr>
        </a:p>
      </dsp:txBody>
      <dsp:txXfrm>
        <a:off x="5797575" y="283992"/>
        <a:ext cx="718195" cy="649981"/>
      </dsp:txXfrm>
    </dsp:sp>
    <dsp:sp modelId="{EC055851-1EC5-4FDE-9F1C-34119C96322D}">
      <dsp:nvSpPr>
        <dsp:cNvPr id="0" name=""/>
        <dsp:cNvSpPr/>
      </dsp:nvSpPr>
      <dsp:spPr>
        <a:xfrm>
          <a:off x="4940034" y="201166"/>
          <a:ext cx="820607" cy="8117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2019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5060209" y="320040"/>
        <a:ext cx="580257" cy="573973"/>
      </dsp:txXfrm>
    </dsp:sp>
    <dsp:sp modelId="{9BF9B8C0-53EC-4971-9A6E-E128B80124A1}">
      <dsp:nvSpPr>
        <dsp:cNvPr id="0" name=""/>
        <dsp:cNvSpPr/>
      </dsp:nvSpPr>
      <dsp:spPr>
        <a:xfrm>
          <a:off x="7416819" y="59673"/>
          <a:ext cx="1424875" cy="108628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более </a:t>
          </a:r>
          <a:r>
            <a:rPr lang="ru-RU" sz="12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200 </a:t>
          </a:r>
          <a:r>
            <a:rPr lang="ru-RU" sz="1000" b="1" kern="1200" dirty="0" smtClean="0">
              <a:latin typeface="+mn-lt"/>
              <a:cs typeface="Times New Roman" pitchFamily="18" charset="0"/>
            </a:rPr>
            <a:t>АПП </a:t>
          </a:r>
          <a:r>
            <a:rPr lang="ru-RU" sz="1200" b="1" kern="1200" dirty="0" smtClean="0">
              <a:latin typeface="+mn-lt"/>
              <a:cs typeface="Times New Roman" pitchFamily="18" charset="0"/>
            </a:rPr>
            <a:t>в более </a:t>
          </a:r>
          <a:r>
            <a:rPr lang="en-US" sz="12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1</a:t>
          </a:r>
          <a:r>
            <a:rPr lang="ru-RU" sz="1200" b="1" kern="1200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00 </a:t>
          </a:r>
          <a:r>
            <a:rPr lang="ru-RU" sz="12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МО</a:t>
          </a:r>
          <a:endParaRPr lang="ru-RU" sz="12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7773038" y="222616"/>
        <a:ext cx="694626" cy="760403"/>
      </dsp:txXfrm>
    </dsp:sp>
    <dsp:sp modelId="{49451BEE-3A52-4A9A-8188-8CFBBB33C9E2}">
      <dsp:nvSpPr>
        <dsp:cNvPr id="0" name=""/>
        <dsp:cNvSpPr/>
      </dsp:nvSpPr>
      <dsp:spPr>
        <a:xfrm>
          <a:off x="6840760" y="209855"/>
          <a:ext cx="819481" cy="8206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cs typeface="Times New Roman" pitchFamily="18" charset="0"/>
            </a:rPr>
            <a:t>2024</a:t>
          </a:r>
          <a:endParaRPr lang="ru-RU" sz="2000" b="1" kern="1200" dirty="0">
            <a:latin typeface="+mn-lt"/>
            <a:cs typeface="Times New Roman" pitchFamily="18" charset="0"/>
          </a:endParaRPr>
        </a:p>
      </dsp:txBody>
      <dsp:txXfrm>
        <a:off x="6960770" y="330030"/>
        <a:ext cx="579461" cy="5802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0.18211</cdr:x>
      <cdr:y>0.02273</cdr:y>
    </cdr:from>
    <cdr:to>
      <cdr:x>0.40978</cdr:x>
      <cdr:y>0.07046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0424" y="100608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0.10954</cdr:x>
      <cdr:y>0.03814</cdr:y>
    </cdr:from>
    <cdr:to>
      <cdr:x>0.33596</cdr:x>
      <cdr:y>0.08587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42392" y="172616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0.19336</cdr:x>
      <cdr:y>0.65863</cdr:y>
    </cdr:from>
    <cdr:to>
      <cdr:x>0.36584</cdr:x>
      <cdr:y>0.73818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7249" y="2950613"/>
          <a:ext cx="648072" cy="356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82</a:t>
          </a:r>
          <a:r>
            <a:rPr lang="ru-RU" sz="1400" b="1" dirty="0" smtClean="0"/>
            <a:t>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0.36066</cdr:x>
      <cdr:y>0.67479</cdr:y>
    </cdr:from>
    <cdr:to>
      <cdr:x>0.50305</cdr:x>
      <cdr:y>0.73818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50504" y="3052943"/>
          <a:ext cx="57606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81</a:t>
          </a:r>
          <a:r>
            <a:rPr lang="ru-RU" sz="1400" b="1" dirty="0" smtClean="0"/>
            <a:t>%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0.07162</cdr:x>
      <cdr:y>0.78378</cdr:y>
    </cdr:from>
    <cdr:to>
      <cdr:x>0.42156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5066" y="2088232"/>
          <a:ext cx="149046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0.10528</cdr:x>
      <cdr:y>0.76923</cdr:y>
    </cdr:from>
    <cdr:to>
      <cdr:x>0.91478</cdr:x>
      <cdr:y>0.98077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49082" y="2880320"/>
          <a:ext cx="3452927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Всего за период реализации проекта </a:t>
          </a:r>
        </a:p>
        <a:p xmlns:a="http://schemas.openxmlformats.org/drawingml/2006/main">
          <a:r>
            <a:rPr lang="ru-RU" sz="1400" b="1" dirty="0" smtClean="0"/>
            <a:t>рассмотрено страховыми  представителями </a:t>
          </a:r>
        </a:p>
        <a:p xmlns:a="http://schemas.openxmlformats.org/drawingml/2006/main">
          <a:r>
            <a:rPr lang="ru-RU" sz="1400" b="1" dirty="0" smtClean="0">
              <a:solidFill>
                <a:srgbClr val="FF0000"/>
              </a:solidFill>
            </a:rPr>
            <a:t>более 37 тысячи  </a:t>
          </a:r>
          <a:r>
            <a:rPr lang="ru-RU" sz="1400" b="1" dirty="0" smtClean="0"/>
            <a:t>устных  обращений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F55A6544-F304-446D-A371-38BB63B50AE4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1D748CD7-2F79-4A9C-AA7B-453A515F6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k.tfoms.e-burg.ru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38113" y="763588"/>
            <a:ext cx="6832600" cy="3843337"/>
          </a:xfrm>
        </p:spPr>
      </p:sp>
      <p:sp>
        <p:nvSpPr>
          <p:cNvPr id="3" name="Rectangle 3"/>
          <p:cNvSpPr txBox="1">
            <a:spLocks noGrp="1"/>
          </p:cNvSpPr>
          <p:nvPr>
            <p:ph type="body" sz="quarter" idx="1"/>
          </p:nvPr>
        </p:nvSpPr>
        <p:spPr>
          <a:xfrm>
            <a:off x="712885" y="4861694"/>
            <a:ext cx="5678295" cy="46076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 txBox="1"/>
          <p:nvPr/>
        </p:nvSpPr>
        <p:spPr>
          <a:xfrm>
            <a:off x="4" y="4"/>
            <a:ext cx="3078428" cy="511734"/>
          </a:xfrm>
          <a:prstGeom prst="rect">
            <a:avLst/>
          </a:prstGeom>
          <a:noFill/>
          <a:ln>
            <a:noFill/>
          </a:ln>
        </p:spPr>
        <p:txBody>
          <a:bodyPr vert="horz" wrap="square" lIns="103504" tIns="51751" rIns="103504" bIns="51751" anchor="t" anchorCtr="0" compatLnSpc="1"/>
          <a:lstStyle/>
          <a:p>
            <a:pPr defTabSz="990459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kern="0">
                <a:solidFill>
                  <a:srgbClr val="000000"/>
                </a:solidFill>
              </a:rPr>
              <a:t>1,2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С марта 2018 года в АПП </a:t>
            </a:r>
            <a:r>
              <a:rPr lang="ru-RU" baseline="0" dirty="0" err="1" smtClean="0"/>
              <a:t>г.Екатеринбурга</a:t>
            </a:r>
            <a:r>
              <a:rPr lang="ru-RU" baseline="0" dirty="0" smtClean="0"/>
              <a:t> внедрены Диспансерные среды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94E1-0715-4BBF-BB1C-7476CA37C4B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61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78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1288" y="768350"/>
            <a:ext cx="6821487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baseline="0" dirty="0" smtClean="0"/>
              <a:t>МО и СМО имеют доступ к информационному ресурсу ТФОМС, где они могут выгрузить и загрузить списки на информирование ЗЛ.</a:t>
            </a:r>
          </a:p>
          <a:p>
            <a:r>
              <a:rPr lang="ru-RU" altLang="ru-RU" baseline="0" dirty="0" smtClean="0"/>
              <a:t>-Представители СМО в ежемесячном режиме информируют ЗЛ о необходимости прохождения </a:t>
            </a:r>
            <a:r>
              <a:rPr lang="ru-RU" altLang="ru-RU" baseline="0" dirty="0" err="1" smtClean="0"/>
              <a:t>профмероприятий</a:t>
            </a:r>
            <a:r>
              <a:rPr lang="ru-RU" altLang="ru-RU" baseline="0" dirty="0" smtClean="0"/>
              <a:t>, а также для уточняют причины </a:t>
            </a:r>
            <a:r>
              <a:rPr lang="ru-RU" altLang="ru-RU" sz="1300" dirty="0">
                <a:solidFill>
                  <a:prstClr val="black"/>
                </a:solidFill>
              </a:rPr>
              <a:t>неявки пациента</a:t>
            </a:r>
            <a:r>
              <a:rPr lang="ru-RU" altLang="ru-RU" baseline="0" dirty="0" smtClean="0"/>
              <a:t>.  </a:t>
            </a:r>
          </a:p>
          <a:p>
            <a:r>
              <a:rPr lang="ru-RU" altLang="ru-RU" baseline="0" dirty="0" smtClean="0"/>
              <a:t>-Страховой представитель обеспечивает индивидуальное информирование и сопровождение ЗЛ  по результатам диспансеризации и подлежащих диспансерному наблюдению, сопровождает пациентов с ЗНО, выясняет причину пропуска запланированного приема, невыполнения назначений</a:t>
            </a:r>
            <a:endParaRPr lang="ru-RU" altLang="ru-RU" strike="sngStrike" baseline="0" dirty="0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98065" indent="-306947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227791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718908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210023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701137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3192254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683371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4174487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30E70B-6200-4533-8B8E-C3A572240FA5}" type="slidenum">
              <a:rPr lang="ru-RU" altLang="ru-RU" sz="140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12</a:t>
            </a:fld>
            <a:endParaRPr lang="ru-RU" altLang="ru-RU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основе</a:t>
            </a:r>
            <a:r>
              <a:rPr lang="ru-RU" baseline="0" dirty="0" smtClean="0"/>
              <a:t> Методических рекомендаций ФФ по организации контроля объемов, сроков, качества медпомощи пациентам с ЗНО, фонд автоматизировал работу по информационному сопровождению ЗЛ.</a:t>
            </a:r>
          </a:p>
          <a:p>
            <a:r>
              <a:rPr lang="ru-RU" baseline="0" dirty="0" smtClean="0"/>
              <a:t>В дополнение к трем поводам из Методических рекомендаций (на слайде они выделены синим), мы выделили Впервые установленный диагноз ЗНО как повод для сопровождения больного (федеральный контакт-центр ВТБ проводит опросы таких ЗЛ, чтобы выяснить, нужна ли им поддержка СП).</a:t>
            </a:r>
          </a:p>
          <a:p>
            <a:r>
              <a:rPr lang="ru-RU" baseline="0" dirty="0" smtClean="0"/>
              <a:t>По отдельным поводам мы сформировали критерии для автоматической выборки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884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Вот так выглядит форма</a:t>
            </a:r>
            <a:r>
              <a:rPr lang="ru-RU" baseline="0" dirty="0" smtClean="0"/>
              <a:t> для выгрузки страховыми компаниями списков для проведения обязательной экспертизы и </a:t>
            </a:r>
            <a:r>
              <a:rPr lang="ru-RU" baseline="0" dirty="0" err="1" smtClean="0"/>
              <a:t>инф.сопровождения</a:t>
            </a:r>
            <a:r>
              <a:rPr lang="ru-RU" baseline="0" dirty="0" smtClean="0"/>
              <a:t>, например, за январь СП могут сформировать списки по отобранным критериям на 1000 случаев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4103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в тех случаях, где по реестрам мы видим,</a:t>
            </a:r>
            <a:r>
              <a:rPr lang="ru-RU" baseline="0" dirty="0" smtClean="0"/>
              <a:t> что </a:t>
            </a:r>
            <a:r>
              <a:rPr lang="ru-RU" dirty="0" smtClean="0"/>
              <a:t>назначение было, а исследование не проведено или консультация не состоялась, СП принимает пациентов на сопровождение по вот этим спискам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382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результатам сопровождения страховая компания передает в фонд всю информацию</a:t>
            </a:r>
            <a:r>
              <a:rPr lang="ru-RU" baseline="0" dirty="0" smtClean="0"/>
              <a:t> – по какому поводу и какими способами был проинформирован пациент, в чем выразилось нарушение его прав, на каком этапе диагностики или лечения, сам ли больной не явился на этот этап или были препятствия, и с каким результатом прошло его сопровождение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408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отмечен пример работы по случаю, когда СП опросил пациента,</a:t>
            </a:r>
            <a:r>
              <a:rPr lang="ru-RU" baseline="0" dirty="0" smtClean="0"/>
              <a:t> выяснилось, например, что пациент сам по какой-то причине не явился на исследование или на прием к онкологу, не понял куда идти, потерял направление…</a:t>
            </a:r>
          </a:p>
          <a:p>
            <a:r>
              <a:rPr lang="ru-RU" baseline="0" dirty="0" smtClean="0"/>
              <a:t>И в качестве результата </a:t>
            </a:r>
            <a:r>
              <a:rPr lang="ru-RU" dirty="0" smtClean="0"/>
              <a:t>сопровождения </a:t>
            </a:r>
            <a:r>
              <a:rPr lang="ru-RU" baseline="0" dirty="0" smtClean="0"/>
              <a:t>СМО указывает результат – содействие в направлении на обследование или лечение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358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632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1288" y="768350"/>
            <a:ext cx="6821487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9155" name="Дата 1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975"/>
              </a:spcBef>
              <a:spcAft>
                <a:spcPts val="650"/>
              </a:spcAft>
            </a:pPr>
            <a:endParaRPr lang="ru-RU" alt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74927" indent="-297796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92828" indent="-238566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71603" indent="-238566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148733" indent="-238566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622574" indent="-23856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3096414" indent="-23856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570255" indent="-23856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4044095" indent="-238566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48F081-33BE-40FC-B6BD-086A5A097B60}" type="slidenum">
              <a:rPr lang="ru-RU" altLang="ru-RU">
                <a:solidFill>
                  <a:srgbClr val="000000"/>
                </a:solidFill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Только </a:t>
            </a:r>
            <a:r>
              <a:rPr lang="en-US" dirty="0" smtClean="0"/>
              <a:t>23% </a:t>
            </a:r>
            <a:r>
              <a:rPr lang="ru-RU" dirty="0" smtClean="0"/>
              <a:t>медицинских</a:t>
            </a:r>
            <a:r>
              <a:rPr lang="ru-RU" baseline="0" dirty="0" smtClean="0"/>
              <a:t> организаций, оказывающих ПМСП в рамках ТПОМС на территории Свердловской области, предоставляют сведения о выданных направлениях на плановую госпитализацию.  Однако и эта информация дает возможность страховым представителям осуществлять мониторинг своевременности госпитализаций. Так, за 2018 г. выявлено более 1 300 случаев с нарушением сроков ожидания плановых госпитализаций, превысивших 30 дней. Установленных Территориальной программой. По всем случаям СМО проведены экспертные мероприятия.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94E1-0715-4BBF-BB1C-7476CA37C4B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7138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95376" algn="just"/>
            <a:r>
              <a:rPr lang="ru-RU" b="1" dirty="0">
                <a:solidFill>
                  <a:srgbClr val="00467D"/>
                </a:solidFill>
              </a:rPr>
              <a:t>Личный кабинет застрахованного в системе ОМС –</a:t>
            </a:r>
            <a:endParaRPr lang="en-US" b="1" dirty="0">
              <a:solidFill>
                <a:srgbClr val="00467D"/>
              </a:solidFill>
            </a:endParaRPr>
          </a:p>
          <a:p>
            <a:pPr indent="495376" algn="just"/>
            <a:r>
              <a:rPr lang="ru-RU" sz="1100" dirty="0"/>
              <a:t>С 27.09.2018 года всем жителям, застрахованным по ОМС в Свердловской области, стала доступна услуга «Информирование граждан о перечне оказанных им медицинских услуг и их стоимости» в Личном кабинете застрахованного. </a:t>
            </a:r>
            <a:br>
              <a:rPr lang="ru-RU" sz="1100" dirty="0"/>
            </a:br>
            <a:r>
              <a:rPr lang="ru-RU" sz="1100" dirty="0"/>
              <a:t>Зайти в Личный кабинет застрахованный может через сайт ТФОМС Свердловской области: </a:t>
            </a:r>
            <a:br>
              <a:rPr lang="ru-RU" sz="1100" dirty="0"/>
            </a:br>
            <a:r>
              <a:rPr lang="ru-RU" sz="1100" dirty="0"/>
              <a:t/>
            </a:r>
            <a:br>
              <a:rPr lang="ru-RU" sz="1100" dirty="0"/>
            </a:br>
            <a:r>
              <a:rPr lang="ru-RU" sz="1100" dirty="0">
                <a:hlinkClick r:id="rId3"/>
              </a:rPr>
              <a:t>ЛИЧНЫЙ КАБИНЕТ ЗАСТРАХОВАННОГО</a:t>
            </a:r>
            <a:endParaRPr lang="en-US" sz="1100" dirty="0"/>
          </a:p>
          <a:p>
            <a:pPr indent="495376" algn="just"/>
            <a:r>
              <a:rPr lang="ru-RU" sz="1100" dirty="0"/>
              <a:t/>
            </a:r>
            <a:br>
              <a:rPr lang="ru-RU" sz="1100" dirty="0"/>
            </a:br>
            <a:r>
              <a:rPr lang="ru-RU" sz="1100" dirty="0"/>
              <a:t>После авторизации через Единую систему идентификации и авторизации. В Личном кабинете гражданин получит информацию об объеме и стоимости медицинских услуг, оказанных ему, начиная с 1 января 2017 года. Если какой-то услуги, отраженной в перечне, человек в действительности не получал, он может автоматически сформировать заявление и в дальнейшем направить его в страховую медицинскую организацию. Записи, признанные владельцем личного кабинета недостоверными, также направляются в ТФОМС для контроля и проведения проверки. </a:t>
            </a:r>
          </a:p>
          <a:p>
            <a:r>
              <a:rPr lang="ru-RU" sz="1100" dirty="0"/>
              <a:t/>
            </a:r>
            <a:br>
              <a:rPr lang="ru-RU" sz="1100" dirty="0"/>
            </a:br>
            <a:endParaRPr lang="ru-RU" sz="1100" dirty="0">
              <a:solidFill>
                <a:srgbClr val="00467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442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953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sz="17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88783-A521-46C2-881C-6699EA941DA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49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85826">
              <a:defRPr/>
            </a:pPr>
            <a:r>
              <a:rPr lang="ru-RU" altLang="ru-RU" sz="13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В.И. Скворцова: 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«Наша задача, чтобы у каждого человека было два телефона – врача, который отвечает за его здоровье, и страхового представителя, который помогает разрешить все вопросы, связанные с получением медицинской помощи в рамках программы государственных гарантий»</a:t>
            </a:r>
          </a:p>
          <a:p>
            <a:pPr defTabSz="985826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94E1-0715-4BBF-BB1C-7476CA37C4B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390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1288" y="768350"/>
            <a:ext cx="6821487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b="1" dirty="0" smtClean="0"/>
              <a:t>Особенности Перечня МО (АПП) «Новой модели» Свердловской области </a:t>
            </a:r>
            <a:r>
              <a:rPr lang="ru-RU" altLang="ru-RU" b="1" u="sng" dirty="0" smtClean="0"/>
              <a:t>2018 год:</a:t>
            </a:r>
          </a:p>
          <a:p>
            <a:endParaRPr lang="ru-RU" altLang="ru-RU" b="1" dirty="0" smtClean="0"/>
          </a:p>
          <a:p>
            <a:r>
              <a:rPr lang="ru-RU" altLang="ru-RU" dirty="0" smtClean="0"/>
              <a:t>12 МО г. Екатеринбурга, из них 1 стоматология. Участвуют 2 женских консультации;</a:t>
            </a:r>
          </a:p>
          <a:p>
            <a:r>
              <a:rPr lang="ru-RU" altLang="ru-RU" dirty="0" smtClean="0"/>
              <a:t>32 МО</a:t>
            </a:r>
            <a:r>
              <a:rPr lang="ru-RU" altLang="ru-RU" baseline="0" dirty="0" smtClean="0"/>
              <a:t> – ГБУЗ Свердловской области. Участвует 1 женская консультация.</a:t>
            </a:r>
          </a:p>
          <a:p>
            <a:r>
              <a:rPr lang="ru-RU" altLang="ru-RU" baseline="0" dirty="0" smtClean="0"/>
              <a:t>1 – ФМБА</a:t>
            </a:r>
          </a:p>
          <a:p>
            <a:endParaRPr lang="ru-RU" altLang="ru-RU" baseline="0" dirty="0" smtClean="0"/>
          </a:p>
          <a:p>
            <a:r>
              <a:rPr lang="ru-RU" altLang="ru-RU" b="1" u="sng" baseline="0" dirty="0" smtClean="0"/>
              <a:t>С 2019 года </a:t>
            </a:r>
            <a:r>
              <a:rPr lang="ru-RU" altLang="ru-RU" baseline="0" dirty="0" smtClean="0"/>
              <a:t>дополнительно включены в Проект 7 новых МО (3 областных и 4 городских). Дополнительно включено 12 адресов с женскими консультациями.</a:t>
            </a:r>
          </a:p>
          <a:p>
            <a:endParaRPr lang="ru-RU" altLang="ru-RU" baseline="0" dirty="0" smtClean="0"/>
          </a:p>
          <a:p>
            <a:endParaRPr lang="ru-RU" altLang="ru-RU" dirty="0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98065" indent="-306947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227791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718908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210023" indent="-24555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701137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3192254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683371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4174487" indent="-2455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30E70B-6200-4533-8B8E-C3A572240FA5}" type="slidenum">
              <a:rPr lang="ru-RU" altLang="ru-RU" sz="140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lang="ru-RU" altLang="ru-RU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752">
              <a:defRPr/>
            </a:pPr>
            <a:r>
              <a:rPr lang="en-US" dirty="0" smtClean="0"/>
              <a:t>C 2014</a:t>
            </a:r>
            <a:r>
              <a:rPr lang="en-US" baseline="0" dirty="0" smtClean="0"/>
              <a:t> </a:t>
            </a:r>
            <a:r>
              <a:rPr lang="ru-RU" baseline="0" dirty="0" smtClean="0"/>
              <a:t>г. на территории Свердловской области действует межведомственный контакт-центр «Здоровье жителей Среднего Урала», объединяющий интересы участников ОМС и Министерства здравоохранения. Операторами контакт-центра на основе разработанных ТФОМС сценариев ответов на типовые вопросы осуществляется консультирование 60% обратившихся граждан, остальные консультации осуществляются страховыми представителями и ТФОМС, в ТФОМС направляются звонки от граждан незастрахованных на территории субъекта, а также граждан, которых не удалось идентифицировать в качестве ЗЛ для определения страховой принадлежности. Как видно на графике, данный ресурс востребован нашими гражданами, за последние 3 года количество обращений увеличилось на 24%. Справа на гистограмме можно увидеть, как за последние годы изменилась структура причин устных обращений граждан к страховым представителям – доля вопросов, касающихся оказания медицинской помощи неуклонно растет.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48CD7-2F79-4A9C-AA7B-453A515F62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048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90752">
              <a:defRPr/>
            </a:pPr>
            <a:r>
              <a:rPr lang="ru-RU" altLang="ru-RU" dirty="0" smtClean="0"/>
              <a:t>Анализируя динамику количества обращений граждан с жалобами, в 2018 г. мы отмечаем их рост. Так,</a:t>
            </a:r>
            <a:r>
              <a:rPr lang="ru-RU" altLang="ru-RU" baseline="0" dirty="0" smtClean="0"/>
              <a:t> в 2018 г. в СМО и ТФОМС зарегистрировано на 30%  больше жалоб, чем в предыдущем отчетном периоде. Мы связываем это с большей информированностью граждан о возможности получить содействие СМО в урегулировании споров с медицинскими организациями. Более того, страховым представителям удается в рамках работы с обращениями найти способы урегулирования конфликтов, признанных обоснованными, более 80 % всех обоснованных жалоб застрахованных лиц удовлетворены. Как видно из таблицы, наибольшую долю причин жалоб составляю жалобы на качество медпомощи, организацию работы медицинских учреждений и взимание денежных средств за медицинские услуги, гарантированные программами ОМС, именно по этим направлениям проводится основная работа наших страховых представителей.</a:t>
            </a:r>
            <a:endParaRPr lang="ru-RU" altLang="ru-RU" dirty="0" smtClean="0"/>
          </a:p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0548F3-454E-4A34-A9E6-61FE6AD237D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Активная</a:t>
            </a:r>
            <a:r>
              <a:rPr lang="ru-RU" baseline="0" dirty="0" smtClean="0"/>
              <a:t> работа с устными обращениями граждан осуществляется и в рамках проекта «Новая модель медицинской организации, оказывающей ПМСП».</a:t>
            </a:r>
          </a:p>
          <a:p>
            <a:r>
              <a:rPr lang="ru-RU" baseline="0" dirty="0" smtClean="0"/>
              <a:t>За период реализации проекта в субъекте к СП представителям обратились более 37 тыс. пациентов поликлиник, участвующих в «бережливом производстве».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94E1-0715-4BBF-BB1C-7476CA37C4B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280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557">
              <a:defRPr/>
            </a:pPr>
            <a:r>
              <a:rPr lang="ru-RU" baseline="0" dirty="0" smtClean="0"/>
              <a:t>В таблице приведены средние показатели удовлетворенности в МО проекта (от 38% до 83% по МО).</a:t>
            </a:r>
          </a:p>
          <a:p>
            <a:pPr defTabSz="990557">
              <a:defRPr/>
            </a:pPr>
            <a:r>
              <a:rPr lang="ru-RU" baseline="0" dirty="0" smtClean="0"/>
              <a:t>При этом ожидания застрахованных граждан все время растут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A94E1-0715-4BBF-BB1C-7476CA37C4B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61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54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6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9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83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0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89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97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98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3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69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6D4FD-1553-4D2D-80DA-1A226AAB0706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ABEB4-AED8-4903-B432-1489A1142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186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chart" Target="../charts/chart1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/>
          <p:nvPr/>
        </p:nvSpPr>
        <p:spPr>
          <a:xfrm>
            <a:off x="1949999" y="3939902"/>
            <a:ext cx="5483460" cy="100811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30" tIns="45715" rIns="91430" bIns="45715" anchor="t" anchorCtr="1" compatLnSpc="1"/>
          <a:lstStyle/>
          <a:p>
            <a:pPr marL="342857" indent="-342857" algn="ctr" defTabSz="91428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директора</a:t>
            </a:r>
            <a:endParaRPr lang="ru-RU" sz="1400" kern="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57" indent="-342857" algn="ctr" defTabSz="91428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ТИТКОВА НАТАЛЬЯ </a:t>
            </a:r>
            <a:r>
              <a:rPr lang="ru-RU" sz="14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ГЕННАДЬЕВНА</a:t>
            </a:r>
          </a:p>
          <a:p>
            <a:pPr marL="342857" indent="-342857" algn="ctr" defTabSz="91428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kern="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57" indent="-342857" algn="ctr" defTabSz="91428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100" b="1" kern="0" dirty="0" smtClean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57" indent="-342857" algn="ctr" defTabSz="91428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1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21-22 февраля  2019, г. Тюмень</a:t>
            </a:r>
            <a:endParaRPr lang="ru-RU" sz="1200" b="1" kern="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7046" y="1784896"/>
            <a:ext cx="7128792" cy="193898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>
              <a:defRPr/>
            </a:pPr>
            <a:r>
              <a:rPr lang="ru-RU" alt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Об итогах работы страховых представителей на территории свердловской области</a:t>
            </a:r>
            <a:r>
              <a:rPr lang="en-US" alt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alt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 2018 году</a:t>
            </a:r>
          </a:p>
          <a:p>
            <a:pPr algn="ctr">
              <a:defRPr/>
            </a:pPr>
            <a:r>
              <a:rPr lang="en-US" alt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</a:t>
            </a:r>
            <a:r>
              <a:rPr lang="ru-RU" alt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защита прав застрахованных и информационное сопровождение)</a:t>
            </a:r>
            <a:endParaRPr lang="ru-RU" altLang="ru-RU" sz="2400" b="1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 descr="D:\Ольга Виноградова\!Т\ТФОМС\Презентация\Картинки для презентации\Лого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999" y="116632"/>
            <a:ext cx="449421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67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043608" y="114191"/>
            <a:ext cx="7344816" cy="58476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Участие СП в организации проведения </a:t>
            </a:r>
          </a:p>
          <a:p>
            <a:pPr algn="ctr"/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«Диспансерных суббот» 2018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196878"/>
              </p:ext>
            </p:extLst>
          </p:nvPr>
        </p:nvGraphicFramePr>
        <p:xfrm>
          <a:off x="5001086" y="1707654"/>
          <a:ext cx="3660826" cy="14911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40160"/>
                <a:gridCol w="1152128"/>
                <a:gridCol w="1068538"/>
              </a:tblGrid>
              <a:tr h="372795"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Территории</a:t>
                      </a:r>
                      <a:r>
                        <a:rPr lang="ru-RU" sz="12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МО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380" marR="9380" marT="70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 явки от плана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380" marR="9380" marT="70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2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 доля участия</a:t>
                      </a:r>
                      <a:r>
                        <a:rPr lang="ru-RU" sz="12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СМО, %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380" marR="9380" marT="70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2795">
                <a:tc>
                  <a:txBody>
                    <a:bodyPr/>
                    <a:lstStyle/>
                    <a:p>
                      <a:pPr marL="0" algn="l" defTabSz="914333" rtl="0" eaLnBrk="1" fontAlgn="ctr" latinLnBrk="0" hangingPunct="1"/>
                      <a:r>
                        <a:rPr lang="ru-RU" sz="1400" b="1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 Всего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b="1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71,1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69,9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2795">
                <a:tc>
                  <a:txBody>
                    <a:bodyPr/>
                    <a:lstStyle/>
                    <a:p>
                      <a:pPr marL="0" algn="l" defTabSz="914333" rtl="0" eaLnBrk="1" fontAlgn="ctr" latinLnBrk="0" hangingPunct="1"/>
                      <a:r>
                        <a:rPr lang="ru-RU" sz="1400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МО области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0" marR="108000" marT="70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73,1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78,1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2795">
                <a:tc>
                  <a:txBody>
                    <a:bodyPr/>
                    <a:lstStyle/>
                    <a:p>
                      <a:pPr marL="0" algn="l" defTabSz="914333" rtl="0" eaLnBrk="1" fontAlgn="ctr" latinLnBrk="0" hangingPunct="1"/>
                      <a:r>
                        <a:rPr lang="ru-RU" sz="1400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г. Екатеринбург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0" marR="108000" marT="70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u="none" strike="noStrike" kern="1200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65,8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0" marR="108000" marT="93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46,9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0" marR="108000" marT="93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9187" y="3355127"/>
            <a:ext cx="8435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В 2018 году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с участием СП проведено </a:t>
            </a: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53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«диспансерных суббот» в </a:t>
            </a: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17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МО области</a:t>
            </a:r>
          </a:p>
          <a:p>
            <a:pPr algn="just" font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в г. Екатеринбурге </a:t>
            </a: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37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раз проведена «диспансерная среда» в </a:t>
            </a: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4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МО г. Екатеринбурга</a:t>
            </a:r>
            <a:endParaRPr lang="ru-RU" sz="1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564" y="1338322"/>
            <a:ext cx="8341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ПРИГЛАШЕНИЕ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– СОПРОВОЖДЕНИЕ СП 2 УРОВНЯ</a:t>
            </a:r>
            <a:endParaRPr lang="ru-RU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1" name="Рисунок 10" descr="екб.jpg"/>
          <p:cNvPicPr>
            <a:picLocks noChangeAspect="1"/>
          </p:cNvPicPr>
          <p:nvPr/>
        </p:nvPicPr>
        <p:blipFill>
          <a:blip r:embed="rId3" cstate="print"/>
          <a:srcRect l="16138" t="25000" r="17831" b="27778"/>
          <a:stretch>
            <a:fillRect/>
          </a:stretch>
        </p:blipFill>
        <p:spPr>
          <a:xfrm>
            <a:off x="7884368" y="3219822"/>
            <a:ext cx="787264" cy="77182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06760"/>
              </p:ext>
            </p:extLst>
          </p:nvPr>
        </p:nvGraphicFramePr>
        <p:xfrm>
          <a:off x="526578" y="4155926"/>
          <a:ext cx="8187549" cy="569602"/>
        </p:xfrm>
        <a:graphic>
          <a:graphicData uri="http://schemas.openxmlformats.org/drawingml/2006/table">
            <a:tbl>
              <a:tblPr firstCol="1" bandRow="1">
                <a:tableStyleId>{3B4B98B0-60AC-42C2-AFA5-B58CD77FA1E5}</a:tableStyleId>
              </a:tblPr>
              <a:tblGrid>
                <a:gridCol w="4909518"/>
                <a:gridCol w="1662803"/>
                <a:gridCol w="1615228"/>
              </a:tblGrid>
              <a:tr h="2891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Вопрос анкеты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Январь 2018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Декабрь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 2018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3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Удовлетворены прохождением диспансеризации (%)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37,8%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56,1%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flipV="1">
            <a:off x="7020272" y="4515966"/>
            <a:ext cx="144016" cy="216024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54100" y="773291"/>
            <a:ext cx="8466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Оптимизация процесса посещения поликлиники при прохождении диспансеризации и профилактических медицинских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осмотров</a:t>
            </a:r>
            <a:endParaRPr lang="ru-RU" b="1" dirty="0">
              <a:solidFill>
                <a:srgbClr val="C00000"/>
              </a:solidFill>
              <a:cs typeface="Arial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10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86088"/>
              </p:ext>
            </p:extLst>
          </p:nvPr>
        </p:nvGraphicFramePr>
        <p:xfrm>
          <a:off x="527557" y="1707654"/>
          <a:ext cx="4206462" cy="14897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0107"/>
                <a:gridCol w="1008112"/>
                <a:gridCol w="955218"/>
                <a:gridCol w="1223025"/>
              </a:tblGrid>
              <a:tr h="360040"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Квартал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Суббота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Среда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3" rtl="0" eaLnBrk="1" fontAlgn="ctr" latinLnBrk="0" hangingPunct="1"/>
                      <a:r>
                        <a:rPr lang="ru-RU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кол-во ЗЛ прошедших ДВН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I </a:t>
                      </a:r>
                      <a:r>
                        <a:rPr lang="ru-RU" sz="1400" b="0" u="none" strike="noStrike" dirty="0" err="1" smtClean="0">
                          <a:effectLst/>
                        </a:rPr>
                        <a:t>кв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effectLst/>
                        </a:rPr>
                        <a:t>2 688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II </a:t>
                      </a:r>
                      <a:r>
                        <a:rPr lang="ru-RU" sz="1400" b="0" u="none" strike="noStrike" dirty="0" err="1">
                          <a:effectLst/>
                        </a:rPr>
                        <a:t>кв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effectLst/>
                        </a:rPr>
                        <a:t>2 100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III </a:t>
                      </a:r>
                      <a:r>
                        <a:rPr lang="ru-RU" sz="1400" b="0" u="none" strike="noStrike" dirty="0" err="1">
                          <a:effectLst/>
                        </a:rPr>
                        <a:t>кв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effectLst/>
                        </a:rPr>
                        <a:t>2 194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IV </a:t>
                      </a:r>
                      <a:r>
                        <a:rPr lang="ru-RU" sz="1400" b="0" u="none" strike="noStrike" dirty="0" err="1">
                          <a:effectLst/>
                        </a:rPr>
                        <a:t>кв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effectLst/>
                        </a:rPr>
                        <a:t>2 608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5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за 2018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9 590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567" y="114188"/>
            <a:ext cx="746025" cy="6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7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9" y="2283718"/>
            <a:ext cx="3786191" cy="2859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17" y="915566"/>
            <a:ext cx="4741552" cy="1497651"/>
          </a:xfrm>
          <a:prstGeom prst="rect">
            <a:avLst/>
          </a:prstGeom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11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475656" y="51470"/>
            <a:ext cx="6121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Arial Cyr" pitchFamily="34" charset="0"/>
                <a:cs typeface="Arial Cyr" pitchFamily="34" charset="0"/>
              </a:rPr>
              <a:t>КОНКУРС «Лучший страховой представитель»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Arial Cyr" pitchFamily="34" charset="0"/>
                <a:cs typeface="Arial Cyr" pitchFamily="34" charset="0"/>
              </a:rPr>
              <a:t>ДЛЯ СП 1 И 2 УРОВНЯ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68044" y="960279"/>
            <a:ext cx="3924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cs typeface="Times New Roman" pitchFamily="18" charset="0"/>
              </a:rPr>
              <a:t>с 12.02.2019 по 17.05.2019</a:t>
            </a:r>
            <a:br>
              <a:rPr lang="ru-RU" sz="1600" dirty="0" smtClean="0">
                <a:cs typeface="Times New Roman" pitchFamily="18" charset="0"/>
              </a:rPr>
            </a:br>
            <a:r>
              <a:rPr lang="ru-RU" sz="1600" dirty="0" smtClean="0">
                <a:cs typeface="Times New Roman" pitchFamily="18" charset="0"/>
              </a:rPr>
              <a:t>в Свердловской области проходит конкурс, в котором участвуют </a:t>
            </a:r>
            <a:r>
              <a:rPr lang="ru-RU" sz="1600" b="1" dirty="0" smtClean="0">
                <a:solidFill>
                  <a:srgbClr val="FF0000"/>
                </a:solidFill>
                <a:cs typeface="Times New Roman" pitchFamily="18" charset="0"/>
              </a:rPr>
              <a:t>12</a:t>
            </a:r>
            <a:r>
              <a:rPr lang="ru-RU" sz="1600" dirty="0" smtClean="0">
                <a:cs typeface="Times New Roman" pitchFamily="18" charset="0"/>
              </a:rPr>
              <a:t> СП: 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1600" dirty="0" smtClean="0">
                <a:cs typeface="Times New Roman" pitchFamily="18" charset="0"/>
              </a:rPr>
              <a:t>4 СП 1го уровня 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1600" dirty="0" smtClean="0">
                <a:cs typeface="Times New Roman" pitchFamily="18" charset="0"/>
              </a:rPr>
              <a:t>8 СП 2го уровня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10186" y="2624034"/>
            <a:ext cx="4738278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телефонные опросы граждан, обратившихся за консультацией к СП 1 уровня – участнику Конкурса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творческий конкурс (эссе)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10186" y="3812027"/>
            <a:ext cx="4738278" cy="9361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очная оценка работы СП 2 уровня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«Бизнес-игра»: разбор реальных ситуаций, связанных с защитой прав застрахованных граждан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1187624" y="744579"/>
            <a:ext cx="7272808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83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95736" y="1145580"/>
            <a:ext cx="2167606" cy="1054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cs typeface="Times New Roman" pitchFamily="18" charset="0"/>
              </a:rPr>
              <a:t>н</a:t>
            </a:r>
            <a:r>
              <a:rPr lang="ru-RU" sz="1600" b="1" dirty="0" smtClean="0">
                <a:cs typeface="Times New Roman" pitchFamily="18" charset="0"/>
              </a:rPr>
              <a:t>а этапе проведения </a:t>
            </a:r>
            <a:r>
              <a:rPr lang="ru-RU" sz="1600" b="1" dirty="0">
                <a:cs typeface="Times New Roman" pitchFamily="18" charset="0"/>
              </a:rPr>
              <a:t>профилактических мероприятий </a:t>
            </a:r>
          </a:p>
          <a:p>
            <a:pPr lvl="0" algn="ctr"/>
            <a:r>
              <a:rPr lang="ru-RU" sz="1400" b="1" dirty="0">
                <a:cs typeface="Times New Roman" pitchFamily="18" charset="0"/>
              </a:rPr>
              <a:t>(</a:t>
            </a:r>
            <a:r>
              <a:rPr lang="ru-RU" sz="1400" b="1" dirty="0" smtClean="0">
                <a:cs typeface="Times New Roman" pitchFamily="18" charset="0"/>
              </a:rPr>
              <a:t>ДВН1/3, </a:t>
            </a:r>
            <a:r>
              <a:rPr lang="ru-RU" sz="1400" b="1" dirty="0" smtClean="0">
                <a:solidFill>
                  <a:srgbClr val="FFFF00"/>
                </a:solidFill>
                <a:cs typeface="Times New Roman" pitchFamily="18" charset="0"/>
              </a:rPr>
              <a:t>ДВН 1/2, ОПВ</a:t>
            </a:r>
            <a:r>
              <a:rPr lang="ru-RU" sz="1400" b="1" dirty="0">
                <a:cs typeface="Times New Roman" pitchFamily="18" charset="0"/>
              </a:rPr>
              <a:t>)</a:t>
            </a:r>
            <a:r>
              <a:rPr lang="ru-RU" sz="1400" dirty="0"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4394" y="2611750"/>
            <a:ext cx="1807566" cy="791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МО – </a:t>
            </a:r>
            <a:r>
              <a:rPr lang="ru-RU" sz="1400" b="1" dirty="0" smtClean="0">
                <a:solidFill>
                  <a:schemeClr val="tx2"/>
                </a:solidFill>
                <a:cs typeface="Times New Roman" pitchFamily="18" charset="0"/>
              </a:rPr>
              <a:t>в начале года + новые ежеквартально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16016" y="2611750"/>
            <a:ext cx="1873272" cy="811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МО – </a:t>
            </a:r>
            <a:r>
              <a:rPr lang="ru-RU" sz="1200" b="1" dirty="0" smtClean="0">
                <a:solidFill>
                  <a:schemeClr val="tx2"/>
                </a:solidFill>
                <a:cs typeface="Times New Roman" pitchFamily="18" charset="0"/>
              </a:rPr>
              <a:t>ежегодно (с ежемесячной разбивкой)/ ежемесячно (</a:t>
            </a:r>
            <a:r>
              <a:rPr lang="ru-RU" sz="1200" b="1" dirty="0">
                <a:solidFill>
                  <a:schemeClr val="tx2"/>
                </a:solidFill>
                <a:cs typeface="Times New Roman" pitchFamily="18" charset="0"/>
              </a:rPr>
              <a:t>новые</a:t>
            </a:r>
            <a:r>
              <a:rPr lang="ru-RU" sz="1200" b="1" dirty="0" smtClean="0">
                <a:solidFill>
                  <a:schemeClr val="tx2"/>
                </a:solidFill>
                <a:cs typeface="Times New Roman" pitchFamily="18" charset="0"/>
              </a:rPr>
              <a:t>)</a:t>
            </a:r>
          </a:p>
        </p:txBody>
      </p:sp>
      <p:sp>
        <p:nvSpPr>
          <p:cNvPr id="24" name="Стрелка вниз 23"/>
          <p:cNvSpPr/>
          <p:nvPr/>
        </p:nvSpPr>
        <p:spPr>
          <a:xfrm>
            <a:off x="5292080" y="2272194"/>
            <a:ext cx="692804" cy="270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 rot="5400000">
            <a:off x="560918" y="2029160"/>
            <a:ext cx="954091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cs typeface="Times New Roman" pitchFamily="18" charset="0"/>
              </a:rPr>
              <a:t>Формирование посредством ИАС ТФОМС и загрузка списков </a:t>
            </a:r>
          </a:p>
        </p:txBody>
      </p:sp>
      <p:sp>
        <p:nvSpPr>
          <p:cNvPr id="71" name="Прямоугольник 70"/>
          <p:cNvSpPr/>
          <p:nvPr/>
        </p:nvSpPr>
        <p:spPr>
          <a:xfrm rot="5400000">
            <a:off x="395533" y="3280306"/>
            <a:ext cx="1296144" cy="1872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cs typeface="Times New Roman" pitchFamily="18" charset="0"/>
              </a:rPr>
              <a:t>Информационное сопровождение (информирование/ опрос/контроль) и загрузка результатов </a:t>
            </a:r>
          </a:p>
          <a:p>
            <a:pPr algn="ctr"/>
            <a:r>
              <a:rPr lang="ru-RU" sz="1400" b="1" dirty="0" smtClean="0">
                <a:cs typeface="Times New Roman" pitchFamily="18" charset="0"/>
              </a:rPr>
              <a:t>   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375756" y="3568338"/>
            <a:ext cx="1807566" cy="1008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СМО – ежеквартально/ ежемесячно </a:t>
            </a: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cs typeface="Times New Roman" pitchFamily="18" charset="0"/>
              </a:rPr>
              <a:t>(</a:t>
            </a:r>
            <a:r>
              <a:rPr lang="ru-RU" sz="1400" b="1" dirty="0">
                <a:solidFill>
                  <a:schemeClr val="tx2"/>
                </a:solidFill>
                <a:cs typeface="Times New Roman" pitchFamily="18" charset="0"/>
              </a:rPr>
              <a:t>2 этап, опросы</a:t>
            </a:r>
            <a:r>
              <a:rPr lang="ru-RU" sz="1400" b="1" dirty="0" smtClean="0">
                <a:solidFill>
                  <a:schemeClr val="tx2"/>
                </a:solidFill>
                <a:cs typeface="Times New Roman" pitchFamily="18" charset="0"/>
              </a:rPr>
              <a:t>)</a:t>
            </a:r>
            <a:endParaRPr lang="ru-RU" sz="14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716016" y="3645553"/>
            <a:ext cx="1873273" cy="7868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СМО - ежемесячно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2123728" y="1131590"/>
            <a:ext cx="0" cy="3804900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Стрелка вниз 89"/>
          <p:cNvSpPr/>
          <p:nvPr/>
        </p:nvSpPr>
        <p:spPr>
          <a:xfrm>
            <a:off x="2933137" y="2272194"/>
            <a:ext cx="692804" cy="270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cs typeface="Times New Roman" pitchFamily="18" charset="0"/>
            </a:endParaRPr>
          </a:p>
        </p:txBody>
      </p:sp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12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94820" y="65844"/>
            <a:ext cx="7965612" cy="5616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РЕГЛАМЕНТ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ВЗАИМОДЕЙСТВИЯ УЧАСТНИКОВ ОМС ПРИ ИНФОРМАЦИОННОМ СОПРОВОЖДЕНИИ ЗАСТРАХОВАННЫХ ЛИЦ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7596336" y="2272194"/>
            <a:ext cx="692804" cy="2700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72000" y="1131590"/>
            <a:ext cx="2095598" cy="10685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на этапе осуществления </a:t>
            </a:r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диспансерное наблюдение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76256" y="1143114"/>
            <a:ext cx="2013854" cy="10685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пациентов с подозрением/</a:t>
            </a:r>
            <a:r>
              <a:rPr lang="en-US" sz="1600" b="1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диагнозом ЗНО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721028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СОПРОВОЖДЕНИЕ ЗЛ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032193" y="2611750"/>
            <a:ext cx="1800200" cy="811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СМО – ежемесячно</a:t>
            </a:r>
            <a:r>
              <a:rPr lang="en-US" sz="1600" b="1" dirty="0" smtClean="0">
                <a:solidFill>
                  <a:schemeClr val="tx2"/>
                </a:solidFill>
                <a:cs typeface="Times New Roman" pitchFamily="18" charset="0"/>
              </a:rPr>
              <a:t> -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формирование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020272" y="3568338"/>
            <a:ext cx="1800200" cy="10075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СМО – ежемесячно (</a:t>
            </a:r>
            <a:r>
              <a:rPr lang="ru-RU" sz="1400" b="1" dirty="0" smtClean="0">
                <a:solidFill>
                  <a:schemeClr val="tx2"/>
                </a:solidFill>
                <a:cs typeface="Times New Roman" pitchFamily="18" charset="0"/>
              </a:rPr>
              <a:t>при </a:t>
            </a:r>
            <a:r>
              <a:rPr lang="ru-RU" sz="1400" b="1" dirty="0">
                <a:solidFill>
                  <a:schemeClr val="tx2"/>
                </a:solidFill>
                <a:cs typeface="Times New Roman" pitchFamily="18" charset="0"/>
              </a:rPr>
              <a:t>наличии поводов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)</a:t>
            </a:r>
          </a:p>
        </p:txBody>
      </p:sp>
      <p:sp>
        <p:nvSpPr>
          <p:cNvPr id="6" name="Овал 5"/>
          <p:cNvSpPr/>
          <p:nvPr/>
        </p:nvSpPr>
        <p:spPr>
          <a:xfrm>
            <a:off x="4023556" y="4292371"/>
            <a:ext cx="936104" cy="6556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2"/>
                </a:solidFill>
                <a:cs typeface="Times New Roman" pitchFamily="18" charset="0"/>
              </a:rPr>
              <a:t>СП 1, 2 уровня</a:t>
            </a:r>
          </a:p>
        </p:txBody>
      </p:sp>
      <p:sp>
        <p:nvSpPr>
          <p:cNvPr id="41" name="Овал 40"/>
          <p:cNvSpPr/>
          <p:nvPr/>
        </p:nvSpPr>
        <p:spPr>
          <a:xfrm>
            <a:off x="6372200" y="4292371"/>
            <a:ext cx="936104" cy="6556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2"/>
                </a:solidFill>
                <a:cs typeface="Times New Roman" pitchFamily="18" charset="0"/>
              </a:rPr>
              <a:t>СП 2, 3 уровня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99792" y="457645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cs typeface="Times New Roman" pitchFamily="18" charset="0"/>
              </a:rPr>
              <a:t>1 рабочий день</a:t>
            </a:r>
            <a:endParaRPr lang="ru-RU" sz="12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48064" y="4595332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cs typeface="Times New Roman" pitchFamily="18" charset="0"/>
              </a:rPr>
              <a:t>1 рабочий день</a:t>
            </a:r>
            <a:endParaRPr lang="ru-RU" sz="12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52320" y="4599007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C00000"/>
                </a:solidFill>
                <a:cs typeface="Times New Roman" pitchFamily="18" charset="0"/>
              </a:rPr>
              <a:t> рабочих дня</a:t>
            </a:r>
            <a:endParaRPr lang="ru-RU" sz="12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28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5" y="677138"/>
            <a:ext cx="3975633" cy="4321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33171" y="64232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Поводы и </a:t>
            </a:r>
            <a:r>
              <a:rPr lang="ru-RU" sz="1600" b="1" cap="all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КритериИ</a:t>
            </a:r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для сопровождения 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пациентов с ЗНО </a:t>
            </a:r>
            <a:endParaRPr lang="ru-RU" sz="1600" b="1" cap="all" dirty="0" smtClean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СП 3 уровня (информирование 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 контроль)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1977" y="810426"/>
            <a:ext cx="109831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cap="all" dirty="0" smtClean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повод</a:t>
            </a:r>
            <a:r>
              <a:rPr lang="ru-RU" sz="1600" cap="all" dirty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ы</a:t>
            </a:r>
            <a:endParaRPr lang="ru-RU" sz="1600" dirty="0"/>
          </a:p>
        </p:txBody>
      </p:sp>
      <p:sp>
        <p:nvSpPr>
          <p:cNvPr id="9" name="Скругленный прямоугольник 4"/>
          <p:cNvSpPr/>
          <p:nvPr/>
        </p:nvSpPr>
        <p:spPr>
          <a:xfrm>
            <a:off x="259016" y="1237183"/>
            <a:ext cx="3157143" cy="76119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72000" lvl="0" defTabSz="6223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cs typeface="Arial" pitchFamily="34" charset="0"/>
              </a:rPr>
              <a:t>Обращение (обращение ЗЛ в СМО за консультацией или в связи с нарушенными правами) </a:t>
            </a:r>
            <a:endParaRPr lang="ru-RU" sz="1400" b="1" kern="1200" dirty="0">
              <a:cs typeface="Arial" pitchFamily="34" charset="0"/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261977" y="2139701"/>
            <a:ext cx="3154182" cy="69800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72000" lvl="0" defTabSz="6223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solidFill>
                  <a:schemeClr val="bg1"/>
                </a:solidFill>
                <a:cs typeface="Arial" pitchFamily="34" charset="0"/>
              </a:rPr>
              <a:t>Предстоящий этап диагностики и/или лечения заболевания</a:t>
            </a:r>
            <a:endParaRPr lang="ru-RU" sz="1400" b="1" kern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274532" y="3003796"/>
            <a:ext cx="3156000" cy="81347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72000" lvl="0" defTabSz="6223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cs typeface="Arial" pitchFamily="34" charset="0"/>
              </a:rPr>
              <a:t>Пропущенный пациентом и/или нарушенные сроки получения очередного этапа диагностики и/или лечения заболевания</a:t>
            </a:r>
            <a:endParaRPr lang="ru-RU" sz="1400" b="1" kern="1200" dirty="0">
              <a:cs typeface="Arial" pitchFamily="34" charset="0"/>
            </a:endParaRPr>
          </a:p>
        </p:txBody>
      </p:sp>
      <p:sp>
        <p:nvSpPr>
          <p:cNvPr id="18" name="Скругленный прямоугольник 4"/>
          <p:cNvSpPr/>
          <p:nvPr/>
        </p:nvSpPr>
        <p:spPr>
          <a:xfrm>
            <a:off x="277833" y="4119922"/>
            <a:ext cx="3159107" cy="6480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72000" lvl="0" defTabSz="6223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Впервые установлен диагноз ЗНО</a:t>
            </a:r>
            <a:endParaRPr lang="ru-RU" sz="1400" b="1" kern="1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810426"/>
            <a:ext cx="12811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cap="all" dirty="0" smtClean="0">
                <a:solidFill>
                  <a:srgbClr val="6D6F6B">
                    <a:lumMod val="75000"/>
                  </a:srgbClr>
                </a:solidFill>
                <a:latin typeface="Arial" panose="020B0604020202020204" pitchFamily="34" charset="0"/>
              </a:rPr>
              <a:t>Критерии</a:t>
            </a:r>
            <a:endParaRPr lang="ru-RU" sz="1600" dirty="0"/>
          </a:p>
        </p:txBody>
      </p:sp>
      <p:sp>
        <p:nvSpPr>
          <p:cNvPr id="21" name="Скругленный прямоугольник 4"/>
          <p:cNvSpPr/>
          <p:nvPr/>
        </p:nvSpPr>
        <p:spPr>
          <a:xfrm>
            <a:off x="5652120" y="1270177"/>
            <a:ext cx="3240359" cy="7611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72000" lvl="0" defTabSz="6223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solidFill>
                  <a:srgbClr val="C00000"/>
                </a:solidFill>
                <a:cs typeface="Arial" pitchFamily="34" charset="0"/>
              </a:rPr>
              <a:t>Обращение ЗЛ с диагнозом ЗНО  в СМО за консультацией или в связи с нарушенными правами </a:t>
            </a:r>
            <a:endParaRPr lang="ru-RU" sz="1400" b="1" kern="1200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52120" y="2488702"/>
            <a:ext cx="3240359" cy="8305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0" tIns="85344" rIns="85344" bIns="85344" numCol="1" spcCol="1270" anchor="ctr" anchorCtr="0">
            <a:noAutofit/>
          </a:bodyPr>
          <a:lstStyle/>
          <a:p>
            <a:pPr marL="72000" lvl="0" defTabSz="5334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solidFill>
                  <a:srgbClr val="C00000"/>
                </a:solidFill>
                <a:cs typeface="Arial" pitchFamily="34" charset="0"/>
              </a:rPr>
              <a:t>Несоблюдение срока предоставления услуги  Биопсия или посещения к врачу-онкологу при подозрении на ЗНО</a:t>
            </a:r>
            <a:endParaRPr lang="ru-RU" sz="1400" kern="1200" dirty="0"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652120" y="3579862"/>
            <a:ext cx="3240358" cy="7328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0" tIns="85344" rIns="85344" bIns="85344" numCol="1" spcCol="1270" anchor="ctr" anchorCtr="0">
            <a:noAutofit/>
          </a:bodyPr>
          <a:lstStyle/>
          <a:p>
            <a:pPr marL="72000" lvl="0" defTabSz="533400">
              <a:lnSpc>
                <a:spcPct val="90000"/>
              </a:lnSpc>
              <a:spcBef>
                <a:spcPct val="0"/>
              </a:spcBef>
            </a:pPr>
            <a:r>
              <a:rPr lang="ru-RU" sz="1400" b="1" kern="1200" dirty="0" smtClean="0">
                <a:solidFill>
                  <a:srgbClr val="C00000"/>
                </a:solidFill>
                <a:cs typeface="Arial" pitchFamily="34" charset="0"/>
              </a:rPr>
              <a:t>Нарушение сроков начала лечения </a:t>
            </a:r>
            <a:r>
              <a:rPr lang="ru-RU" sz="1400" b="1" u="sng" kern="1200" dirty="0" smtClean="0">
                <a:solidFill>
                  <a:srgbClr val="C00000"/>
                </a:solidFill>
                <a:cs typeface="Arial" pitchFamily="34" charset="0"/>
              </a:rPr>
              <a:t>при впервые</a:t>
            </a:r>
            <a:r>
              <a:rPr lang="ru-RU" sz="1400" b="1" kern="1200" dirty="0" smtClean="0">
                <a:solidFill>
                  <a:srgbClr val="C00000"/>
                </a:solidFill>
                <a:cs typeface="Arial" pitchFamily="34" charset="0"/>
              </a:rPr>
              <a:t> выявленном диагнозе ЗНО</a:t>
            </a:r>
            <a:endParaRPr lang="ru-RU" sz="1400" kern="1200" dirty="0">
              <a:cs typeface="Arial" pitchFamily="34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3491880" y="2931790"/>
            <a:ext cx="1947929" cy="478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491880" y="3410537"/>
            <a:ext cx="1947929" cy="4573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1" name="Прямая со стрелкой 2050"/>
          <p:cNvCxnSpPr/>
          <p:nvPr/>
        </p:nvCxnSpPr>
        <p:spPr>
          <a:xfrm>
            <a:off x="3567601" y="1615089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2" name="Номер слайда 2051"/>
          <p:cNvSpPr>
            <a:spLocks noGrp="1"/>
          </p:cNvSpPr>
          <p:nvPr>
            <p:ph type="sldNum" sz="quarter" idx="12"/>
          </p:nvPr>
        </p:nvSpPr>
        <p:spPr>
          <a:xfrm>
            <a:off x="6902896" y="4767994"/>
            <a:ext cx="2133600" cy="273844"/>
          </a:xfrm>
        </p:spPr>
        <p:txBody>
          <a:bodyPr/>
          <a:lstStyle/>
          <a:p>
            <a:fld id="{274ABEB4-AED8-4903-B432-1489A1142527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/>
              <a:t>13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007605" y="627534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7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3171" y="64232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ИАС ТФОМС «ИНДИКАТОРЫ СОПРОВОЖДЕНИЯ» </a:t>
            </a:r>
          </a:p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(формируется по данным реестров МП ОМС)</a:t>
            </a:r>
            <a:endParaRPr 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052" name="Номер слайда 2051"/>
          <p:cNvSpPr>
            <a:spLocks noGrp="1"/>
          </p:cNvSpPr>
          <p:nvPr>
            <p:ph type="sldNum" sz="quarter" idx="12"/>
          </p:nvPr>
        </p:nvSpPr>
        <p:spPr>
          <a:xfrm>
            <a:off x="6902896" y="4767994"/>
            <a:ext cx="2133600" cy="273844"/>
          </a:xfrm>
        </p:spPr>
        <p:txBody>
          <a:bodyPr/>
          <a:lstStyle/>
          <a:p>
            <a:fld id="{274ABEB4-AED8-4903-B432-1489A1142527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/>
              <a:t>14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007605" y="627534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/>
          <p:nvPr/>
        </p:nvPicPr>
        <p:blipFill rotWithShape="1">
          <a:blip r:embed="rId4"/>
          <a:srcRect t="1" r="67342" b="42068"/>
          <a:stretch/>
        </p:blipFill>
        <p:spPr>
          <a:xfrm>
            <a:off x="539552" y="843557"/>
            <a:ext cx="4680520" cy="40324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52120" y="1203598"/>
            <a:ext cx="280831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rgbClr val="C00000"/>
                </a:solidFill>
                <a:cs typeface="Arial" pitchFamily="34" charset="0"/>
              </a:rPr>
              <a:t>за январь 2019 сформированы выборки для </a:t>
            </a:r>
            <a:r>
              <a:rPr lang="ru-RU" sz="1400" b="1" dirty="0" smtClean="0">
                <a:solidFill>
                  <a:srgbClr val="C00000"/>
                </a:solidFill>
                <a:cs typeface="Arial" pitchFamily="34" charset="0"/>
              </a:rPr>
              <a:t>СМО:</a:t>
            </a:r>
            <a:endParaRPr lang="ru-RU" sz="1400" b="1" dirty="0">
              <a:solidFill>
                <a:srgbClr val="C00000"/>
              </a:solidFill>
              <a:cs typeface="Arial" pitchFamily="34" charset="0"/>
            </a:endParaRPr>
          </a:p>
          <a:p>
            <a:pPr lvl="0">
              <a:spcAft>
                <a:spcPts val="1800"/>
              </a:spcAft>
            </a:pPr>
            <a:r>
              <a:rPr lang="ru-RU" sz="1400" dirty="0" smtClean="0">
                <a:cs typeface="Arial" pitchFamily="34" charset="0"/>
              </a:rPr>
              <a:t>173 случая </a:t>
            </a:r>
            <a:r>
              <a:rPr lang="ru-RU" sz="1400" dirty="0">
                <a:cs typeface="Arial" pitchFamily="34" charset="0"/>
              </a:rPr>
              <a:t>– </a:t>
            </a:r>
            <a:r>
              <a:rPr lang="ru-RU" sz="1400" dirty="0" smtClean="0">
                <a:cs typeface="Arial" pitchFamily="34" charset="0"/>
              </a:rPr>
              <a:t>Впервые </a:t>
            </a:r>
            <a:r>
              <a:rPr lang="ru-RU" sz="1400" dirty="0">
                <a:cs typeface="Arial" pitchFamily="34" charset="0"/>
              </a:rPr>
              <a:t>установлен диагноз ЗНО</a:t>
            </a:r>
          </a:p>
          <a:p>
            <a:pPr lvl="0"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449 случая – Отсутствует биопсия или посещение врача-онколога при подозрении на ЗНО</a:t>
            </a:r>
          </a:p>
          <a:p>
            <a:pPr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118 случая – Нарушение сроков биопсии или посещения врача-онколога </a:t>
            </a:r>
          </a:p>
          <a:p>
            <a:pPr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152 случая – Не начато лечение при впервые выявленном ЗНО</a:t>
            </a:r>
          </a:p>
        </p:txBody>
      </p:sp>
    </p:spTree>
    <p:extLst>
      <p:ext uri="{BB962C8B-B14F-4D97-AF65-F5344CB8AC3E}">
        <p14:creationId xmlns:p14="http://schemas.microsoft.com/office/powerpoint/2010/main" val="41315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3171" y="64232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ИАС ТФОМС «ИНДИКАТОРЫ СОПРОВОЖДЕНИЯ» </a:t>
            </a:r>
          </a:p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(формируется по данным реестров МП ОМС)</a:t>
            </a:r>
            <a:endParaRPr 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052" name="Номер слайда 2051"/>
          <p:cNvSpPr>
            <a:spLocks noGrp="1"/>
          </p:cNvSpPr>
          <p:nvPr>
            <p:ph type="sldNum" sz="quarter" idx="12"/>
          </p:nvPr>
        </p:nvSpPr>
        <p:spPr>
          <a:xfrm>
            <a:off x="6902896" y="4767994"/>
            <a:ext cx="2133600" cy="273844"/>
          </a:xfrm>
        </p:spPr>
        <p:txBody>
          <a:bodyPr/>
          <a:lstStyle/>
          <a:p>
            <a:fld id="{274ABEB4-AED8-4903-B432-1489A1142527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/>
              <a:t>15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007605" y="627534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/>
          <p:nvPr/>
        </p:nvPicPr>
        <p:blipFill rotWithShape="1">
          <a:blip r:embed="rId4"/>
          <a:srcRect t="1" r="67342" b="42068"/>
          <a:stretch/>
        </p:blipFill>
        <p:spPr>
          <a:xfrm>
            <a:off x="539552" y="843557"/>
            <a:ext cx="4680520" cy="40324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52120" y="1203598"/>
            <a:ext cx="280831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rgbClr val="C00000"/>
                </a:solidFill>
                <a:cs typeface="Arial" pitchFamily="34" charset="0"/>
              </a:rPr>
              <a:t>за январь 2019 сформированы выборки для </a:t>
            </a:r>
            <a:r>
              <a:rPr lang="ru-RU" sz="1400" b="1" dirty="0" smtClean="0">
                <a:solidFill>
                  <a:srgbClr val="C00000"/>
                </a:solidFill>
                <a:cs typeface="Arial" pitchFamily="34" charset="0"/>
              </a:rPr>
              <a:t>СМО:</a:t>
            </a:r>
            <a:endParaRPr lang="ru-RU" sz="1400" b="1" dirty="0">
              <a:solidFill>
                <a:srgbClr val="C00000"/>
              </a:solidFill>
              <a:cs typeface="Arial" pitchFamily="34" charset="0"/>
            </a:endParaRPr>
          </a:p>
          <a:p>
            <a:pPr lvl="0">
              <a:spcAft>
                <a:spcPts val="1800"/>
              </a:spcAft>
            </a:pPr>
            <a:r>
              <a:rPr lang="ru-RU" sz="1400" dirty="0" smtClean="0">
                <a:cs typeface="Arial" pitchFamily="34" charset="0"/>
              </a:rPr>
              <a:t>173 случая </a:t>
            </a:r>
            <a:r>
              <a:rPr lang="ru-RU" sz="1400" dirty="0">
                <a:cs typeface="Arial" pitchFamily="34" charset="0"/>
              </a:rPr>
              <a:t>– </a:t>
            </a:r>
            <a:r>
              <a:rPr lang="ru-RU" sz="1400" dirty="0" smtClean="0">
                <a:cs typeface="Arial" pitchFamily="34" charset="0"/>
              </a:rPr>
              <a:t>Впервые </a:t>
            </a:r>
            <a:r>
              <a:rPr lang="ru-RU" sz="1400" dirty="0">
                <a:cs typeface="Arial" pitchFamily="34" charset="0"/>
              </a:rPr>
              <a:t>установлен диагноз ЗНО</a:t>
            </a:r>
          </a:p>
          <a:p>
            <a:pPr lvl="0"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449 случая – Отсутствует биопсия или посещение врача-онколога при подозрении на ЗНО</a:t>
            </a:r>
          </a:p>
          <a:p>
            <a:pPr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118 случая – Нарушение сроков биопсии или посещения врача-онколога </a:t>
            </a:r>
          </a:p>
          <a:p>
            <a:pPr>
              <a:spcAft>
                <a:spcPts val="1200"/>
              </a:spcAft>
            </a:pPr>
            <a:r>
              <a:rPr lang="ru-RU" sz="1400" dirty="0">
                <a:cs typeface="Arial" pitchFamily="34" charset="0"/>
              </a:rPr>
              <a:t>152 случая – Не начато лечение при впервые выявленном ЗНО</a:t>
            </a:r>
          </a:p>
        </p:txBody>
      </p:sp>
      <p:sp>
        <p:nvSpPr>
          <p:cNvPr id="4" name="Овал 3"/>
          <p:cNvSpPr/>
          <p:nvPr/>
        </p:nvSpPr>
        <p:spPr>
          <a:xfrm>
            <a:off x="5364088" y="2355726"/>
            <a:ext cx="3168352" cy="8640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364088" y="3960683"/>
            <a:ext cx="3168352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8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64232"/>
            <a:ext cx="7958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Результаты информирования и сопровождения 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пациентов с ЗНО </a:t>
            </a:r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(отражение в информационной системе)</a:t>
            </a:r>
            <a:endParaRPr 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052" name="Номер слайда 2051"/>
          <p:cNvSpPr>
            <a:spLocks noGrp="1"/>
          </p:cNvSpPr>
          <p:nvPr>
            <p:ph type="sldNum" sz="quarter" idx="12"/>
          </p:nvPr>
        </p:nvSpPr>
        <p:spPr>
          <a:xfrm>
            <a:off x="6902896" y="4767994"/>
            <a:ext cx="2133600" cy="273844"/>
          </a:xfrm>
        </p:spPr>
        <p:txBody>
          <a:bodyPr/>
          <a:lstStyle/>
          <a:p>
            <a:fld id="{274ABEB4-AED8-4903-B432-1489A1142527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/>
              <a:t>16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007605" y="627534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532974"/>
              </p:ext>
            </p:extLst>
          </p:nvPr>
        </p:nvGraphicFramePr>
        <p:xfrm>
          <a:off x="467545" y="915566"/>
          <a:ext cx="8246582" cy="3888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9735"/>
                <a:gridCol w="4282952"/>
                <a:gridCol w="2053895"/>
              </a:tblGrid>
              <a:tr h="596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Результат информирования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Справочник нарушений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Результат сопровождения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</a:tr>
              <a:tr h="32914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Информирован/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опрошен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Информирован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и получен отказ от лечения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Не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информирован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5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Отказ ЗЛ от информационного сопровождения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+mj-lt"/>
                        </a:rPr>
                        <a:t> 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направления на обследование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направления на обследование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ЗЛ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 начала лечения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при впервые выявленном диагнозе ЗНО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4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начала лечения при впервые выявленном диагнозе ЗНО по вине ЗЛ 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5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 проведения очередного этапа лечения  (хирургического, лекарственного, лучевого)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+mj-lt"/>
                        </a:rPr>
                        <a:t>6 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проведения очередного этапа лечения (хирургического, лекарственного, лучевого)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ЗЛ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Содействие в направлении на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обследование/лечение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>
                          <a:effectLst/>
                          <a:latin typeface="+mj-lt"/>
                        </a:rPr>
                        <a:t>2 - Содействие в прохождении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обследования/лечения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Отсутствие в МО препаратов для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химиотерапии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>
                          <a:effectLst/>
                          <a:latin typeface="+mj-lt"/>
                        </a:rPr>
                        <a:t>4 - Противопоказания  к проведению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лечения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99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64232"/>
            <a:ext cx="7958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Результаты информирования и сопровождения 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пациентов с ЗНО </a:t>
            </a:r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(отражение в информационной системе)</a:t>
            </a:r>
            <a:endParaRPr 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052" name="Номер слайда 2051"/>
          <p:cNvSpPr>
            <a:spLocks noGrp="1"/>
          </p:cNvSpPr>
          <p:nvPr>
            <p:ph type="sldNum" sz="quarter" idx="12"/>
          </p:nvPr>
        </p:nvSpPr>
        <p:spPr>
          <a:xfrm>
            <a:off x="6902896" y="4767994"/>
            <a:ext cx="2133600" cy="273844"/>
          </a:xfrm>
        </p:spPr>
        <p:txBody>
          <a:bodyPr/>
          <a:lstStyle/>
          <a:p>
            <a:fld id="{274ABEB4-AED8-4903-B432-1489A1142527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/>
              <a:t>17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007605" y="627534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94156"/>
              </p:ext>
            </p:extLst>
          </p:nvPr>
        </p:nvGraphicFramePr>
        <p:xfrm>
          <a:off x="467545" y="915566"/>
          <a:ext cx="8246582" cy="3888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9735"/>
                <a:gridCol w="4282952"/>
                <a:gridCol w="2053895"/>
              </a:tblGrid>
              <a:tr h="596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Результат информирования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Справочник нарушений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Результат сопровождения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</a:tr>
              <a:tr h="32914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Информирован/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опрошен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Информирован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и получен отказ от лечения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Не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информирован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5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Отказ ЗЛ от информационного сопровождения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+mj-lt"/>
                        </a:rPr>
                        <a:t> 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направления на обследование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2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направления на обследование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ЗЛ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 начала лечения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при впервые выявленном диагнозе ЗНО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4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начала лечения при впервые выявленном диагнозе ЗНО по вине ЗЛ 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5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</a:t>
                      </a:r>
                      <a:r>
                        <a:rPr lang="ru-RU" sz="1300" b="1" dirty="0">
                          <a:effectLst/>
                          <a:latin typeface="+mj-lt"/>
                        </a:rPr>
                        <a:t>сроков проведения очередного этапа лечения  (хирургического, лекарственного, лучевого)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МО</a:t>
                      </a:r>
                      <a:endParaRPr lang="ru-RU" sz="13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+mj-lt"/>
                        </a:rPr>
                        <a:t>6 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Несоблюдение сроков проведения очередного этапа лечения (хирургического, лекарственного, лучевого) по вине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ЗЛ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Содействие в направлении на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обследование/лечение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>
                          <a:effectLst/>
                          <a:latin typeface="+mj-lt"/>
                        </a:rPr>
                        <a:t>2 - Содействие в прохождении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обследования/лечения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 smtClean="0">
                          <a:effectLst/>
                          <a:latin typeface="+mj-lt"/>
                        </a:rPr>
                        <a:t>3</a:t>
                      </a:r>
                      <a:r>
                        <a:rPr lang="en-US" sz="13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- 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>Отсутствие в МО препаратов для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химиотерапии</a:t>
                      </a:r>
                      <a:r>
                        <a:rPr lang="ru-RU" sz="1300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300" dirty="0">
                          <a:effectLst/>
                          <a:latin typeface="+mj-lt"/>
                        </a:rPr>
                      </a:br>
                      <a:r>
                        <a:rPr lang="ru-RU" sz="1300" dirty="0">
                          <a:effectLst/>
                          <a:latin typeface="+mj-lt"/>
                        </a:rPr>
                        <a:t>4 - Противопоказания  к проведению </a:t>
                      </a:r>
                      <a:r>
                        <a:rPr lang="ru-RU" sz="1300" dirty="0" smtClean="0">
                          <a:effectLst/>
                          <a:latin typeface="+mj-lt"/>
                        </a:rPr>
                        <a:t>лечения</a:t>
                      </a:r>
                      <a:endParaRPr lang="ru-RU" sz="13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881" marR="54881" marT="0" marB="0" anchor="ctr"/>
                </a:tc>
              </a:tr>
            </a:tbl>
          </a:graphicData>
        </a:graphic>
      </p:graphicFrame>
      <p:sp>
        <p:nvSpPr>
          <p:cNvPr id="7" name="Овал 6"/>
          <p:cNvSpPr/>
          <p:nvPr/>
        </p:nvSpPr>
        <p:spPr>
          <a:xfrm>
            <a:off x="6451134" y="1823962"/>
            <a:ext cx="2225322" cy="8640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8893" y="1890412"/>
            <a:ext cx="1800200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096020" y="2839001"/>
            <a:ext cx="4471423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83493585"/>
              </p:ext>
            </p:extLst>
          </p:nvPr>
        </p:nvGraphicFramePr>
        <p:xfrm>
          <a:off x="107504" y="771550"/>
          <a:ext cx="885698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007605" y="240057"/>
            <a:ext cx="7452827" cy="31546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7073">
              <a:defRPr/>
            </a:pPr>
            <a:r>
              <a:rPr lang="ru-RU" alt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</a:rPr>
              <a:t>Основные Цели и </a:t>
            </a:r>
            <a:r>
              <a:rPr lang="ru-RU" alt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</a:rPr>
              <a:t>задачи на 2019 год</a:t>
            </a:r>
            <a:endParaRPr lang="en-US" alt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  <a:ea typeface="+mn-e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007605" y="699542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18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9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315" r="-186" b="6053"/>
          <a:stretch/>
        </p:blipFill>
        <p:spPr bwMode="auto">
          <a:xfrm>
            <a:off x="13127" y="0"/>
            <a:ext cx="913087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17084" y="483518"/>
            <a:ext cx="7772400" cy="809625"/>
          </a:xfrm>
          <a:prstGeom prst="rect">
            <a:avLst/>
          </a:prstGeom>
        </p:spPr>
        <p:txBody>
          <a:bodyPr lIns="91430" tIns="45715" rIns="91430" bIns="45715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white">
                    <a:lumMod val="95000"/>
                  </a:prstClr>
                </a:solidFill>
                <a:latin typeface="Arial" charset="0"/>
              </a:rPr>
              <a:t>Благодарю </a:t>
            </a:r>
            <a:r>
              <a:rPr lang="ru-RU" dirty="0">
                <a:solidFill>
                  <a:prstClr val="white">
                    <a:lumMod val="95000"/>
                  </a:prstClr>
                </a:solidFill>
                <a:latin typeface="Arial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825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2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15616" y="240057"/>
            <a:ext cx="7329488" cy="315469"/>
          </a:xfrm>
          <a:prstGeom prst="rect">
            <a:avLst/>
          </a:prstGeom>
          <a:noFill/>
          <a:ln>
            <a:noFill/>
          </a:ln>
          <a:extLst/>
        </p:spPr>
        <p:txBody>
          <a:bodyPr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7073">
              <a:defRPr/>
            </a:pP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РЕГИОНАЛЬНЫЕ НОРМАТИВНЫЕ ДОКУМЕНТЫ</a:t>
            </a:r>
            <a:endParaRPr lang="ru-RU" altLang="ru-RU" sz="16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842909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cs typeface="Times New Roman" pitchFamily="18" charset="0"/>
              </a:rPr>
              <a:t>Документ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1244243"/>
            <a:ext cx="55822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500" b="1" dirty="0" smtClean="0">
                <a:cs typeface="Arial" pitchFamily="34" charset="0"/>
              </a:rPr>
              <a:t>Регламент </a:t>
            </a:r>
            <a:r>
              <a:rPr lang="ru-RU" sz="1500" b="1" dirty="0">
                <a:cs typeface="Arial" pitchFamily="34" charset="0"/>
              </a:rPr>
              <a:t>взаимодействия участников ОМС и органов управления здравоохранением Свердловской области при осуществлении информационного сопровождения ЗЛ на этапе организации и проведения профилактических мероприятий</a:t>
            </a:r>
          </a:p>
          <a:p>
            <a:pPr>
              <a:spcAft>
                <a:spcPts val="1200"/>
              </a:spcAft>
            </a:pPr>
            <a:r>
              <a:rPr lang="ru-RU" sz="1500" b="1" dirty="0" smtClean="0">
                <a:cs typeface="Arial" pitchFamily="34" charset="0"/>
              </a:rPr>
              <a:t>Регламент </a:t>
            </a:r>
            <a:r>
              <a:rPr lang="ru-RU" sz="1500" b="1" dirty="0">
                <a:cs typeface="Arial" pitchFamily="34" charset="0"/>
              </a:rPr>
              <a:t>взаимодействия участников ОМС при информационном сопровождении ЗЛ на всех этапах оказания медицинской помощи</a:t>
            </a:r>
          </a:p>
          <a:p>
            <a:pPr>
              <a:spcAft>
                <a:spcPts val="1200"/>
              </a:spcAft>
            </a:pPr>
            <a:r>
              <a:rPr lang="ru-RU" sz="1500" b="1" dirty="0" smtClean="0">
                <a:cs typeface="Arial" pitchFamily="34" charset="0"/>
              </a:rPr>
              <a:t>О </a:t>
            </a:r>
            <a:r>
              <a:rPr lang="ru-RU" sz="1500" b="1" dirty="0">
                <a:cs typeface="Arial" pitchFamily="34" charset="0"/>
              </a:rPr>
              <a:t>реализации приоритетного регионального проекта «Создание новой модели медицинской организации, оказывающей первичную медико-санитарную помощь на территории Свердловской области» в медицинских организациях Свердловской области (план мероприятий, направления)</a:t>
            </a:r>
          </a:p>
          <a:p>
            <a:pPr>
              <a:spcAft>
                <a:spcPts val="1200"/>
              </a:spcAft>
            </a:pPr>
            <a:r>
              <a:rPr lang="ru-RU" sz="1500" b="1" dirty="0" smtClean="0">
                <a:cs typeface="Arial" pitchFamily="34" charset="0"/>
              </a:rPr>
              <a:t>Порядок </a:t>
            </a:r>
            <a:r>
              <a:rPr lang="ru-RU" sz="1500" b="1" dirty="0">
                <a:cs typeface="Arial" pitchFamily="34" charset="0"/>
              </a:rPr>
              <a:t>организации деятельности страховых представителей в рамках Проекта МО, График </a:t>
            </a:r>
            <a:r>
              <a:rPr lang="ru-RU" sz="1500" b="1" dirty="0" smtClean="0">
                <a:cs typeface="Arial" pitchFamily="34" charset="0"/>
              </a:rPr>
              <a:t>работы</a:t>
            </a:r>
            <a:endParaRPr lang="ru-RU" sz="1500" b="1" dirty="0">
              <a:cs typeface="Arial" pitchFamily="34" charset="0"/>
            </a:endParaRPr>
          </a:p>
        </p:txBody>
      </p:sp>
      <p:sp>
        <p:nvSpPr>
          <p:cNvPr id="14" name="Rectangle 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942105" y="1212241"/>
            <a:ext cx="45719" cy="374830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lIns="68579" tIns="34289" rIns="68579" bIns="34289" anchor="ctr"/>
          <a:lstStyle/>
          <a:p>
            <a:pPr algn="ctr" defTabSz="457121">
              <a:defRPr/>
            </a:pPr>
            <a:endParaRPr lang="en-US">
              <a:solidFill>
                <a:srgbClr val="1EA185"/>
              </a:solidFill>
              <a:latin typeface="Times New Roman" pitchFamily="18" charset="0"/>
              <a:ea typeface="MS PGothic" panose="020B0600070205080204" pitchFamily="34" charset="-128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4" y="79991"/>
            <a:ext cx="892695" cy="63559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9904" y="1304057"/>
            <a:ext cx="2655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2400"/>
              </a:spcAft>
              <a:buFontTx/>
              <a:buAutoNum type="arabicPeriod"/>
            </a:pP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Приказ МЗ и ТФОМС Свердловской области от 29.10.2018 № 1887-п</a:t>
            </a:r>
            <a:r>
              <a:rPr lang="en-US" sz="1500" dirty="0">
                <a:solidFill>
                  <a:schemeClr val="tx2"/>
                </a:solidFill>
                <a:cs typeface="Times New Roman" pitchFamily="18" charset="0"/>
              </a:rPr>
              <a:t>/</a:t>
            </a: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437 </a:t>
            </a:r>
          </a:p>
          <a:p>
            <a:pPr marL="342900" indent="-342900">
              <a:spcAft>
                <a:spcPts val="2400"/>
              </a:spcAft>
              <a:buFontTx/>
              <a:buAutoNum type="arabicPeriod"/>
            </a:pP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Приказ ТФОМС Свердловской области от 29.12.2018 № </a:t>
            </a:r>
            <a:r>
              <a:rPr lang="ru-RU" sz="1500" dirty="0" smtClean="0">
                <a:solidFill>
                  <a:schemeClr val="tx2"/>
                </a:solidFill>
                <a:cs typeface="Times New Roman" pitchFamily="18" charset="0"/>
              </a:rPr>
              <a:t>611</a:t>
            </a:r>
          </a:p>
          <a:p>
            <a:pPr marL="342900" indent="-342900">
              <a:spcAft>
                <a:spcPts val="2400"/>
              </a:spcAft>
              <a:buFontTx/>
              <a:buAutoNum type="arabicPeriod"/>
            </a:pPr>
            <a:r>
              <a:rPr lang="ru-RU" sz="1500" dirty="0" smtClean="0">
                <a:solidFill>
                  <a:schemeClr val="tx2"/>
                </a:solidFill>
                <a:cs typeface="Times New Roman" pitchFamily="18" charset="0"/>
              </a:rPr>
              <a:t>Приказы МЗ </a:t>
            </a: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СО </a:t>
            </a:r>
            <a:r>
              <a:rPr lang="ru-RU" sz="1500" dirty="0" smtClean="0">
                <a:solidFill>
                  <a:schemeClr val="tx2"/>
                </a:solidFill>
                <a:cs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16.08.2017 № 1385-п, </a:t>
            </a:r>
            <a:r>
              <a:rPr lang="ru-RU" sz="1500" dirty="0" smtClean="0">
                <a:solidFill>
                  <a:schemeClr val="tx2"/>
                </a:solidFill>
                <a:cs typeface="Times New Roman" pitchFamily="18" charset="0"/>
              </a:rPr>
              <a:t>от 21.01.2018 </a:t>
            </a: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№ </a:t>
            </a:r>
            <a:r>
              <a:rPr lang="ru-RU" sz="1500" dirty="0" smtClean="0">
                <a:solidFill>
                  <a:schemeClr val="tx2"/>
                </a:solidFill>
                <a:cs typeface="Times New Roman" pitchFamily="18" charset="0"/>
              </a:rPr>
              <a:t>141-п, от 30.01.2019 №152-п</a:t>
            </a:r>
          </a:p>
          <a:p>
            <a:pPr marL="342900" indent="-342900">
              <a:spcAft>
                <a:spcPts val="2400"/>
              </a:spcAft>
              <a:buFontTx/>
              <a:buAutoNum type="arabicPeriod"/>
            </a:pPr>
            <a:r>
              <a:rPr lang="ru-RU" sz="1500" dirty="0">
                <a:solidFill>
                  <a:schemeClr val="tx2"/>
                </a:solidFill>
                <a:cs typeface="Times New Roman" pitchFamily="18" charset="0"/>
              </a:rPr>
              <a:t>Соглашения между МО, СМО, ТФОМС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64088" y="83426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cs typeface="Times New Roman" pitchFamily="18" charset="0"/>
              </a:rPr>
              <a:t>Содержание</a:t>
            </a:r>
            <a:endParaRPr lang="ru-RU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040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0"/>
            <a:ext cx="8229600" cy="857250"/>
          </a:xfrm>
        </p:spPr>
        <p:txBody>
          <a:bodyPr>
            <a:normAutofit/>
          </a:bodyPr>
          <a:lstStyle/>
          <a:p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СТРАХОВЫЕ ПРЕДСТАВИТЕЛИ </a:t>
            </a:r>
            <a:r>
              <a:rPr lang="ru-RU" sz="1600" b="1" u="sng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2 УРОВНЯ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. ИНФОРМАЦИОННОЕ СОПРОВОЖДЕНИЕ Застрахованных лиц ПРИ госпитализации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2" y="2351370"/>
            <a:ext cx="1152128" cy="1368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1232" y="2355726"/>
            <a:ext cx="1358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ИАС ТФОМС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3788" y="988708"/>
            <a:ext cx="1817234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</a:t>
            </a:r>
            <a:endParaRPr lang="ru-RU" sz="1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0510" y="4083919"/>
            <a:ext cx="1889242" cy="7703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0510" y="1059582"/>
            <a:ext cx="1790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МО, оказывающая </a:t>
            </a:r>
          </a:p>
          <a:p>
            <a:r>
              <a:rPr lang="ru-RU" sz="1400" b="1" dirty="0" smtClean="0"/>
              <a:t>ПМСП </a:t>
            </a:r>
            <a:r>
              <a:rPr lang="ru-RU" sz="1200" b="1" dirty="0" smtClean="0"/>
              <a:t>(поликлиника)</a:t>
            </a:r>
            <a:endParaRPr lang="ru-RU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0512" y="4053611"/>
            <a:ext cx="1889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МО, оказывающая специализированную помощь</a:t>
            </a:r>
            <a:endParaRPr lang="ru-RU" sz="1400" b="1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197298" y="1708787"/>
            <a:ext cx="197835" cy="64258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1197296" y="3719522"/>
            <a:ext cx="148470" cy="33409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432906" y="1708787"/>
            <a:ext cx="213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Выданные направления </a:t>
            </a:r>
          </a:p>
          <a:p>
            <a:r>
              <a:rPr lang="ru-RU" sz="1400" b="1" dirty="0">
                <a:solidFill>
                  <a:srgbClr val="FF0000"/>
                </a:solidFill>
              </a:rPr>
              <a:t>н</a:t>
            </a:r>
            <a:r>
              <a:rPr lang="ru-RU" sz="1400" b="1" dirty="0" smtClean="0">
                <a:solidFill>
                  <a:srgbClr val="FF0000"/>
                </a:solidFill>
              </a:rPr>
              <a:t>а госпитализацию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2906" y="3795887"/>
            <a:ext cx="2491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Фактические госпитализации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51722" y="2694280"/>
            <a:ext cx="1224135" cy="7415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СМО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1044764" y="3719522"/>
            <a:ext cx="152533" cy="3340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>
            <a:off x="1044764" y="1708787"/>
            <a:ext cx="152533" cy="64258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241022" y="2931790"/>
            <a:ext cx="91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СМО</a:t>
            </a:r>
            <a:endParaRPr lang="ru-RU" b="1" dirty="0"/>
          </a:p>
        </p:txBody>
      </p:sp>
      <p:sp>
        <p:nvSpPr>
          <p:cNvPr id="25" name="Стрелка вправо 24"/>
          <p:cNvSpPr/>
          <p:nvPr/>
        </p:nvSpPr>
        <p:spPr>
          <a:xfrm>
            <a:off x="1773362" y="3035446"/>
            <a:ext cx="278361" cy="1843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23928" y="1131590"/>
            <a:ext cx="44644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- </a:t>
            </a:r>
            <a:r>
              <a:rPr lang="ru-RU" sz="1400" b="1" dirty="0" smtClean="0"/>
              <a:t>мониторинг </a:t>
            </a:r>
            <a:r>
              <a:rPr lang="ru-RU" sz="1400" b="1" dirty="0"/>
              <a:t>очередности и доступности специализированной медицинской помощи, оказываемой в условиях </a:t>
            </a:r>
            <a:r>
              <a:rPr lang="ru-RU" sz="1400" b="1" dirty="0" smtClean="0"/>
              <a:t>КСС и СЗП;</a:t>
            </a:r>
            <a:endParaRPr lang="ru-RU" sz="1400" b="1" dirty="0"/>
          </a:p>
          <a:p>
            <a:pPr algn="just"/>
            <a:r>
              <a:rPr lang="ru-RU" sz="1400" b="1" dirty="0"/>
              <a:t>- мониторинг своевременности и профильности плановой госпитализации;</a:t>
            </a:r>
          </a:p>
          <a:p>
            <a:pPr algn="just"/>
            <a:r>
              <a:rPr lang="ru-RU" sz="1400" b="1" dirty="0"/>
              <a:t>- </a:t>
            </a:r>
            <a:r>
              <a:rPr lang="ru-RU" sz="1400" b="1" dirty="0" smtClean="0"/>
              <a:t>передача </a:t>
            </a:r>
            <a:r>
              <a:rPr lang="ru-RU" sz="1400" b="1" dirty="0"/>
              <a:t>страховому представителю 3 уровня </a:t>
            </a:r>
            <a:r>
              <a:rPr lang="ru-RU" sz="1400" b="1" dirty="0" smtClean="0"/>
              <a:t>информации </a:t>
            </a:r>
            <a:r>
              <a:rPr lang="ru-RU" sz="1400" b="1" dirty="0"/>
              <a:t>о непрофильных госпитализациях; о случаях несостоявшейся госпитализации, в том числе по причине отсутствия медицинских показаний; о случаях госпитализации с нарушением срока </a:t>
            </a:r>
            <a:r>
              <a:rPr lang="ru-RU" sz="1400" b="1" dirty="0" smtClean="0"/>
              <a:t>ожидания</a:t>
            </a:r>
            <a:endParaRPr lang="ru-RU" sz="1400" b="1" dirty="0">
              <a:effectLst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3928" y="3719520"/>
            <a:ext cx="49503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За 2018 год осуществлен мониторинг   </a:t>
            </a:r>
            <a:r>
              <a:rPr lang="ru-RU" sz="1600" b="1" dirty="0" smtClean="0">
                <a:solidFill>
                  <a:srgbClr val="FF0000"/>
                </a:solidFill>
              </a:rPr>
              <a:t>24 301</a:t>
            </a:r>
            <a:r>
              <a:rPr lang="ru-RU" sz="1600" b="1" dirty="0" smtClean="0"/>
              <a:t> случаев плановой госпитализации.</a:t>
            </a:r>
          </a:p>
          <a:p>
            <a:r>
              <a:rPr lang="ru-RU" sz="1600" b="1" dirty="0" smtClean="0"/>
              <a:t>Выявлено </a:t>
            </a:r>
            <a:r>
              <a:rPr lang="ru-RU" sz="1600" b="1" dirty="0" smtClean="0">
                <a:solidFill>
                  <a:srgbClr val="FF0000"/>
                </a:solidFill>
              </a:rPr>
              <a:t>1 325</a:t>
            </a:r>
            <a:r>
              <a:rPr lang="ru-RU" sz="1600" b="1" dirty="0" smtClean="0"/>
              <a:t> случаев плановой госпитализации с</a:t>
            </a:r>
          </a:p>
          <a:p>
            <a:r>
              <a:rPr lang="ru-RU" sz="1600" b="1" dirty="0" smtClean="0"/>
              <a:t>нарушением срока ожидания более 30 дней.</a:t>
            </a:r>
            <a:endParaRPr lang="ru-RU" sz="1600" b="1" dirty="0"/>
          </a:p>
        </p:txBody>
      </p:sp>
      <p:cxnSp>
        <p:nvCxnSpPr>
          <p:cNvPr id="30" name="Прямая со стрелкой 29"/>
          <p:cNvCxnSpPr>
            <a:stCxn id="19" idx="0"/>
          </p:cNvCxnSpPr>
          <p:nvPr/>
        </p:nvCxnSpPr>
        <p:spPr>
          <a:xfrm flipH="1" flipV="1">
            <a:off x="1773362" y="1708788"/>
            <a:ext cx="890429" cy="9854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9" idx="2"/>
          </p:cNvCxnSpPr>
          <p:nvPr/>
        </p:nvCxnSpPr>
        <p:spPr>
          <a:xfrm flipH="1">
            <a:off x="1912542" y="3435846"/>
            <a:ext cx="751249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20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52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000" y="151060"/>
            <a:ext cx="7548424" cy="69249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Способы информирования застрахованных лиц об </a:t>
            </a:r>
            <a:b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</a:b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объёме и стоимости оказанной медицинской помощи по ОМС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61248" y="1361683"/>
            <a:ext cx="2451226" cy="9848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3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Региональные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порталы государственных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и муниципальных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услуг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2889" y="1410195"/>
            <a:ext cx="2321559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3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Официальный сайт</a:t>
            </a:r>
            <a:endParaRPr lang="ru-RU" sz="1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ТФОМС Свердловской области</a:t>
            </a:r>
            <a:endParaRPr lang="ru-RU" sz="1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347864" y="1361683"/>
            <a:ext cx="2592289" cy="1231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3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СМО </a:t>
            </a: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– </a:t>
            </a:r>
            <a:endParaRPr lang="en-US" sz="1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о перечне и цене медицинских услуг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в виде выписки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ru-RU" sz="1600" b="1" dirty="0">
                <a:solidFill>
                  <a:srgbClr val="002060"/>
                </a:solidFill>
                <a:cs typeface="Times New Roman" pitchFamily="18" charset="0"/>
              </a:rPr>
              <a:t>на бумажном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носителе</a:t>
            </a:r>
            <a:endParaRPr lang="ru-RU" sz="1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98" y="2366986"/>
            <a:ext cx="1364094" cy="1844053"/>
          </a:xfrm>
          <a:prstGeom prst="rect">
            <a:avLst/>
          </a:prstGeom>
        </p:spPr>
      </p:pic>
      <p:sp>
        <p:nvSpPr>
          <p:cNvPr id="2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21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48" y="2372620"/>
            <a:ext cx="2451226" cy="18384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75972" y="3232596"/>
            <a:ext cx="3168236" cy="9233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С </a:t>
            </a:r>
            <a:r>
              <a:rPr lang="ru-RU" b="1" dirty="0" smtClean="0">
                <a:solidFill>
                  <a:srgbClr val="C00000"/>
                </a:solidFill>
              </a:rPr>
              <a:t>01.10.2018 по 01.02.2019</a:t>
            </a:r>
            <a:r>
              <a:rPr lang="ru-RU" b="1" dirty="0" smtClean="0">
                <a:solidFill>
                  <a:schemeClr val="tx2"/>
                </a:solidFill>
              </a:rPr>
              <a:t> на сайт ТФОМС поступило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7 064 </a:t>
            </a:r>
            <a:r>
              <a:rPr lang="ru-RU" b="1" dirty="0" smtClean="0">
                <a:solidFill>
                  <a:schemeClr val="tx2"/>
                </a:solidFill>
              </a:rPr>
              <a:t>обращений граждан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93847" y="4359201"/>
            <a:ext cx="2520280" cy="574794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201593" y="4350588"/>
            <a:ext cx="2484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357 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человек сообщили о недостоверности сведений</a:t>
            </a:r>
          </a:p>
        </p:txBody>
      </p:sp>
    </p:spTree>
    <p:extLst>
      <p:ext uri="{BB962C8B-B14F-4D97-AF65-F5344CB8AC3E}">
        <p14:creationId xmlns:p14="http://schemas.microsoft.com/office/powerpoint/2010/main" val="36375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7787208" cy="857250"/>
          </a:xfrm>
        </p:spPr>
        <p:txBody>
          <a:bodyPr>
            <a:normAutofit/>
          </a:bodyPr>
          <a:lstStyle/>
          <a:p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Результаты учета МЭЭ по случаям недостоверных медицинских услуг, полученных через  Личный кабинет застрахованного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429400"/>
              </p:ext>
            </p:extLst>
          </p:nvPr>
        </p:nvGraphicFramePr>
        <p:xfrm>
          <a:off x="523875" y="957263"/>
          <a:ext cx="7864475" cy="265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Лист" r:id="rId6" imgW="7905988" imgH="2667000" progId="Excel.Sheet.8">
                  <p:embed/>
                </p:oleObj>
              </mc:Choice>
              <mc:Fallback>
                <p:oleObj name="Лист" r:id="rId6" imgW="7905988" imgH="266700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957263"/>
                        <a:ext cx="7864475" cy="2652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2239" y="3723878"/>
            <a:ext cx="7866186" cy="1077218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4.1.</a:t>
            </a:r>
            <a:r>
              <a:rPr lang="ru-RU" sz="1600" dirty="0" smtClean="0"/>
              <a:t> </a:t>
            </a:r>
            <a:r>
              <a:rPr lang="ru-RU" sz="1400" i="1" dirty="0" smtClean="0"/>
              <a:t>– </a:t>
            </a:r>
            <a:r>
              <a:rPr lang="ru-RU" sz="1600" dirty="0" err="1" smtClean="0"/>
              <a:t>Непредоставление</a:t>
            </a:r>
            <a:r>
              <a:rPr lang="ru-RU" sz="1600" dirty="0" smtClean="0"/>
              <a:t> первичной медицинской документации, подтверждающей факт оказания ЗЛ медицинской помощи в медицинской организации;</a:t>
            </a:r>
          </a:p>
          <a:p>
            <a:r>
              <a:rPr lang="ru-RU" sz="1600" b="1" dirty="0" smtClean="0"/>
              <a:t>4.6. </a:t>
            </a:r>
            <a:r>
              <a:rPr lang="ru-RU" sz="1600" dirty="0" smtClean="0"/>
              <a:t>– Несоответствие данных первичной медицинской документации данным реестров счетов</a:t>
            </a:r>
            <a:endParaRPr lang="ru-RU" sz="1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315200" y="4801096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22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76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160" y="123478"/>
            <a:ext cx="7439272" cy="516736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РЕГИОНАЛЬНЫЕ ПОКАЗАТЕЛИ ФЕДЕРАЛЬНОГО ПРОЕКТА «РАЗВИТИЕ СИСТЕМЫ ОКАЗАНИЯ ПЕРВИЧНОЙ МЕДИКО-САНИТАРНОЙ ПОМОЩИ»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03226"/>
              </p:ext>
            </p:extLst>
          </p:nvPr>
        </p:nvGraphicFramePr>
        <p:xfrm>
          <a:off x="251520" y="987574"/>
          <a:ext cx="8568951" cy="37886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1"/>
                <a:gridCol w="1008113"/>
                <a:gridCol w="792088"/>
                <a:gridCol w="648072"/>
                <a:gridCol w="680073"/>
                <a:gridCol w="766265"/>
                <a:gridCol w="785910"/>
                <a:gridCol w="720080"/>
                <a:gridCol w="720079"/>
              </a:tblGrid>
              <a:tr h="4836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Субъект Российской Федерации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Базовое 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значение </a:t>
                      </a:r>
                      <a:r>
                        <a:rPr lang="ru-RU" sz="14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31.12.2017</a:t>
                      </a:r>
                      <a:endParaRPr lang="ru-RU" sz="14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Период реализации федерального проекта, год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9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Значение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2018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2019</a:t>
                      </a:r>
                      <a:endParaRPr lang="ru-RU" sz="1400" b="1" i="0" u="none" strike="noStrike" dirty="0" smtClean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83676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Доля </a:t>
                      </a:r>
                      <a:r>
                        <a:rPr lang="ru-RU" sz="1400" b="1" u="none" strike="noStrike" dirty="0">
                          <a:effectLst/>
                        </a:rPr>
                        <a:t>застрахованных лиц </a:t>
                      </a:r>
                      <a:r>
                        <a:rPr lang="ru-RU" sz="1400" b="0" u="none" strike="noStrike" dirty="0">
                          <a:effectLst/>
                        </a:rPr>
                        <a:t>старше 18 лет, </a:t>
                      </a:r>
                      <a:r>
                        <a:rPr lang="ru-RU" sz="1400" b="0" u="sng" strike="noStrike" dirty="0">
                          <a:effectLst/>
                        </a:rPr>
                        <a:t>проинформированных</a:t>
                      </a:r>
                      <a:r>
                        <a:rPr lang="ru-RU" sz="1400" b="0" u="none" strike="noStrike" dirty="0">
                          <a:effectLst/>
                        </a:rPr>
                        <a:t> страховыми медицинскими </a:t>
                      </a:r>
                      <a:br>
                        <a:rPr lang="ru-RU" sz="1400" b="0" u="none" strike="noStrike" dirty="0">
                          <a:effectLst/>
                        </a:rPr>
                      </a:br>
                      <a:r>
                        <a:rPr lang="ru-RU" sz="1400" b="0" u="none" strike="noStrike" dirty="0">
                          <a:effectLst/>
                        </a:rPr>
                        <a:t>представителями о праве на прохождение профилактического медицинского осмотра ежегодно,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9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Свердловская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effectLst/>
                        </a:rPr>
                        <a:t>44,3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48,5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66,0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75,8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89,7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94,8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598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Численность ЗЛ, индивидуально проинформированных  СП СМО, тыс. чел</a:t>
                      </a:r>
                      <a:r>
                        <a:rPr lang="ru-RU" sz="1200" b="1" i="1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1" i="1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473,4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 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307,5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798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Доля </a:t>
                      </a:r>
                      <a:r>
                        <a:rPr lang="ru-RU" sz="1400" b="1" u="none" strike="noStrike" dirty="0">
                          <a:effectLst/>
                        </a:rPr>
                        <a:t>обоснованных </a:t>
                      </a:r>
                      <a:r>
                        <a:rPr lang="ru-RU" sz="1400" b="1" u="none" strike="noStrike" dirty="0" smtClean="0">
                          <a:effectLst/>
                        </a:rPr>
                        <a:t>жалоб</a:t>
                      </a:r>
                      <a:r>
                        <a:rPr lang="ru-RU" sz="1400" b="0" u="none" strike="noStrike" dirty="0" smtClean="0">
                          <a:effectLst/>
                        </a:rPr>
                        <a:t>, </a:t>
                      </a:r>
                      <a:r>
                        <a:rPr lang="ru-RU" sz="1400" b="0" u="sng" strike="noStrike" dirty="0">
                          <a:effectLst/>
                        </a:rPr>
                        <a:t>урегулированных </a:t>
                      </a:r>
                      <a:r>
                        <a:rPr lang="ru-RU" sz="1400" b="0" u="sng" strike="noStrike" dirty="0" smtClean="0">
                          <a:effectLst/>
                        </a:rPr>
                        <a:t>в </a:t>
                      </a:r>
                      <a:r>
                        <a:rPr lang="ru-RU" sz="1400" b="0" u="sng" strike="noStrike" dirty="0">
                          <a:effectLst/>
                        </a:rPr>
                        <a:t>досудебном порядке</a:t>
                      </a:r>
                      <a:r>
                        <a:rPr lang="ru-RU" sz="1400" b="0" u="none" strike="noStrike" dirty="0">
                          <a:effectLst/>
                        </a:rPr>
                        <a:t> </a:t>
                      </a:r>
                      <a:r>
                        <a:rPr lang="ru-RU" sz="1400" b="0" u="none" strike="noStrike" dirty="0" smtClean="0">
                          <a:effectLst/>
                        </a:rPr>
                        <a:t>СМО, </a:t>
                      </a:r>
                      <a:r>
                        <a:rPr lang="ru-RU" sz="1400" b="0" u="none" strike="noStrike" dirty="0">
                          <a:effectLst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9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Свердловская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47,4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effectLst/>
                        </a:rPr>
                        <a:t>50,4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54,4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58,9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62,9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66,9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70,9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137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Доля медицинских организаций</a:t>
                      </a:r>
                      <a:r>
                        <a:rPr lang="ru-RU" sz="1400" b="0" u="none" strike="noStrike" dirty="0">
                          <a:effectLst/>
                        </a:rPr>
                        <a:t>, оказывающих в рамках обязательного медицинского страхования первичную медико-санитарную помощь, на базе которых функционируют каналы оперативной связи граждан </a:t>
                      </a:r>
                      <a:r>
                        <a:rPr lang="ru-RU" sz="1400" b="0" u="sng" strike="noStrike" dirty="0">
                          <a:effectLst/>
                        </a:rPr>
                        <a:t>со страховыми представителями </a:t>
                      </a:r>
                      <a:r>
                        <a:rPr lang="ru-RU" sz="1400" b="0" u="none" strike="noStrike" dirty="0">
                          <a:effectLst/>
                        </a:rPr>
                        <a:t>страховых медицинских организаций,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9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Свердловская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808038" algn="l"/>
                        </a:tabLst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8038" algn="l"/>
                        </a:tabLst>
                        <a:defRPr/>
                      </a:pPr>
                      <a:r>
                        <a:rPr lang="ru-RU" sz="1400" b="1" u="none" strike="noStrike" dirty="0" smtClean="0">
                          <a:effectLst/>
                        </a:rPr>
                        <a:t>46,1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70,6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74,8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77,8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80,8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83,8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37" marR="7437" marT="7437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4" y="79991"/>
            <a:ext cx="892695" cy="635599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6296" y="4803998"/>
            <a:ext cx="1828800" cy="273844"/>
          </a:xfrm>
        </p:spPr>
        <p:txBody>
          <a:bodyPr vert="horz" lIns="91440" tIns="45720" rIns="91440" bIns="45720" rtlCol="0" anchor="ctr"/>
          <a:lstStyle/>
          <a:p>
            <a:fld id="{57C76728-67ED-4F0F-A181-8216FA01E7BB}" type="slidenum">
              <a:rPr lang="ru-RU" sz="1800" b="1">
                <a:solidFill>
                  <a:schemeClr val="tx1"/>
                </a:solidFill>
                <a:cs typeface="Times New Roman" pitchFamily="18" charset="0"/>
              </a:rPr>
              <a:pPr/>
              <a:t>3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664515" y="2832074"/>
            <a:ext cx="3326770" cy="0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98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1259632" y="216972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РАЗВИТИЕ ИНСТИТУТА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СТРАХОВЫХ ПРЕДСТАВИТЕЛЕЙ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141196957"/>
              </p:ext>
            </p:extLst>
          </p:nvPr>
        </p:nvGraphicFramePr>
        <p:xfrm>
          <a:off x="107504" y="3874064"/>
          <a:ext cx="8964488" cy="1217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1600" y="3560117"/>
            <a:ext cx="1642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«Пилот» - 15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СП 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3560117"/>
            <a:ext cx="2486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«Тиражирование» - 43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СП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3560117"/>
            <a:ext cx="3059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«Новая модель» - 97 и более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СП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139702"/>
            <a:ext cx="1413179" cy="1016452"/>
          </a:xfrm>
          <a:prstGeom prst="rect">
            <a:avLst/>
          </a:prstGeom>
        </p:spPr>
      </p:pic>
      <p:pic>
        <p:nvPicPr>
          <p:cNvPr id="18" name="Picture 2" descr="architecture, building, office, residential ic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78" y="2499742"/>
            <a:ext cx="958914" cy="83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173801" y="2161188"/>
            <a:ext cx="6882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cs typeface="Times New Roman" pitchFamily="18" charset="0"/>
              </a:rPr>
              <a:t>СМО</a:t>
            </a:r>
            <a:endParaRPr lang="ru-RU" sz="16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21" name="Picture 4" descr="building, center, healthcare, hospital, medical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70" y="2375621"/>
            <a:ext cx="992402" cy="108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7170395" y="2161188"/>
            <a:ext cx="770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cs typeface="Times New Roman" pitchFamily="18" charset="0"/>
              </a:rPr>
              <a:t>МО</a:t>
            </a:r>
            <a:endParaRPr lang="ru-RU" sz="16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771800" y="3317537"/>
            <a:ext cx="3744416" cy="17368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1"/>
          <p:cNvSpPr/>
          <p:nvPr/>
        </p:nvSpPr>
        <p:spPr>
          <a:xfrm>
            <a:off x="179512" y="1131590"/>
            <a:ext cx="1512168" cy="79208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cs typeface="Times New Roman" pitchFamily="18" charset="0"/>
              </a:rPr>
              <a:t>01.07.2016 </a:t>
            </a:r>
            <a:endParaRPr lang="ru-RU" sz="1600" b="1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1 уровня - 202 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1691680" y="1275606"/>
            <a:ext cx="405990" cy="50405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23728" y="987574"/>
            <a:ext cx="1656184" cy="100811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cs typeface="Times New Roman" pitchFamily="18" charset="0"/>
              </a:rPr>
              <a:t>01.01.2017 </a:t>
            </a:r>
            <a:endParaRPr lang="ru-RU" sz="1600" b="1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1 уровня - </a:t>
            </a:r>
            <a:r>
              <a:rPr lang="ru-RU" sz="1600" dirty="0" smtClean="0">
                <a:cs typeface="Times New Roman" pitchFamily="18" charset="0"/>
              </a:rPr>
              <a:t>181 </a:t>
            </a:r>
            <a:endParaRPr lang="ru-RU" sz="1600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2 уровня - 62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211960" y="915566"/>
            <a:ext cx="2042282" cy="11521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cs typeface="Times New Roman" pitchFamily="18" charset="0"/>
              </a:rPr>
              <a:t>2018 год </a:t>
            </a:r>
            <a:endParaRPr lang="ru-RU" sz="1600" b="1" dirty="0" smtClean="0">
              <a:cs typeface="Times New Roman" pitchFamily="18" charset="0"/>
            </a:endParaRPr>
          </a:p>
          <a:p>
            <a:pPr lvl="0" algn="ctr"/>
            <a:r>
              <a:rPr lang="ru-RU" sz="1600" dirty="0" smtClean="0">
                <a:cs typeface="Times New Roman" pitchFamily="18" charset="0"/>
              </a:rPr>
              <a:t>1 уровня - 250 </a:t>
            </a:r>
          </a:p>
          <a:p>
            <a:pPr lvl="0" algn="ctr"/>
            <a:r>
              <a:rPr lang="ru-RU" sz="1600" dirty="0" smtClean="0">
                <a:cs typeface="Times New Roman" pitchFamily="18" charset="0"/>
              </a:rPr>
              <a:t>2 </a:t>
            </a:r>
            <a:r>
              <a:rPr lang="ru-RU" sz="1600" dirty="0">
                <a:cs typeface="Times New Roman" pitchFamily="18" charset="0"/>
              </a:rPr>
              <a:t>уровня  - </a:t>
            </a:r>
            <a:r>
              <a:rPr lang="ru-RU" sz="1600" dirty="0" smtClean="0">
                <a:cs typeface="Times New Roman" pitchFamily="18" charset="0"/>
              </a:rPr>
              <a:t>106</a:t>
            </a:r>
            <a:endParaRPr lang="ru-RU" sz="1600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3 уровня - 37 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660232" y="795423"/>
            <a:ext cx="2304256" cy="127227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>
                <a:cs typeface="Times New Roman" pitchFamily="18" charset="0"/>
              </a:rPr>
              <a:t>На 01.01.2019 – </a:t>
            </a:r>
            <a:r>
              <a:rPr lang="ru-RU" sz="1500" b="1" dirty="0" smtClean="0">
                <a:solidFill>
                  <a:srgbClr val="FFFF00"/>
                </a:solidFill>
                <a:cs typeface="Times New Roman" pitchFamily="18" charset="0"/>
              </a:rPr>
              <a:t>407</a:t>
            </a:r>
            <a:r>
              <a:rPr lang="ru-RU" sz="1500" b="1" dirty="0" smtClean="0">
                <a:cs typeface="Times New Roman" pitchFamily="18" charset="0"/>
              </a:rPr>
              <a:t> </a:t>
            </a:r>
            <a:r>
              <a:rPr lang="ru-RU" sz="1500" b="1" dirty="0">
                <a:cs typeface="Times New Roman" pitchFamily="18" charset="0"/>
              </a:rPr>
              <a:t>СП:</a:t>
            </a:r>
          </a:p>
          <a:p>
            <a:pPr lvl="0" algn="ctr"/>
            <a:r>
              <a:rPr lang="ru-RU" sz="1600" dirty="0">
                <a:cs typeface="Times New Roman" pitchFamily="18" charset="0"/>
              </a:rPr>
              <a:t>1 уровня - </a:t>
            </a:r>
            <a:r>
              <a:rPr lang="ru-RU" sz="1600" dirty="0" smtClean="0">
                <a:cs typeface="Times New Roman" pitchFamily="18" charset="0"/>
              </a:rPr>
              <a:t>243 </a:t>
            </a:r>
            <a:endParaRPr lang="ru-RU" sz="1600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2 уровня  - </a:t>
            </a:r>
            <a:r>
              <a:rPr lang="ru-RU" sz="1600" dirty="0" smtClean="0">
                <a:cs typeface="Times New Roman" pitchFamily="18" charset="0"/>
              </a:rPr>
              <a:t>124</a:t>
            </a:r>
            <a:endParaRPr lang="ru-RU" sz="1600" dirty="0">
              <a:cs typeface="Times New Roman" pitchFamily="18" charset="0"/>
            </a:endParaRPr>
          </a:p>
          <a:p>
            <a:pPr lvl="0" algn="ctr"/>
            <a:r>
              <a:rPr lang="ru-RU" sz="1600" dirty="0">
                <a:cs typeface="Times New Roman" pitchFamily="18" charset="0"/>
              </a:rPr>
              <a:t>3 уровня - </a:t>
            </a:r>
            <a:r>
              <a:rPr lang="ru-RU" sz="1600" dirty="0" smtClean="0">
                <a:cs typeface="Times New Roman" pitchFamily="18" charset="0"/>
              </a:rPr>
              <a:t>40 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3779912" y="1275606"/>
            <a:ext cx="405990" cy="50405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6254242" y="1275606"/>
            <a:ext cx="405990" cy="50405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4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6" name="Объект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2400" y="2571751"/>
            <a:ext cx="746025" cy="61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15869" y="3003798"/>
            <a:ext cx="1376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Соглашение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68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5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58" name="TextBox 5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619672" y="240057"/>
            <a:ext cx="6480720" cy="31546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9" rIns="68576" bIns="34289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ОТЧЕТНОСТЬ ПО ПРИКАЗУ ФОМС ОТ 29.11.2018 № 262</a:t>
            </a:r>
            <a:endParaRPr lang="en-US" altLang="ru-RU" sz="16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698479"/>
              </p:ext>
            </p:extLst>
          </p:nvPr>
        </p:nvGraphicFramePr>
        <p:xfrm>
          <a:off x="423943" y="1491630"/>
          <a:ext cx="8229602" cy="2846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1753"/>
                <a:gridCol w="720080"/>
                <a:gridCol w="720080"/>
                <a:gridCol w="792088"/>
                <a:gridCol w="792088"/>
                <a:gridCol w="504056"/>
                <a:gridCol w="504056"/>
                <a:gridCol w="432048"/>
                <a:gridCol w="577977"/>
                <a:gridCol w="358127"/>
                <a:gridCol w="504056"/>
                <a:gridCol w="360040"/>
                <a:gridCol w="553153"/>
              </a:tblGrid>
              <a:tr h="27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Наименование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МО,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оказывающей в рамках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ОМС первичную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медико-санитарную помощь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Количество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МО,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являющихся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структурными подразделениями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Количество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МО,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являющихся структурными подразделениями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МО,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 базе которых функционируют каналы связи граждан со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СП СМО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Количество каналов обратной связи: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7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посредством организации поста 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СП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посредством прямой телефонной связи</a:t>
                      </a:r>
                      <a:endParaRPr lang="ru-RU" sz="11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через терминал для связи со </a:t>
                      </a:r>
                      <a:r>
                        <a:rPr lang="ru-RU" sz="11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СП</a:t>
                      </a:r>
                      <a:endParaRPr lang="ru-RU" sz="11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посредством иных каналов связи</a:t>
                      </a:r>
                      <a:endParaRPr lang="ru-RU" sz="11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6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 детских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48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48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сводный отчет ТФОМС на 01.02.2019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918750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Таблица 1. </a:t>
            </a:r>
            <a:r>
              <a:rPr lang="ru-RU" sz="1400" dirty="0" smtClean="0"/>
              <a:t>приложения №2 «Сведения </a:t>
            </a:r>
            <a:r>
              <a:rPr lang="ru-RU" sz="1400" dirty="0"/>
              <a:t>о количестве </a:t>
            </a:r>
            <a:r>
              <a:rPr lang="ru-RU" sz="1400" dirty="0" smtClean="0"/>
              <a:t>МО, </a:t>
            </a:r>
            <a:r>
              <a:rPr lang="ru-RU" sz="1400" dirty="0"/>
              <a:t>оказывающих в рамках </a:t>
            </a:r>
            <a:r>
              <a:rPr lang="ru-RU" sz="1400" dirty="0" smtClean="0"/>
              <a:t>ОМС ПМСП, </a:t>
            </a:r>
            <a:r>
              <a:rPr lang="ru-RU" sz="1400" dirty="0"/>
              <a:t>на базе которых функционируют каналы связи граждан со страховыми представителями </a:t>
            </a:r>
            <a:r>
              <a:rPr lang="ru-RU" sz="1400" dirty="0" smtClean="0"/>
              <a:t>СМО»</a:t>
            </a:r>
            <a:endParaRPr lang="ru-RU" sz="1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2008"/>
            <a:ext cx="768445" cy="77155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трелка вправо 5"/>
          <p:cNvSpPr/>
          <p:nvPr/>
        </p:nvSpPr>
        <p:spPr>
          <a:xfrm rot="16200000">
            <a:off x="2108297" y="4171358"/>
            <a:ext cx="318896" cy="576064"/>
          </a:xfrm>
          <a:prstGeom prst="rightArrow">
            <a:avLst>
              <a:gd name="adj1" fmla="val 50000"/>
              <a:gd name="adj2" fmla="val 516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35696" y="4515966"/>
            <a:ext cx="864096" cy="482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158 МО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6200000">
            <a:off x="3548456" y="4171358"/>
            <a:ext cx="318896" cy="576064"/>
          </a:xfrm>
          <a:prstGeom prst="rightArrow">
            <a:avLst>
              <a:gd name="adj1" fmla="val 50000"/>
              <a:gd name="adj2" fmla="val 516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47864" y="4515966"/>
            <a:ext cx="806388" cy="482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45 МО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8733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" y="123478"/>
            <a:ext cx="7715200" cy="702856"/>
          </a:xfrm>
        </p:spPr>
        <p:txBody>
          <a:bodyPr>
            <a:normAutofit/>
          </a:bodyPr>
          <a:lstStyle/>
          <a:p>
            <a: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Результаты </a:t>
            </a:r>
            <a:r>
              <a:rPr lang="ru-RU" sz="1600" b="1" cap="all" dirty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работы </a:t>
            </a:r>
            <a:r>
              <a:rPr lang="ru-RU" sz="1600" b="1" u="sng" cap="all" dirty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СП 1 </a:t>
            </a:r>
            <a:r>
              <a:rPr lang="ru-RU" sz="1600" b="1" u="sng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уровня </a:t>
            </a:r>
            <a: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с учетом обращений</a:t>
            </a:r>
            <a:b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</a:br>
            <a: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  <a:ea typeface="+mn-ea"/>
                <a:cs typeface="+mn-cs"/>
              </a:rPr>
              <a:t>в </a:t>
            </a:r>
            <a: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Контакт-центр </a:t>
            </a:r>
            <a:r>
              <a:rPr lang="ru-RU" sz="1600" b="1" cap="all" dirty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«Здоровье жителей Среднего Урала</a:t>
            </a:r>
            <a:r>
              <a:rPr lang="ru-RU" sz="1600" b="1" cap="all" dirty="0" smtClean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»</a:t>
            </a:r>
            <a:endParaRPr lang="ru-RU" sz="4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45535509"/>
              </p:ext>
            </p:extLst>
          </p:nvPr>
        </p:nvGraphicFramePr>
        <p:xfrm>
          <a:off x="179512" y="3579862"/>
          <a:ext cx="504056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7574"/>
            <a:ext cx="3168352" cy="240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77716"/>
            <a:ext cx="1152128" cy="76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1520" y="1851670"/>
            <a:ext cx="1734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8-800-1000-153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77715"/>
            <a:ext cx="3168352" cy="231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7799927"/>
              </p:ext>
            </p:extLst>
          </p:nvPr>
        </p:nvGraphicFramePr>
        <p:xfrm>
          <a:off x="5364088" y="945338"/>
          <a:ext cx="3394075" cy="3858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6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64088" y="987574"/>
            <a:ext cx="0" cy="396044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5536" y="3507854"/>
            <a:ext cx="4824536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70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115616" y="186797"/>
            <a:ext cx="7218362" cy="58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Динамика структуры обоснованных жалоб граждан, зарегистрированных в СМО и ТФОМС </a:t>
            </a:r>
            <a:r>
              <a:rPr lang="ru-RU" alt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2017-2018</a:t>
            </a:r>
            <a:endParaRPr lang="ru-RU" altLang="ru-RU" sz="1600" b="1" cap="all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051" name="Text Box 78"/>
          <p:cNvSpPr txBox="1">
            <a:spLocks noChangeArrowheads="1"/>
          </p:cNvSpPr>
          <p:nvPr/>
        </p:nvSpPr>
        <p:spPr bwMode="auto">
          <a:xfrm>
            <a:off x="-3057525" y="-992981"/>
            <a:ext cx="8904288" cy="22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6" tIns="41468" rIns="82936" bIns="4146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b="1">
                <a:latin typeface="Arial" charset="0"/>
              </a:rPr>
              <a:t>УТВЕРЖДЕНА постановлением Правительства Свердловской области от </a:t>
            </a:r>
            <a:r>
              <a:rPr lang="en-US" altLang="ru-RU" sz="900" b="1">
                <a:latin typeface="Arial" charset="0"/>
              </a:rPr>
              <a:t>19</a:t>
            </a:r>
            <a:r>
              <a:rPr lang="ru-RU" altLang="ru-RU" sz="900" b="1">
                <a:latin typeface="Arial" charset="0"/>
              </a:rPr>
              <a:t>.</a:t>
            </a:r>
            <a:r>
              <a:rPr lang="en-US" altLang="ru-RU" sz="900" b="1">
                <a:latin typeface="Arial" charset="0"/>
              </a:rPr>
              <a:t>04</a:t>
            </a:r>
            <a:r>
              <a:rPr lang="ru-RU" altLang="ru-RU" sz="900" b="1">
                <a:latin typeface="Arial" charset="0"/>
              </a:rPr>
              <a:t>.</a:t>
            </a:r>
            <a:r>
              <a:rPr lang="en-US" altLang="ru-RU" sz="900" b="1">
                <a:latin typeface="Arial" charset="0"/>
              </a:rPr>
              <a:t>2011</a:t>
            </a:r>
            <a:r>
              <a:rPr lang="ru-RU" altLang="ru-RU" sz="900" b="1">
                <a:latin typeface="Arial" charset="0"/>
              </a:rPr>
              <a:t>г.  № 431-ПП</a:t>
            </a:r>
          </a:p>
        </p:txBody>
      </p:sp>
      <p:graphicFrame>
        <p:nvGraphicFramePr>
          <p:cNvPr id="44" name="Содержимое 4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7413796"/>
              </p:ext>
            </p:extLst>
          </p:nvPr>
        </p:nvGraphicFramePr>
        <p:xfrm>
          <a:off x="4355974" y="1006077"/>
          <a:ext cx="4302253" cy="3808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784"/>
                <a:gridCol w="852403"/>
                <a:gridCol w="599881"/>
                <a:gridCol w="857304"/>
                <a:gridCol w="599881"/>
              </a:tblGrid>
              <a:tr h="2291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Структура обоснованных жалоб</a:t>
                      </a:r>
                    </a:p>
                  </a:txBody>
                  <a:tcPr marT="34277" marB="34277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201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г.</a:t>
                      </a:r>
                    </a:p>
                  </a:txBody>
                  <a:tcPr marT="34277" marB="34277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1" marB="45721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2018 г.</a:t>
                      </a:r>
                    </a:p>
                  </a:txBody>
                  <a:tcPr marT="34277" marB="34277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1" marB="45721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700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абс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.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место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абс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.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место</a:t>
                      </a:r>
                    </a:p>
                  </a:txBody>
                  <a:tcPr marT="34277" marB="34277" anchor="ctr" horzOverflow="overflow"/>
                </a:tc>
              </a:tr>
              <a:tr h="566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Качество медицинской помощи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234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(54,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86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(6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</a:tr>
              <a:tr h="566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Взимание денежных средств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77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  (18%)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50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(1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,7%)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III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</a:tr>
              <a:tr h="404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Организация работы МО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48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(11,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III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66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  (14%)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II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</a:tr>
              <a:tr h="404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Лекарственное обеспечение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        (9,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6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III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32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 (6,8%)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IV</a:t>
                      </a:r>
                    </a:p>
                  </a:txBody>
                  <a:tcPr marT="34277" marB="34277" anchor="ctr" horzOverflow="overflow"/>
                </a:tc>
              </a:tr>
              <a:tr h="566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Отказ в медицинской помощи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8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 (4,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IV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14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         (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V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</a:tr>
              <a:tr h="436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Другие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10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(2,</a:t>
                      </a: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20 (4,5%)</a:t>
                      </a:r>
                    </a:p>
                  </a:txBody>
                  <a:tcPr marT="34277" marB="3427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T="34277" marB="34277" anchor="ctr" horzOverflow="overflow"/>
                </a:tc>
              </a:tr>
            </a:tbl>
          </a:graphicData>
        </a:graphic>
      </p:graphicFrame>
      <p:graphicFrame>
        <p:nvGraphicFramePr>
          <p:cNvPr id="24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842716"/>
              </p:ext>
            </p:extLst>
          </p:nvPr>
        </p:nvGraphicFramePr>
        <p:xfrm>
          <a:off x="158304" y="1002110"/>
          <a:ext cx="3930848" cy="3823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 стрелкой 2"/>
          <p:cNvCxnSpPr/>
          <p:nvPr/>
        </p:nvCxnSpPr>
        <p:spPr>
          <a:xfrm flipV="1">
            <a:off x="7884368" y="1779662"/>
            <a:ext cx="0" cy="288032"/>
          </a:xfrm>
          <a:prstGeom prst="straightConnector1">
            <a:avLst/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884368" y="2355726"/>
            <a:ext cx="0" cy="288032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7884368" y="2931790"/>
            <a:ext cx="0" cy="288032"/>
          </a:xfrm>
          <a:prstGeom prst="straightConnector1">
            <a:avLst/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884368" y="3363838"/>
            <a:ext cx="0" cy="288032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884368" y="3867894"/>
            <a:ext cx="0" cy="288032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7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79436" y="3622253"/>
            <a:ext cx="1440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Удовлетворенные жалобы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740753"/>
            <a:ext cx="1387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Общее количество письменных жалоб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830165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Обоснованные жалобы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851670"/>
            <a:ext cx="180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2931790"/>
            <a:ext cx="180000" cy="1800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3687894"/>
            <a:ext cx="180000" cy="180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72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95486"/>
            <a:ext cx="7782036" cy="576064"/>
          </a:xfrm>
        </p:spPr>
        <p:txBody>
          <a:bodyPr>
            <a:noAutofit/>
          </a:bodyPr>
          <a:lstStyle/>
          <a:p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Причины обращений пациентов к СП 2 уровня </a:t>
            </a:r>
            <a:b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</a:br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в рамках 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проекта «Новая модель медицинской организации»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25449093"/>
              </p:ext>
            </p:extLst>
          </p:nvPr>
        </p:nvGraphicFramePr>
        <p:xfrm>
          <a:off x="450510" y="1059582"/>
          <a:ext cx="4265505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788024" y="1059582"/>
            <a:ext cx="3826768" cy="3888432"/>
          </a:xfrm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Тематика наиболее часто задаваемых вопросов пациентов поликлиник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б организации работы медицинского учреждения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 видах и условиях предоставления медицинской помощи в рамках ТП ОМС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 порядке выбора медицинской организации и врача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 платных медицинских услугах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 smtClean="0"/>
              <a:t>о лекарственном обеспечении на амбулаторном этапе лечения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 качестве медицинской помощи</a:t>
            </a:r>
          </a:p>
          <a:p>
            <a:pPr marL="432000">
              <a:spcBef>
                <a:spcPts val="600"/>
              </a:spcBef>
              <a:buFontTx/>
              <a:buChar char="-"/>
            </a:pPr>
            <a:r>
              <a:rPr lang="ru-RU" sz="1400" b="1" dirty="0"/>
              <a:t>о</a:t>
            </a:r>
            <a:r>
              <a:rPr lang="ru-RU" sz="1400" b="1" dirty="0" smtClean="0"/>
              <a:t>б обеспечении полисами ОМС, о порядке выбора (замены) СМО</a:t>
            </a:r>
            <a:endParaRPr lang="ru-RU" sz="1600" dirty="0" smtClean="0"/>
          </a:p>
          <a:p>
            <a:pPr>
              <a:buFontTx/>
              <a:buChar char="-"/>
            </a:pPr>
            <a:endParaRPr lang="ru-RU" sz="1600" dirty="0" smtClean="0"/>
          </a:p>
          <a:p>
            <a:pPr>
              <a:buFontTx/>
              <a:buChar char="-"/>
            </a:pPr>
            <a:endParaRPr lang="ru-RU" sz="1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8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567" y="114188"/>
            <a:ext cx="746025" cy="6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4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137332"/>
            <a:ext cx="7704856" cy="58476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РЕЗУЛЬТАТЫ ОПРОСОВ СП В РАМКАХ ПРОЕКТА </a:t>
            </a:r>
            <a:r>
              <a:rPr lang="ru-RU" sz="1600" b="1" cap="all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«</a:t>
            </a:r>
            <a:r>
              <a:rPr lang="ru-RU" sz="1600" b="1" cap="all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Новая модель медицинской организации»</a:t>
            </a:r>
            <a:endParaRPr lang="ru-RU" altLang="ru-RU" sz="16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8381" y="4371950"/>
            <a:ext cx="6803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Целевой показатель общей удовлетворенности к 2023 году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ru-RU" sz="2000" b="1" dirty="0" smtClean="0">
                <a:solidFill>
                  <a:srgbClr val="00B050"/>
                </a:solidFill>
              </a:rPr>
              <a:t>70%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1570" y="1582561"/>
            <a:ext cx="7758862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Средняя удовлетворенность </a:t>
            </a:r>
            <a:r>
              <a:rPr lang="ru-RU" sz="1600" b="1" dirty="0" smtClean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43 МО </a:t>
            </a:r>
            <a:r>
              <a:rPr lang="ru-RU" sz="1600" b="1" dirty="0" smtClean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Проекта:</a:t>
            </a:r>
            <a:endParaRPr lang="ru-RU" sz="1600" b="1" dirty="0">
              <a:solidFill>
                <a:schemeClr val="tx2"/>
              </a:solidFill>
              <a:ea typeface="Calibri"/>
              <a:cs typeface="Arial" panose="020B0604020202020204" pitchFamily="34" charset="0"/>
            </a:endParaRPr>
          </a:p>
        </p:txBody>
      </p:sp>
      <p:pic>
        <p:nvPicPr>
          <p:cNvPr id="2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567" y="114188"/>
            <a:ext cx="746025" cy="6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1"/>
            <a:ext cx="795423" cy="795423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755576" y="1049012"/>
            <a:ext cx="7704856" cy="37548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СП ПРОВЕДЕНО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1 346</a:t>
            </a:r>
            <a:r>
              <a:rPr lang="ru-RU" sz="1600" b="1" dirty="0" smtClean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 ОПРОСОВ, ОПРОШЕНО БОЛЕЕ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25 ТЫС. </a:t>
            </a:r>
            <a:r>
              <a:rPr lang="ru-RU" sz="1600" b="1" dirty="0" smtClean="0">
                <a:solidFill>
                  <a:schemeClr val="tx2"/>
                </a:solidFill>
                <a:ea typeface="Calibri"/>
                <a:cs typeface="Arial" panose="020B0604020202020204" pitchFamily="34" charset="0"/>
              </a:rPr>
              <a:t>ЧЕЛОВЕК</a:t>
            </a:r>
            <a:endParaRPr lang="ru-RU" sz="1600" b="1" dirty="0">
              <a:solidFill>
                <a:schemeClr val="tx2"/>
              </a:solidFill>
              <a:ea typeface="Calibri"/>
              <a:cs typeface="Arial" panose="020B0604020202020204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007605" y="744579"/>
            <a:ext cx="7452827" cy="2697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93960" y="4803998"/>
            <a:ext cx="1828800" cy="273844"/>
          </a:xfrm>
        </p:spPr>
        <p:txBody>
          <a:bodyPr/>
          <a:lstStyle/>
          <a:p>
            <a:pPr algn="r"/>
            <a:fld id="{57C76728-67ED-4F0F-A181-8216FA01E7BB}" type="slidenum">
              <a:rPr lang="ru-RU" sz="1800" b="1" smtClean="0">
                <a:solidFill>
                  <a:schemeClr val="tx1"/>
                </a:solidFill>
                <a:cs typeface="Times New Roman" pitchFamily="18" charset="0"/>
              </a:rPr>
              <a:pPr algn="r"/>
              <a:t>9</a:t>
            </a:fld>
            <a:endParaRPr lang="ru-RU" sz="1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80573"/>
              </p:ext>
            </p:extLst>
          </p:nvPr>
        </p:nvGraphicFramePr>
        <p:xfrm>
          <a:off x="683568" y="1990006"/>
          <a:ext cx="7776864" cy="2237928"/>
        </p:xfrm>
        <a:graphic>
          <a:graphicData uri="http://schemas.openxmlformats.org/drawingml/2006/table">
            <a:tbl>
              <a:tblPr firstCol="1" bandRow="1">
                <a:tableStyleId>{3B4B98B0-60AC-42C2-AFA5-B58CD77FA1E5}</a:tableStyleId>
              </a:tblPr>
              <a:tblGrid>
                <a:gridCol w="5040560"/>
                <a:gridCol w="1405129"/>
                <a:gridCol w="1331175"/>
              </a:tblGrid>
              <a:tr h="2740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ВОПРОСЫ АНКЕТЫ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Январь 2018</a:t>
                      </a: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Декабрь 2018</a:t>
                      </a: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409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Удовлетворены отношением лечащих врачей (%)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62,7%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75,14%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2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Удовлетворены результатом посещения участкового врача (%)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72,7%</a:t>
                      </a:r>
                      <a:endParaRPr lang="ru-RU" sz="14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78,19%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2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Удовлетворены длительностью ожидания в регистратуре (%)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58,6%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82,79%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46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Удовлетворены длительностью ожидания на прием к врачу (%)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51,8%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66,77%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Удовлетворены прохождением диспансеризации (%)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37,8%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56,10%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4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Информирован(а) о СП (%)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59,3%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68,8%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9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Общая</a:t>
                      </a:r>
                      <a:r>
                        <a:rPr lang="ru-RU" sz="1200" b="1" baseline="0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удовлетворенность (%)</a:t>
                      </a:r>
                      <a:endParaRPr lang="ru-RU" sz="1200" b="1" dirty="0" smtClean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57,7%</a:t>
                      </a:r>
                      <a:endParaRPr lang="ru-RU" sz="1400" b="1" kern="120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71,82%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7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4330</TotalTime>
  <Words>2904</Words>
  <Application>Microsoft Office PowerPoint</Application>
  <PresentationFormat>Экран (16:9)</PresentationFormat>
  <Paragraphs>493</Paragraphs>
  <Slides>22</Slides>
  <Notes>22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Лист</vt:lpstr>
      <vt:lpstr>Презентация PowerPoint</vt:lpstr>
      <vt:lpstr>Презентация PowerPoint</vt:lpstr>
      <vt:lpstr>РЕГИОНАЛЬНЫЕ ПОКАЗАТЕЛИ ФЕДЕРАЛЬНОГО ПРОЕКТА «РАЗВИТИЕ СИСТЕМЫ ОКАЗАНИЯ ПЕРВИЧНОЙ МЕДИКО-САНИТАРНОЙ ПОМОЩИ»</vt:lpstr>
      <vt:lpstr>Презентация PowerPoint</vt:lpstr>
      <vt:lpstr>Презентация PowerPoint</vt:lpstr>
      <vt:lpstr>Результаты работы СП 1 уровня с учетом обращений в Контакт-центр «Здоровье жителей Среднего Урала»</vt:lpstr>
      <vt:lpstr>Презентация PowerPoint</vt:lpstr>
      <vt:lpstr>Причины обращений пациентов к СП 2 уровня  в рамках проекта «Новая модель медицинской организации»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СТРАХОВЫЕ ПРЕДСТАВИТЕЛИ 2 УРОВНЯ. ИНФОРМАЦИОННОЕ СОПРОВОЖДЕНИЕ Застрахованных лиц ПРИ госпитализации</vt:lpstr>
      <vt:lpstr>Способы информирования застрахованных лиц об  объёме и стоимости оказанной медицинской помощи по ОМС</vt:lpstr>
      <vt:lpstr>Результаты учета МЭЭ по случаям недостоверных медицинских услуг, полученных через  Личный кабинет застрахованного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Ивина Виктория Юрьевна</dc:creator>
  <cp:lastModifiedBy>Титкова Наталья Геннадьевна</cp:lastModifiedBy>
  <cp:revision>422</cp:revision>
  <cp:lastPrinted>2019-02-19T12:42:42Z</cp:lastPrinted>
  <dcterms:created xsi:type="dcterms:W3CDTF">2018-04-25T04:48:51Z</dcterms:created>
  <dcterms:modified xsi:type="dcterms:W3CDTF">2019-02-19T13:10:18Z</dcterms:modified>
</cp:coreProperties>
</file>