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1"/>
  </p:sldMasterIdLst>
  <p:notesMasterIdLst>
    <p:notesMasterId r:id="rId8"/>
  </p:notesMasterIdLst>
  <p:handoutMasterIdLst>
    <p:handoutMasterId r:id="rId9"/>
  </p:handoutMasterIdLst>
  <p:sldIdLst>
    <p:sldId id="305" r:id="rId2"/>
    <p:sldId id="374" r:id="rId3"/>
    <p:sldId id="366" r:id="rId4"/>
    <p:sldId id="371" r:id="rId5"/>
    <p:sldId id="378" r:id="rId6"/>
    <p:sldId id="332" r:id="rId7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5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EB2"/>
    <a:srgbClr val="A11F3B"/>
    <a:srgbClr val="C00000"/>
    <a:srgbClr val="3366CC"/>
    <a:srgbClr val="FFFFFF"/>
    <a:srgbClr val="6699FF"/>
    <a:srgbClr val="33CCCC"/>
    <a:srgbClr val="006666"/>
    <a:srgbClr val="00CC00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61889" autoAdjust="0"/>
  </p:normalViewPr>
  <p:slideViewPr>
    <p:cSldViewPr>
      <p:cViewPr varScale="1">
        <p:scale>
          <a:sx n="72" d="100"/>
          <a:sy n="72" d="100"/>
        </p:scale>
        <p:origin x="2724" y="60"/>
      </p:cViewPr>
      <p:guideLst>
        <p:guide orient="horz" pos="2205"/>
        <p:guide pos="2880"/>
      </p:guideLst>
    </p:cSldViewPr>
  </p:slideViewPr>
  <p:outlineViewPr>
    <p:cViewPr>
      <p:scale>
        <a:sx n="33" d="100"/>
        <a:sy n="33" d="100"/>
      </p:scale>
      <p:origin x="0" y="48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1530" y="-126"/>
      </p:cViewPr>
      <p:guideLst>
        <p:guide orient="horz" pos="3133"/>
        <p:guide pos="215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ТФ ООО "АльфаСтрахование - ОМС"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Включены в списки к прохождению 1 этапа профилактических мероприятий</c:v>
                </c:pt>
                <c:pt idx="1">
                  <c:v>Индивидуально проинформированы</c:v>
                </c:pt>
                <c:pt idx="2">
                  <c:v>Прошли 1 этап профилактических мероприятий</c:v>
                </c:pt>
                <c:pt idx="3">
                  <c:v>Направленны на 2 этап профилактических мероприятий</c:v>
                </c:pt>
                <c:pt idx="4">
                  <c:v>Прошли 2 этап профилактических мероприятий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130536</c:v>
                </c:pt>
                <c:pt idx="1">
                  <c:v>130536</c:v>
                </c:pt>
                <c:pt idx="2">
                  <c:v>115831</c:v>
                </c:pt>
                <c:pt idx="3">
                  <c:v>33089</c:v>
                </c:pt>
                <c:pt idx="4">
                  <c:v>32778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Филиал ООО "Капитал МС" в Тюменской области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0"/>
                  <c:y val="1.26013690841782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Включены в списки к прохождению 1 этапа профилактических мероприятий</c:v>
                </c:pt>
                <c:pt idx="1">
                  <c:v>Индивидуально проинформированы</c:v>
                </c:pt>
                <c:pt idx="2">
                  <c:v>Прошли 1 этап профилактических мероприятий</c:v>
                </c:pt>
                <c:pt idx="3">
                  <c:v>Направленны на 2 этап профилактических мероприятий</c:v>
                </c:pt>
                <c:pt idx="4">
                  <c:v>Прошли 2 этап профилактических мероприятий</c:v>
                </c:pt>
              </c:strCache>
            </c:strRef>
          </c:cat>
          <c:val>
            <c:numRef>
              <c:f>Лист1!$C$2:$C$6</c:f>
              <c:numCache>
                <c:formatCode>#,##0</c:formatCode>
                <c:ptCount val="5"/>
                <c:pt idx="0">
                  <c:v>40179</c:v>
                </c:pt>
                <c:pt idx="1">
                  <c:v>40179</c:v>
                </c:pt>
                <c:pt idx="2">
                  <c:v>40078</c:v>
                </c:pt>
                <c:pt idx="3">
                  <c:v>11236</c:v>
                </c:pt>
                <c:pt idx="4">
                  <c:v>11236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ТФ АО "Страховая компания "СОГАЗ-Мед"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7.5626560095544337E-3"/>
                  <c:y val="-1.680182544557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050124807643657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Включены в списки к прохождению 1 этапа профилактических мероприятий</c:v>
                </c:pt>
                <c:pt idx="1">
                  <c:v>Индивидуально проинформированы</c:v>
                </c:pt>
                <c:pt idx="2">
                  <c:v>Прошли 1 этап профилактических мероприятий</c:v>
                </c:pt>
                <c:pt idx="3">
                  <c:v>Направленны на 2 этап профилактических мероприятий</c:v>
                </c:pt>
                <c:pt idx="4">
                  <c:v>Прошли 2 этап профилактических мероприятий</c:v>
                </c:pt>
              </c:strCache>
            </c:strRef>
          </c:cat>
          <c:val>
            <c:numRef>
              <c:f>Лист1!$D$2:$D$6</c:f>
              <c:numCache>
                <c:formatCode>#,##0</c:formatCode>
                <c:ptCount val="5"/>
                <c:pt idx="0">
                  <c:v>81515</c:v>
                </c:pt>
                <c:pt idx="1">
                  <c:v>81515</c:v>
                </c:pt>
                <c:pt idx="2">
                  <c:v>69505</c:v>
                </c:pt>
                <c:pt idx="3">
                  <c:v>18937</c:v>
                </c:pt>
                <c:pt idx="4">
                  <c:v>18937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1270032"/>
        <c:axId val="631268944"/>
      </c:barChart>
      <c:catAx>
        <c:axId val="631270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1268944"/>
        <c:crosses val="autoZero"/>
        <c:auto val="1"/>
        <c:lblAlgn val="ctr"/>
        <c:lblOffset val="100"/>
        <c:noMultiLvlLbl val="0"/>
      </c:catAx>
      <c:valAx>
        <c:axId val="631268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127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46397342405465691"/>
          <c:y val="2.8414643270929085E-2"/>
          <c:w val="0.53602657594534298"/>
          <c:h val="0.238676876090836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3276296210441969E-2"/>
          <c:y val="0.29099784369961318"/>
          <c:w val="0.88952790393458459"/>
          <c:h val="0.553515336697350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ТФ ООО "АльфаСтрахование - ОМС"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Количество оповещенных</c:v>
                </c:pt>
                <c:pt idx="1">
                  <c:v>Количество прошедших 1 этап из числа оповещенных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130536</c:v>
                </c:pt>
                <c:pt idx="1">
                  <c:v>77397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Филиал ООО "Капитал МС" в Тюменской области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Количество оповещенных</c:v>
                </c:pt>
                <c:pt idx="1">
                  <c:v>Количество прошедших 1 этап из числа оповещенных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40179</c:v>
                </c:pt>
                <c:pt idx="1">
                  <c:v>24207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ТФ АО "Страховая компания "СОГАЗ-Мед"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Количество оповещенных</c:v>
                </c:pt>
                <c:pt idx="1">
                  <c:v>Количество прошедших 1 этап из числа оповещенных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81515</c:v>
                </c:pt>
                <c:pt idx="1">
                  <c:v>47299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1268400"/>
        <c:axId val="631273840"/>
      </c:barChart>
      <c:catAx>
        <c:axId val="631268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1273840"/>
        <c:crosses val="autoZero"/>
        <c:auto val="1"/>
        <c:lblAlgn val="ctr"/>
        <c:lblOffset val="100"/>
        <c:noMultiLvlLbl val="0"/>
      </c:catAx>
      <c:valAx>
        <c:axId val="631273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126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800" b="1" i="0" u="none" strike="noStrike" kern="1200" spc="-50" baseline="0">
              <a:solidFill>
                <a:srgbClr val="1966A2"/>
              </a:solidFill>
              <a:latin typeface="Calibri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Способы информирования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СМС-информирование</c:v>
                </c:pt>
                <c:pt idx="1">
                  <c:v>Почта (конверт)</c:v>
                </c:pt>
                <c:pt idx="2">
                  <c:v>По телефону</c:v>
                </c:pt>
                <c:pt idx="3">
                  <c:v>Лично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613</c:v>
                </c:pt>
                <c:pt idx="1">
                  <c:v>16</c:v>
                </c:pt>
                <c:pt idx="2">
                  <c:v>798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622880286473646E-2"/>
          <c:y val="0.13351933810874728"/>
          <c:w val="0.86830817598344023"/>
          <c:h val="0.554121796737604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ТФ ООО "АльфаСтрахование - ОМС"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Численность застрахованных лиц, которым оказана  ВМП по профилю "Сердечно-сосудистая хирургия"</c:v>
                </c:pt>
                <c:pt idx="1">
                  <c:v>Численность застрахованных лиц, индивидуально проинформированных о необходимости диспансерного наблюдения</c:v>
                </c:pt>
                <c:pt idx="2">
                  <c:v>Численность застрахованных лиц на диспансерном наблюдении из числа индивидуально проинформированных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1413</c:v>
                </c:pt>
                <c:pt idx="1">
                  <c:v>647</c:v>
                </c:pt>
                <c:pt idx="2">
                  <c:v>645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Филиал ООО "Капитал МС" в Тюменской области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Численность застрахованных лиц, которым оказана  ВМП по профилю "Сердечно-сосудистая хирургия"</c:v>
                </c:pt>
                <c:pt idx="1">
                  <c:v>Численность застрахованных лиц, индивидуально проинформированных о необходимости диспансерного наблюдения</c:v>
                </c:pt>
                <c:pt idx="2">
                  <c:v>Численность застрахованных лиц на диспансерном наблюдении из числа индивидуально проинформированных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442</c:v>
                </c:pt>
                <c:pt idx="1">
                  <c:v>276</c:v>
                </c:pt>
                <c:pt idx="2">
                  <c:v>242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ТФ АО "Страховая компания "СОГАЗ-Мед"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Численность застрахованных лиц, которым оказана  ВМП по профилю "Сердечно-сосудистая хирургия"</c:v>
                </c:pt>
                <c:pt idx="1">
                  <c:v>Численность застрахованных лиц, индивидуально проинформированных о необходимости диспансерного наблюдения</c:v>
                </c:pt>
                <c:pt idx="2">
                  <c:v>Численность застрахованных лиц на диспансерном наблюдении из числа индивидуально проинформированных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900</c:v>
                </c:pt>
                <c:pt idx="1">
                  <c:v>504</c:v>
                </c:pt>
                <c:pt idx="2">
                  <c:v>502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1270576"/>
        <c:axId val="631271120"/>
      </c:barChart>
      <c:catAx>
        <c:axId val="631270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1271120"/>
        <c:crosses val="autoZero"/>
        <c:auto val="1"/>
        <c:lblAlgn val="ctr"/>
        <c:lblOffset val="100"/>
        <c:noMultiLvlLbl val="0"/>
      </c:catAx>
      <c:valAx>
        <c:axId val="6312711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31270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029598563122615"/>
          <c:y val="1.1776189348761274E-2"/>
          <c:w val="0.65970401436877379"/>
          <c:h val="0.105773361826972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C422A9-0787-4691-A56C-3DF37C3B0B21}" type="doc">
      <dgm:prSet loTypeId="urn:microsoft.com/office/officeart/2005/8/layout/default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72D1332-A950-422E-B612-49CD695985FD}">
      <dgm:prSet phldrT="[Текст]" custT="1"/>
      <dgm:spPr/>
      <dgm:t>
        <a:bodyPr/>
        <a:lstStyle/>
        <a:p>
          <a:r>
            <a:rPr lang="en-US" sz="2800" dirty="0" smtClean="0"/>
            <a:t>I</a:t>
          </a:r>
          <a:r>
            <a:rPr lang="ru-RU" sz="2800" dirty="0" smtClean="0"/>
            <a:t> уровень</a:t>
          </a:r>
          <a:r>
            <a:rPr lang="en-US" sz="1100" dirty="0" smtClean="0"/>
            <a:t> </a:t>
          </a:r>
          <a:endParaRPr lang="ru-RU" sz="1100" dirty="0"/>
        </a:p>
      </dgm:t>
    </dgm:pt>
    <dgm:pt modelId="{86EBC89D-6790-48D8-8909-16724B76F7D8}" type="parTrans" cxnId="{4EB11126-EF66-4508-B8D8-BC58AB4CCC36}">
      <dgm:prSet/>
      <dgm:spPr/>
      <dgm:t>
        <a:bodyPr/>
        <a:lstStyle/>
        <a:p>
          <a:endParaRPr lang="ru-RU" sz="1600"/>
        </a:p>
      </dgm:t>
    </dgm:pt>
    <dgm:pt modelId="{1EE74B2B-B69B-406E-9DE7-3247C39F786C}" type="sibTrans" cxnId="{4EB11126-EF66-4508-B8D8-BC58AB4CCC36}">
      <dgm:prSet/>
      <dgm:spPr/>
      <dgm:t>
        <a:bodyPr/>
        <a:lstStyle/>
        <a:p>
          <a:endParaRPr lang="ru-RU" sz="1600"/>
        </a:p>
      </dgm:t>
    </dgm:pt>
    <dgm:pt modelId="{0C953BE0-E8B2-4A4A-82F8-C7F025D6757F}">
      <dgm:prSet custT="1"/>
      <dgm:spPr/>
      <dgm:t>
        <a:bodyPr/>
        <a:lstStyle/>
        <a:p>
          <a:r>
            <a:rPr lang="en-US" sz="2800" dirty="0" smtClean="0"/>
            <a:t>II</a:t>
          </a:r>
          <a:r>
            <a:rPr lang="ru-RU" sz="2800" dirty="0" smtClean="0"/>
            <a:t> уровень</a:t>
          </a:r>
          <a:endParaRPr lang="ru-RU" sz="2800" dirty="0"/>
        </a:p>
      </dgm:t>
    </dgm:pt>
    <dgm:pt modelId="{8D5DA732-00AE-499C-AB4B-8F2B60F6AB20}" type="parTrans" cxnId="{52C6E549-E418-4FC3-A4B2-B8F8FE1A9A27}">
      <dgm:prSet/>
      <dgm:spPr/>
      <dgm:t>
        <a:bodyPr/>
        <a:lstStyle/>
        <a:p>
          <a:endParaRPr lang="ru-RU"/>
        </a:p>
      </dgm:t>
    </dgm:pt>
    <dgm:pt modelId="{9D406CF9-5DEA-4F8B-97EA-3F0C014CE06D}" type="sibTrans" cxnId="{52C6E549-E418-4FC3-A4B2-B8F8FE1A9A27}">
      <dgm:prSet/>
      <dgm:spPr/>
      <dgm:t>
        <a:bodyPr/>
        <a:lstStyle/>
        <a:p>
          <a:endParaRPr lang="ru-RU"/>
        </a:p>
      </dgm:t>
    </dgm:pt>
    <dgm:pt modelId="{E41211A9-B2C9-4663-B96D-807EDDB9C0E7}">
      <dgm:prSet phldrT="[Текст]" custT="1"/>
      <dgm:spPr/>
      <dgm:t>
        <a:bodyPr/>
        <a:lstStyle/>
        <a:p>
          <a:r>
            <a:rPr lang="en-US" sz="2800" dirty="0" smtClean="0"/>
            <a:t>III</a:t>
          </a:r>
          <a:r>
            <a:rPr lang="ru-RU" sz="2800" dirty="0" smtClean="0"/>
            <a:t> уровень</a:t>
          </a:r>
          <a:endParaRPr lang="ru-RU" sz="2800" dirty="0"/>
        </a:p>
      </dgm:t>
    </dgm:pt>
    <dgm:pt modelId="{BFF5AB27-4C3C-4D07-B531-0C1200F56DBC}" type="parTrans" cxnId="{EF84AB1F-6531-4809-AB39-D6EBBF039A6E}">
      <dgm:prSet/>
      <dgm:spPr/>
      <dgm:t>
        <a:bodyPr/>
        <a:lstStyle/>
        <a:p>
          <a:endParaRPr lang="ru-RU"/>
        </a:p>
      </dgm:t>
    </dgm:pt>
    <dgm:pt modelId="{EA5711DB-4334-4D07-A210-E74EF58F2564}" type="sibTrans" cxnId="{EF84AB1F-6531-4809-AB39-D6EBBF039A6E}">
      <dgm:prSet/>
      <dgm:spPr/>
      <dgm:t>
        <a:bodyPr/>
        <a:lstStyle/>
        <a:p>
          <a:endParaRPr lang="ru-RU"/>
        </a:p>
      </dgm:t>
    </dgm:pt>
    <dgm:pt modelId="{03168101-72AA-4652-AA9B-97937F2BB5C7}" type="pres">
      <dgm:prSet presAssocID="{FCC422A9-0787-4691-A56C-3DF37C3B0B2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E2F4FD-952F-4ACA-9266-0EE2B97C70A2}" type="pres">
      <dgm:prSet presAssocID="{672D1332-A950-422E-B612-49CD695985FD}" presName="node" presStyleLbl="node1" presStyleIdx="0" presStyleCnt="3" custLinFactNeighborX="-10059" custLinFactNeighborY="-3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4763E-BC3E-467A-BF9B-A7C1B1442F1A}" type="pres">
      <dgm:prSet presAssocID="{1EE74B2B-B69B-406E-9DE7-3247C39F786C}" presName="sibTrans" presStyleCnt="0"/>
      <dgm:spPr/>
      <dgm:t>
        <a:bodyPr/>
        <a:lstStyle/>
        <a:p>
          <a:endParaRPr lang="ru-RU"/>
        </a:p>
      </dgm:t>
    </dgm:pt>
    <dgm:pt modelId="{E2F63AAA-379D-4E95-9634-12AA0C87BDE3}" type="pres">
      <dgm:prSet presAssocID="{0C953BE0-E8B2-4A4A-82F8-C7F025D6757F}" presName="node" presStyleLbl="node1" presStyleIdx="1" presStyleCnt="3" custLinFactNeighborX="-13395" custLinFactNeighborY="2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58CA3-CE31-4759-BE86-D40F45E8B093}" type="pres">
      <dgm:prSet presAssocID="{9D406CF9-5DEA-4F8B-97EA-3F0C014CE06D}" presName="sibTrans" presStyleCnt="0"/>
      <dgm:spPr/>
      <dgm:t>
        <a:bodyPr/>
        <a:lstStyle/>
        <a:p>
          <a:endParaRPr lang="ru-RU"/>
        </a:p>
      </dgm:t>
    </dgm:pt>
    <dgm:pt modelId="{5C7429D7-5B14-4E3A-99AA-2323810C6902}" type="pres">
      <dgm:prSet presAssocID="{E41211A9-B2C9-4663-B96D-807EDDB9C0E7}" presName="node" presStyleLbl="node1" presStyleIdx="2" presStyleCnt="3" custLinFactNeighborX="-7523" custLinFactNeighborY="282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84AB1F-6531-4809-AB39-D6EBBF039A6E}" srcId="{FCC422A9-0787-4691-A56C-3DF37C3B0B21}" destId="{E41211A9-B2C9-4663-B96D-807EDDB9C0E7}" srcOrd="2" destOrd="0" parTransId="{BFF5AB27-4C3C-4D07-B531-0C1200F56DBC}" sibTransId="{EA5711DB-4334-4D07-A210-E74EF58F2564}"/>
    <dgm:cxn modelId="{13647021-2966-4691-9F1D-7F69897605FA}" type="presOf" srcId="{672D1332-A950-422E-B612-49CD695985FD}" destId="{38E2F4FD-952F-4ACA-9266-0EE2B97C70A2}" srcOrd="0" destOrd="0" presId="urn:microsoft.com/office/officeart/2005/8/layout/default#1"/>
    <dgm:cxn modelId="{8DF0256D-0AFB-4741-A8AA-289C85F36CE9}" type="presOf" srcId="{0C953BE0-E8B2-4A4A-82F8-C7F025D6757F}" destId="{E2F63AAA-379D-4E95-9634-12AA0C87BDE3}" srcOrd="0" destOrd="0" presId="urn:microsoft.com/office/officeart/2005/8/layout/default#1"/>
    <dgm:cxn modelId="{52C6E549-E418-4FC3-A4B2-B8F8FE1A9A27}" srcId="{FCC422A9-0787-4691-A56C-3DF37C3B0B21}" destId="{0C953BE0-E8B2-4A4A-82F8-C7F025D6757F}" srcOrd="1" destOrd="0" parTransId="{8D5DA732-00AE-499C-AB4B-8F2B60F6AB20}" sibTransId="{9D406CF9-5DEA-4F8B-97EA-3F0C014CE06D}"/>
    <dgm:cxn modelId="{643F8B53-C7BE-4DC1-ACA8-7616210B9084}" type="presOf" srcId="{E41211A9-B2C9-4663-B96D-807EDDB9C0E7}" destId="{5C7429D7-5B14-4E3A-99AA-2323810C6902}" srcOrd="0" destOrd="0" presId="urn:microsoft.com/office/officeart/2005/8/layout/default#1"/>
    <dgm:cxn modelId="{219BF8E7-A318-4AE8-8E6E-A4D76A52B06B}" type="presOf" srcId="{FCC422A9-0787-4691-A56C-3DF37C3B0B21}" destId="{03168101-72AA-4652-AA9B-97937F2BB5C7}" srcOrd="0" destOrd="0" presId="urn:microsoft.com/office/officeart/2005/8/layout/default#1"/>
    <dgm:cxn modelId="{4EB11126-EF66-4508-B8D8-BC58AB4CCC36}" srcId="{FCC422A9-0787-4691-A56C-3DF37C3B0B21}" destId="{672D1332-A950-422E-B612-49CD695985FD}" srcOrd="0" destOrd="0" parTransId="{86EBC89D-6790-48D8-8909-16724B76F7D8}" sibTransId="{1EE74B2B-B69B-406E-9DE7-3247C39F786C}"/>
    <dgm:cxn modelId="{7754BE36-5469-40A6-8498-B9B1D54F9422}" type="presParOf" srcId="{03168101-72AA-4652-AA9B-97937F2BB5C7}" destId="{38E2F4FD-952F-4ACA-9266-0EE2B97C70A2}" srcOrd="0" destOrd="0" presId="urn:microsoft.com/office/officeart/2005/8/layout/default#1"/>
    <dgm:cxn modelId="{741E251A-AFA7-4196-B20D-74C9AD714520}" type="presParOf" srcId="{03168101-72AA-4652-AA9B-97937F2BB5C7}" destId="{DA54763E-BC3E-467A-BF9B-A7C1B1442F1A}" srcOrd="1" destOrd="0" presId="urn:microsoft.com/office/officeart/2005/8/layout/default#1"/>
    <dgm:cxn modelId="{0C70209B-BB23-4144-BEBC-FB84DCCA164F}" type="presParOf" srcId="{03168101-72AA-4652-AA9B-97937F2BB5C7}" destId="{E2F63AAA-379D-4E95-9634-12AA0C87BDE3}" srcOrd="2" destOrd="0" presId="urn:microsoft.com/office/officeart/2005/8/layout/default#1"/>
    <dgm:cxn modelId="{5A0BE2B5-28F6-4822-97DE-10D34CD4C81A}" type="presParOf" srcId="{03168101-72AA-4652-AA9B-97937F2BB5C7}" destId="{43E58CA3-CE31-4759-BE86-D40F45E8B093}" srcOrd="3" destOrd="0" presId="urn:microsoft.com/office/officeart/2005/8/layout/default#1"/>
    <dgm:cxn modelId="{5724A963-6CE3-4866-9A65-52CEA2D2E7F1}" type="presParOf" srcId="{03168101-72AA-4652-AA9B-97937F2BB5C7}" destId="{5C7429D7-5B14-4E3A-99AA-2323810C6902}" srcOrd="4" destOrd="0" presId="urn:microsoft.com/office/officeart/2005/8/layout/default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761773-B30A-4D51-970B-70E91A073E03}" type="doc">
      <dgm:prSet loTypeId="urn:microsoft.com/office/officeart/2005/8/layout/process2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0B65AE-832A-4584-860F-AA8203EFDD9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ТО     </a:t>
          </a:r>
          <a:r>
            <a:rPr lang="en-US" sz="2000" b="1" dirty="0" smtClean="0">
              <a:solidFill>
                <a:srgbClr val="FF0000"/>
              </a:solidFill>
            </a:rPr>
            <a:t>01.0</a:t>
          </a:r>
          <a:r>
            <a:rPr lang="ru-RU" sz="2000" b="1" dirty="0" smtClean="0">
              <a:solidFill>
                <a:srgbClr val="FF0000"/>
              </a:solidFill>
            </a:rPr>
            <a:t>4</a:t>
          </a:r>
          <a:r>
            <a:rPr lang="en-US" sz="2000" b="1" dirty="0" smtClean="0">
              <a:solidFill>
                <a:srgbClr val="FF0000"/>
              </a:solidFill>
            </a:rPr>
            <a:t>.2016</a:t>
          </a:r>
          <a:endParaRPr lang="ru-RU" sz="2000" b="1" dirty="0" smtClean="0">
            <a:solidFill>
              <a:srgbClr val="FF0000"/>
            </a:solidFill>
          </a:endParaRPr>
        </a:p>
        <a:p>
          <a:r>
            <a:rPr lang="ru-RU" sz="2000" b="1" dirty="0" smtClean="0"/>
            <a:t>РФ     </a:t>
          </a:r>
          <a:r>
            <a:rPr lang="en-US" sz="2000" b="1" dirty="0" smtClean="0"/>
            <a:t>01.07.2016</a:t>
          </a:r>
          <a:endParaRPr lang="ru-RU" sz="2000" b="1" dirty="0"/>
        </a:p>
      </dgm:t>
    </dgm:pt>
    <dgm:pt modelId="{6053C75E-0E63-4C42-AA25-C1F1D1823F30}" type="parTrans" cxnId="{C164D7F7-CE69-455E-A346-584DA3CB807B}">
      <dgm:prSet/>
      <dgm:spPr/>
      <dgm:t>
        <a:bodyPr/>
        <a:lstStyle/>
        <a:p>
          <a:endParaRPr lang="ru-RU"/>
        </a:p>
      </dgm:t>
    </dgm:pt>
    <dgm:pt modelId="{1978B090-FFFD-4C6D-9C8C-2341ACE00200}" type="sibTrans" cxnId="{C164D7F7-CE69-455E-A346-584DA3CB807B}">
      <dgm:prSet/>
      <dgm:spPr/>
      <dgm:t>
        <a:bodyPr/>
        <a:lstStyle/>
        <a:p>
          <a:endParaRPr lang="ru-RU"/>
        </a:p>
      </dgm:t>
    </dgm:pt>
    <dgm:pt modelId="{677FED68-1421-45CA-84DF-4ADC18EB4D66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ТО    </a:t>
          </a:r>
          <a:r>
            <a:rPr lang="en-US" sz="2000" b="1" dirty="0" smtClean="0">
              <a:solidFill>
                <a:srgbClr val="FF0000"/>
              </a:solidFill>
            </a:rPr>
            <a:t>01.07.2016</a:t>
          </a:r>
          <a:endParaRPr lang="ru-RU" sz="2000" b="1" dirty="0" smtClean="0">
            <a:solidFill>
              <a:srgbClr val="FF0000"/>
            </a:solidFill>
          </a:endParaRPr>
        </a:p>
        <a:p>
          <a:r>
            <a:rPr lang="ru-RU" sz="2000" b="1" dirty="0" smtClean="0"/>
            <a:t>РФ     </a:t>
          </a:r>
          <a:r>
            <a:rPr lang="en-US" sz="2000" b="1" dirty="0" smtClean="0"/>
            <a:t>11.01.2017</a:t>
          </a:r>
          <a:endParaRPr lang="ru-RU" sz="2000" b="1" dirty="0"/>
        </a:p>
      </dgm:t>
    </dgm:pt>
    <dgm:pt modelId="{1638C770-1D40-48F8-815C-646233F17822}" type="parTrans" cxnId="{B8D250CD-5FDD-4AF0-AE81-D0612E19E3AF}">
      <dgm:prSet/>
      <dgm:spPr/>
      <dgm:t>
        <a:bodyPr/>
        <a:lstStyle/>
        <a:p>
          <a:endParaRPr lang="ru-RU"/>
        </a:p>
      </dgm:t>
    </dgm:pt>
    <dgm:pt modelId="{6DAB40AE-9C21-4130-96BA-A2DDDAC3B0BA}" type="sibTrans" cxnId="{B8D250CD-5FDD-4AF0-AE81-D0612E19E3AF}">
      <dgm:prSet/>
      <dgm:spPr/>
      <dgm:t>
        <a:bodyPr/>
        <a:lstStyle/>
        <a:p>
          <a:endParaRPr lang="ru-RU"/>
        </a:p>
      </dgm:t>
    </dgm:pt>
    <dgm:pt modelId="{60B834F5-D9DE-4055-88F3-D343AB00591C}">
      <dgm:prSet phldrT="[Текст]" custT="1"/>
      <dgm:spPr/>
      <dgm:t>
        <a:bodyPr/>
        <a:lstStyle/>
        <a:p>
          <a:r>
            <a:rPr lang="en-US" sz="2400" b="1" dirty="0" smtClean="0"/>
            <a:t>11.01.2018</a:t>
          </a:r>
          <a:endParaRPr lang="ru-RU" sz="2400" b="1" dirty="0"/>
        </a:p>
      </dgm:t>
    </dgm:pt>
    <dgm:pt modelId="{3972E40B-83E4-4E3E-AB0C-4DE4EEBB6363}" type="parTrans" cxnId="{2A0CFD17-E00E-4614-A083-E91036374391}">
      <dgm:prSet/>
      <dgm:spPr/>
      <dgm:t>
        <a:bodyPr/>
        <a:lstStyle/>
        <a:p>
          <a:endParaRPr lang="ru-RU"/>
        </a:p>
      </dgm:t>
    </dgm:pt>
    <dgm:pt modelId="{85F74852-3705-4D1B-9CF8-7BBC84B62E2F}" type="sibTrans" cxnId="{2A0CFD17-E00E-4614-A083-E91036374391}">
      <dgm:prSet/>
      <dgm:spPr/>
      <dgm:t>
        <a:bodyPr/>
        <a:lstStyle/>
        <a:p>
          <a:endParaRPr lang="ru-RU"/>
        </a:p>
      </dgm:t>
    </dgm:pt>
    <dgm:pt modelId="{93D5277D-2154-4313-A28E-E09E7FBE30EE}" type="pres">
      <dgm:prSet presAssocID="{98761773-B30A-4D51-970B-70E91A073E03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01431D-4F3E-49B0-BEBB-8D4CD3748A03}" type="pres">
      <dgm:prSet presAssocID="{480B65AE-832A-4584-860F-AA8203EFDD9A}" presName="node" presStyleLbl="node1" presStyleIdx="0" presStyleCnt="3" custLinFactNeighborX="-3571" custLinFactNeighborY="22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AC471-09F9-4B7F-9B66-BC9BED717CE7}" type="pres">
      <dgm:prSet presAssocID="{1978B090-FFFD-4C6D-9C8C-2341ACE00200}" presName="sibTrans" presStyleLbl="sibTrans2D1" presStyleIdx="0" presStyleCnt="2"/>
      <dgm:spPr/>
      <dgm:t>
        <a:bodyPr/>
        <a:lstStyle/>
        <a:p>
          <a:endParaRPr lang="ru-RU"/>
        </a:p>
      </dgm:t>
    </dgm:pt>
    <dgm:pt modelId="{B2652CE9-A60C-435B-A4F2-F70D02706D34}" type="pres">
      <dgm:prSet presAssocID="{1978B090-FFFD-4C6D-9C8C-2341ACE00200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544F8238-6C47-4BF0-A291-87BDF61C1FFF}" type="pres">
      <dgm:prSet presAssocID="{677FED68-1421-45CA-84DF-4ADC18EB4D6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76E1D9-2AA5-400D-899E-934DABA1CF90}" type="pres">
      <dgm:prSet presAssocID="{6DAB40AE-9C21-4130-96BA-A2DDDAC3B0BA}" presName="sibTrans" presStyleLbl="sibTrans2D1" presStyleIdx="1" presStyleCnt="2"/>
      <dgm:spPr/>
      <dgm:t>
        <a:bodyPr/>
        <a:lstStyle/>
        <a:p>
          <a:endParaRPr lang="ru-RU"/>
        </a:p>
      </dgm:t>
    </dgm:pt>
    <dgm:pt modelId="{2A1EC4CF-772E-43F6-9F76-B841332B8A67}" type="pres">
      <dgm:prSet presAssocID="{6DAB40AE-9C21-4130-96BA-A2DDDAC3B0BA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E25FBEC1-BF49-4CA2-A247-2596B2167609}" type="pres">
      <dgm:prSet presAssocID="{60B834F5-D9DE-4055-88F3-D343AB00591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0CFD17-E00E-4614-A083-E91036374391}" srcId="{98761773-B30A-4D51-970B-70E91A073E03}" destId="{60B834F5-D9DE-4055-88F3-D343AB00591C}" srcOrd="2" destOrd="0" parTransId="{3972E40B-83E4-4E3E-AB0C-4DE4EEBB6363}" sibTransId="{85F74852-3705-4D1B-9CF8-7BBC84B62E2F}"/>
    <dgm:cxn modelId="{57627418-8E74-4B70-8953-DFD5F0530750}" type="presOf" srcId="{677FED68-1421-45CA-84DF-4ADC18EB4D66}" destId="{544F8238-6C47-4BF0-A291-87BDF61C1FFF}" srcOrd="0" destOrd="0" presId="urn:microsoft.com/office/officeart/2005/8/layout/process2"/>
    <dgm:cxn modelId="{C164D7F7-CE69-455E-A346-584DA3CB807B}" srcId="{98761773-B30A-4D51-970B-70E91A073E03}" destId="{480B65AE-832A-4584-860F-AA8203EFDD9A}" srcOrd="0" destOrd="0" parTransId="{6053C75E-0E63-4C42-AA25-C1F1D1823F30}" sibTransId="{1978B090-FFFD-4C6D-9C8C-2341ACE00200}"/>
    <dgm:cxn modelId="{CFF443B0-82CE-415B-91E9-B095075EC41B}" type="presOf" srcId="{1978B090-FFFD-4C6D-9C8C-2341ACE00200}" destId="{351AC471-09F9-4B7F-9B66-BC9BED717CE7}" srcOrd="0" destOrd="0" presId="urn:microsoft.com/office/officeart/2005/8/layout/process2"/>
    <dgm:cxn modelId="{203F1F4F-8A7C-430D-B0CC-3A0DBA4592BB}" type="presOf" srcId="{98761773-B30A-4D51-970B-70E91A073E03}" destId="{93D5277D-2154-4313-A28E-E09E7FBE30EE}" srcOrd="0" destOrd="0" presId="urn:microsoft.com/office/officeart/2005/8/layout/process2"/>
    <dgm:cxn modelId="{56A8B4AF-9EB9-4BD1-86E6-87AE02C814C5}" type="presOf" srcId="{60B834F5-D9DE-4055-88F3-D343AB00591C}" destId="{E25FBEC1-BF49-4CA2-A247-2596B2167609}" srcOrd="0" destOrd="0" presId="urn:microsoft.com/office/officeart/2005/8/layout/process2"/>
    <dgm:cxn modelId="{B8D250CD-5FDD-4AF0-AE81-D0612E19E3AF}" srcId="{98761773-B30A-4D51-970B-70E91A073E03}" destId="{677FED68-1421-45CA-84DF-4ADC18EB4D66}" srcOrd="1" destOrd="0" parTransId="{1638C770-1D40-48F8-815C-646233F17822}" sibTransId="{6DAB40AE-9C21-4130-96BA-A2DDDAC3B0BA}"/>
    <dgm:cxn modelId="{3E771C31-7090-4D22-A00D-0AD6B3BFF7DB}" type="presOf" srcId="{480B65AE-832A-4584-860F-AA8203EFDD9A}" destId="{0601431D-4F3E-49B0-BEBB-8D4CD3748A03}" srcOrd="0" destOrd="0" presId="urn:microsoft.com/office/officeart/2005/8/layout/process2"/>
    <dgm:cxn modelId="{47C94D9A-4F8C-458D-BE7C-E37CDB1855C7}" type="presOf" srcId="{6DAB40AE-9C21-4130-96BA-A2DDDAC3B0BA}" destId="{2A1EC4CF-772E-43F6-9F76-B841332B8A67}" srcOrd="1" destOrd="0" presId="urn:microsoft.com/office/officeart/2005/8/layout/process2"/>
    <dgm:cxn modelId="{4B28AC78-A78F-478F-885B-ED8BDE1D309E}" type="presOf" srcId="{6DAB40AE-9C21-4130-96BA-A2DDDAC3B0BA}" destId="{0176E1D9-2AA5-400D-899E-934DABA1CF90}" srcOrd="0" destOrd="0" presId="urn:microsoft.com/office/officeart/2005/8/layout/process2"/>
    <dgm:cxn modelId="{B7C88CD0-8E6E-4CBC-B2EC-A4FDC1BAF7FE}" type="presOf" srcId="{1978B090-FFFD-4C6D-9C8C-2341ACE00200}" destId="{B2652CE9-A60C-435B-A4F2-F70D02706D34}" srcOrd="1" destOrd="0" presId="urn:microsoft.com/office/officeart/2005/8/layout/process2"/>
    <dgm:cxn modelId="{71A1C342-7056-461B-A59C-798D89416F1C}" type="presParOf" srcId="{93D5277D-2154-4313-A28E-E09E7FBE30EE}" destId="{0601431D-4F3E-49B0-BEBB-8D4CD3748A03}" srcOrd="0" destOrd="0" presId="urn:microsoft.com/office/officeart/2005/8/layout/process2"/>
    <dgm:cxn modelId="{B739336C-0235-4586-8224-C9492B5A12A8}" type="presParOf" srcId="{93D5277D-2154-4313-A28E-E09E7FBE30EE}" destId="{351AC471-09F9-4B7F-9B66-BC9BED717CE7}" srcOrd="1" destOrd="0" presId="urn:microsoft.com/office/officeart/2005/8/layout/process2"/>
    <dgm:cxn modelId="{144245E1-DD88-4BAB-8617-5DEAA2347488}" type="presParOf" srcId="{351AC471-09F9-4B7F-9B66-BC9BED717CE7}" destId="{B2652CE9-A60C-435B-A4F2-F70D02706D34}" srcOrd="0" destOrd="0" presId="urn:microsoft.com/office/officeart/2005/8/layout/process2"/>
    <dgm:cxn modelId="{4DF55079-6737-4277-93AC-BF43311CA7C1}" type="presParOf" srcId="{93D5277D-2154-4313-A28E-E09E7FBE30EE}" destId="{544F8238-6C47-4BF0-A291-87BDF61C1FFF}" srcOrd="2" destOrd="0" presId="urn:microsoft.com/office/officeart/2005/8/layout/process2"/>
    <dgm:cxn modelId="{AB04B673-746A-40F8-A099-FDC544BD5CD3}" type="presParOf" srcId="{93D5277D-2154-4313-A28E-E09E7FBE30EE}" destId="{0176E1D9-2AA5-400D-899E-934DABA1CF90}" srcOrd="3" destOrd="0" presId="urn:microsoft.com/office/officeart/2005/8/layout/process2"/>
    <dgm:cxn modelId="{077FB29A-43C4-45A7-B940-C04B1B791B09}" type="presParOf" srcId="{0176E1D9-2AA5-400D-899E-934DABA1CF90}" destId="{2A1EC4CF-772E-43F6-9F76-B841332B8A67}" srcOrd="0" destOrd="0" presId="urn:microsoft.com/office/officeart/2005/8/layout/process2"/>
    <dgm:cxn modelId="{299B0FB8-3505-4E71-B78D-34382494CE9E}" type="presParOf" srcId="{93D5277D-2154-4313-A28E-E09E7FBE30EE}" destId="{E25FBEC1-BF49-4CA2-A247-2596B216760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0.50426</cdr:x>
      <cdr:y>0.2621</cdr:y>
    </cdr:from>
    <cdr:to>
      <cdr:x>0.66721</cdr:x>
      <cdr:y>0.46473</cdr:y>
    </cdr:to>
    <cdr:sp macro="" textlink="">
      <cdr:nvSpPr>
        <cdr:cNvPr id="2" name="Овальная выноска 1"/>
        <cdr:cNvSpPr/>
      </cdr:nvSpPr>
      <cdr:spPr>
        <a:xfrm xmlns:a="http://schemas.openxmlformats.org/drawingml/2006/main">
          <a:off x="4234068" y="792469"/>
          <a:ext cx="1368152" cy="612648"/>
        </a:xfrm>
        <a:prstGeom xmlns:a="http://schemas.openxmlformats.org/drawingml/2006/main" prst="wedgeEllipseCallou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dirty="0" smtClean="0">
              <a:solidFill>
                <a:schemeClr val="tx1"/>
              </a:solidFill>
            </a:rPr>
            <a:t>148 903</a:t>
          </a:r>
          <a:endParaRPr lang="ru-RU" b="1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0.48093</cdr:x>
      <cdr:y>0.26665</cdr:y>
    </cdr:from>
    <cdr:to>
      <cdr:x>0.69533</cdr:x>
      <cdr:y>0.48636</cdr:y>
    </cdr:to>
    <cdr:sp macro="" textlink="">
      <cdr:nvSpPr>
        <cdr:cNvPr id="2" name="Овальная выноска 1"/>
        <cdr:cNvSpPr/>
      </cdr:nvSpPr>
      <cdr:spPr>
        <a:xfrm xmlns:a="http://schemas.openxmlformats.org/drawingml/2006/main">
          <a:off x="3068995" y="743541"/>
          <a:ext cx="1368152" cy="612648"/>
        </a:xfrm>
        <a:prstGeom xmlns:a="http://schemas.openxmlformats.org/drawingml/2006/main" prst="wedgeEllipseCallou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dirty="0" smtClean="0">
              <a:solidFill>
                <a:schemeClr val="tx1"/>
              </a:solidFill>
            </a:rPr>
            <a:t>59%</a:t>
          </a:r>
          <a:endParaRPr lang="ru-RU" b="1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545" cy="496823"/>
          </a:xfrm>
          <a:prstGeom prst="rect">
            <a:avLst/>
          </a:prstGeom>
        </p:spPr>
        <p:txBody>
          <a:bodyPr vert="horz" lIns="88212" tIns="44107" rIns="88212" bIns="44107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924" y="1"/>
            <a:ext cx="2971544" cy="496823"/>
          </a:xfrm>
          <a:prstGeom prst="rect">
            <a:avLst/>
          </a:prstGeom>
        </p:spPr>
        <p:txBody>
          <a:bodyPr vert="horz" lIns="88212" tIns="44107" rIns="88212" bIns="44107" rtlCol="0"/>
          <a:lstStyle>
            <a:lvl1pPr algn="r">
              <a:defRPr sz="1100"/>
            </a:lvl1pPr>
          </a:lstStyle>
          <a:p>
            <a:fld id="{F2985136-C0D4-49A4-8D2D-2E921B319AB7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8910"/>
            <a:ext cx="2971545" cy="496823"/>
          </a:xfrm>
          <a:prstGeom prst="rect">
            <a:avLst/>
          </a:prstGeom>
        </p:spPr>
        <p:txBody>
          <a:bodyPr vert="horz" lIns="88212" tIns="44107" rIns="88212" bIns="44107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924" y="9448910"/>
            <a:ext cx="2971544" cy="496823"/>
          </a:xfrm>
          <a:prstGeom prst="rect">
            <a:avLst/>
          </a:prstGeom>
        </p:spPr>
        <p:txBody>
          <a:bodyPr vert="horz" lIns="88212" tIns="44107" rIns="88212" bIns="44107" rtlCol="0" anchor="b"/>
          <a:lstStyle>
            <a:lvl1pPr algn="r">
              <a:defRPr sz="1100"/>
            </a:lvl1pPr>
          </a:lstStyle>
          <a:p>
            <a:fld id="{7A028DA6-9A4F-45F2-8FF2-04A07710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787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71800" cy="497364"/>
          </a:xfrm>
          <a:prstGeom prst="rect">
            <a:avLst/>
          </a:prstGeom>
        </p:spPr>
        <p:txBody>
          <a:bodyPr vert="horz" lIns="95567" tIns="47786" rIns="95567" bIns="4778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5" y="3"/>
            <a:ext cx="2971800" cy="497364"/>
          </a:xfrm>
          <a:prstGeom prst="rect">
            <a:avLst/>
          </a:prstGeom>
        </p:spPr>
        <p:txBody>
          <a:bodyPr vert="horz" lIns="95567" tIns="47786" rIns="95567" bIns="47786" rtlCol="0"/>
          <a:lstStyle>
            <a:lvl1pPr algn="r">
              <a:defRPr sz="1200"/>
            </a:lvl1pPr>
          </a:lstStyle>
          <a:p>
            <a:fld id="{E7A99984-6EC2-4931-AAA1-28A6A7D6FC1A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2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7" tIns="47786" rIns="95567" bIns="4778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6"/>
            <a:ext cx="5486400" cy="4476273"/>
          </a:xfrm>
          <a:prstGeom prst="rect">
            <a:avLst/>
          </a:prstGeom>
        </p:spPr>
        <p:txBody>
          <a:bodyPr vert="horz" lIns="95567" tIns="47786" rIns="95567" bIns="477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8187"/>
            <a:ext cx="2971800" cy="497364"/>
          </a:xfrm>
          <a:prstGeom prst="rect">
            <a:avLst/>
          </a:prstGeom>
        </p:spPr>
        <p:txBody>
          <a:bodyPr vert="horz" lIns="95567" tIns="47786" rIns="95567" bIns="4778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5" y="9448187"/>
            <a:ext cx="2971800" cy="497364"/>
          </a:xfrm>
          <a:prstGeom prst="rect">
            <a:avLst/>
          </a:prstGeom>
        </p:spPr>
        <p:txBody>
          <a:bodyPr vert="horz" lIns="95567" tIns="47786" rIns="95567" bIns="47786" rtlCol="0" anchor="b"/>
          <a:lstStyle>
            <a:lvl1pPr algn="r">
              <a:defRPr sz="1200"/>
            </a:lvl1pPr>
          </a:lstStyle>
          <a:p>
            <a:fld id="{277AA085-A834-47F2-9A2A-84997E198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8749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775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r>
              <a:rPr lang="ru-RU" altLang="ru-RU" dirty="0" smtClean="0">
                <a:cs typeface="Arial" panose="020B0604020202020204" pitchFamily="34" charset="0"/>
              </a:rPr>
              <a:t>В рамках реализации поручений Президента РФ в Российской</a:t>
            </a:r>
            <a:r>
              <a:rPr lang="ru-RU" altLang="ru-RU" baseline="0" dirty="0" smtClean="0">
                <a:cs typeface="Arial" panose="020B0604020202020204" pitchFamily="34" charset="0"/>
              </a:rPr>
              <a:t> Федерации с апреля 2016 года создана служба страховых представителей.</a:t>
            </a:r>
          </a:p>
          <a:p>
            <a:endParaRPr lang="ru-RU" dirty="0" smtClean="0"/>
          </a:p>
          <a:p>
            <a:r>
              <a:rPr lang="ru-RU" dirty="0" smtClean="0"/>
              <a:t>По данным ежедекадного мониторинга в Тюменской области по состоянию </a:t>
            </a:r>
            <a:r>
              <a:rPr lang="ru-RU" b="1" dirty="0" smtClean="0"/>
              <a:t>на </a:t>
            </a:r>
            <a:r>
              <a:rPr lang="ru-RU" b="1" dirty="0" smtClean="0">
                <a:solidFill>
                  <a:srgbClr val="FF0000"/>
                </a:solidFill>
              </a:rPr>
              <a:t>01.01.2019</a:t>
            </a:r>
            <a:r>
              <a:rPr lang="ru-RU" b="1" dirty="0" smtClean="0"/>
              <a:t> </a:t>
            </a:r>
            <a:r>
              <a:rPr lang="ru-RU" dirty="0" smtClean="0"/>
              <a:t>количество страховых представителей </a:t>
            </a:r>
          </a:p>
          <a:p>
            <a:r>
              <a:rPr lang="ru-RU" dirty="0" smtClean="0"/>
              <a:t>1 уровня - 51, </a:t>
            </a:r>
          </a:p>
          <a:p>
            <a:r>
              <a:rPr lang="ru-RU" dirty="0" smtClean="0"/>
              <a:t>2 уровня – 42 (без учета ТФОМС (4 страховых представителя), </a:t>
            </a:r>
          </a:p>
          <a:p>
            <a:r>
              <a:rPr lang="ru-RU" dirty="0" smtClean="0"/>
              <a:t>3 уровня – 15 страховых представителей СМО.</a:t>
            </a:r>
          </a:p>
          <a:p>
            <a:r>
              <a:rPr lang="ru-RU" dirty="0" smtClean="0"/>
              <a:t>Показатель обеспеченности страховыми представителями по Тюменской области на одного представителя первого и второго уровня составляет 39 118 застрахованных лиц, средний показатель по РФ 48 000 человек на одного представителя первого и второго уровня  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altLang="ru-RU" dirty="0" smtClean="0">
              <a:cs typeface="Arial" panose="020B0604020202020204" pitchFamily="34" charset="0"/>
            </a:endParaRPr>
          </a:p>
          <a:p>
            <a:endParaRPr lang="ru-RU" altLang="ru-RU" b="0" dirty="0" smtClean="0">
              <a:cs typeface="Arial" panose="020B0604020202020204" pitchFamily="34" charset="0"/>
            </a:endParaRP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9458" indent="-284407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7628" indent="-2275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2680" indent="-2275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7729" indent="-2275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2780" indent="-2275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7831" indent="-2275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2882" indent="-2275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933" indent="-2275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4230F5-7F7C-4E6E-872A-417620EC7BD5}" type="slidenum">
              <a:rPr lang="ru-RU" altLang="ru-RU" sz="1200"/>
              <a:pPr/>
              <a:t>2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1933528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На территории Тюменской области утвержден </a:t>
            </a:r>
            <a:r>
              <a:rPr lang="ru-RU" b="1" dirty="0" smtClean="0"/>
              <a:t>четырехсторонний </a:t>
            </a:r>
            <a:r>
              <a:rPr lang="ru-RU" dirty="0"/>
              <a:t>(Департамент здравоохранения Тюменской области, Департамент здравоохранения Администрации г. Тюмени, ТФОМС Тюменской области </a:t>
            </a:r>
            <a:r>
              <a:rPr lang="ru-RU" dirty="0" smtClean="0"/>
              <a:t>, Департамент информатизации</a:t>
            </a:r>
            <a:r>
              <a:rPr lang="ru-RU" baseline="0" dirty="0" smtClean="0"/>
              <a:t> Тюменской области </a:t>
            </a:r>
            <a:r>
              <a:rPr lang="ru-RU" dirty="0" smtClean="0"/>
              <a:t>и </a:t>
            </a:r>
            <a:r>
              <a:rPr lang="ru-RU" dirty="0"/>
              <a:t>страховые медицинские организации) Регламент реализации информационного сопровождения застрахованных лиц по организации прохождения профилактических мероприятий.</a:t>
            </a:r>
          </a:p>
          <a:p>
            <a:r>
              <a:rPr lang="ru-RU" dirty="0"/>
              <a:t>Медицинские </a:t>
            </a:r>
            <a:r>
              <a:rPr lang="ru-RU" dirty="0" smtClean="0"/>
              <a:t>организации в информационной системе ТФОМС Тюменской области </a:t>
            </a:r>
            <a:r>
              <a:rPr lang="ru-RU" b="1" dirty="0" smtClean="0"/>
              <a:t>через </a:t>
            </a:r>
            <a:r>
              <a:rPr lang="ru-RU" b="1" dirty="0"/>
              <a:t>Личный кабинет </a:t>
            </a:r>
            <a:r>
              <a:rPr lang="ru-RU" dirty="0"/>
              <a:t>загружают файл </a:t>
            </a:r>
            <a:r>
              <a:rPr lang="ru-RU" dirty="0" smtClean="0"/>
              <a:t>со </a:t>
            </a:r>
            <a:r>
              <a:rPr lang="ru-RU" dirty="0"/>
              <a:t>сведениями о лицах, из числа выбравших данную медицинскую организацию для оказания первичной медико-санитарной помощи (1 этап, 2 этап, </a:t>
            </a:r>
            <a:r>
              <a:rPr lang="ru-RU" dirty="0" smtClean="0"/>
              <a:t>профилактические осмотры, диспансерное наблюдение). </a:t>
            </a:r>
          </a:p>
          <a:p>
            <a:r>
              <a:rPr lang="ru-RU" dirty="0" smtClean="0"/>
              <a:t>По </a:t>
            </a:r>
            <a:r>
              <a:rPr lang="ru-RU" dirty="0"/>
              <a:t>результатам загрузки формируется Протокол автоматизированной </a:t>
            </a:r>
            <a:r>
              <a:rPr lang="ru-RU" dirty="0" smtClean="0"/>
              <a:t>обработки,</a:t>
            </a:r>
            <a:r>
              <a:rPr lang="ru-RU" baseline="0" dirty="0" smtClean="0"/>
              <a:t> в котором отображаются сведения о лицах не прикрепленных к МО, и лицах, не подлежащих профилактическим мероприятиям в соответствии с возрастом.</a:t>
            </a:r>
            <a:endParaRPr lang="ru-RU" dirty="0"/>
          </a:p>
          <a:p>
            <a:r>
              <a:rPr lang="ru-RU" dirty="0"/>
              <a:t>Страховая медицинская организация </a:t>
            </a:r>
            <a:r>
              <a:rPr lang="ru-RU" dirty="0" smtClean="0"/>
              <a:t>имеет возможность </a:t>
            </a:r>
            <a:r>
              <a:rPr lang="ru-RU" b="1" dirty="0" smtClean="0"/>
              <a:t>через Личный кабинет </a:t>
            </a:r>
            <a:r>
              <a:rPr lang="ru-RU" dirty="0" smtClean="0"/>
              <a:t>скачать в информационной системе ТФОМС Тюменской области список </a:t>
            </a:r>
            <a:r>
              <a:rPr lang="ru-RU" dirty="0"/>
              <a:t>лиц, застрахованных в данной СМО для информирования об оказании первичной медико-санитарной помощи, включенных в списки для проведения профилактических мероприятий.</a:t>
            </a:r>
          </a:p>
          <a:p>
            <a:r>
              <a:rPr lang="ru-RU" dirty="0"/>
              <a:t>Информация об информировании вносится СМО на сайт ТФОМС в ежедневном режиме.</a:t>
            </a:r>
          </a:p>
          <a:p>
            <a:r>
              <a:rPr lang="ru-RU" dirty="0"/>
              <a:t>Информирование о необходимости обращения в МО для проведения дальнейших профилактических мероприятий в рамках 2 этапа при отсутствии информации об обращении в МО для прохождения 2 этапа профилактических мероприятий в течение </a:t>
            </a:r>
            <a:r>
              <a:rPr lang="ru-RU" b="1" dirty="0"/>
              <a:t>45 дней</a:t>
            </a:r>
            <a:r>
              <a:rPr lang="ru-RU" dirty="0"/>
              <a:t> (по приказу 3 месяца) после завершения 1 этапа профилактических мероприятий</a:t>
            </a:r>
            <a:r>
              <a:rPr lang="ru-RU" dirty="0" smtClean="0"/>
              <a:t>. </a:t>
            </a:r>
            <a:r>
              <a:rPr lang="ru-RU" b="1" dirty="0" smtClean="0"/>
              <a:t>И это особенность реализации информационного сопровождения в Тюменской области</a:t>
            </a:r>
            <a:r>
              <a:rPr lang="ru-RU" b="1" baseline="0" dirty="0" smtClean="0"/>
              <a:t>.</a:t>
            </a:r>
            <a:endParaRPr lang="ru-RU" b="1" dirty="0"/>
          </a:p>
          <a:p>
            <a:endParaRPr lang="ru-RU" b="1" dirty="0"/>
          </a:p>
          <a:p>
            <a:r>
              <a:rPr lang="ru-RU" dirty="0"/>
              <a:t>Для удобства оператора и осуществления контрольных функций специалист ТФОМС, ответственный за информирование по профилактическим мероприятиям, имеет возможность в режиме реального времени оценивать уровень информирования в разрезе МО и </a:t>
            </a:r>
            <a:r>
              <a:rPr lang="ru-RU" dirty="0" smtClean="0"/>
              <a:t>СМО.</a:t>
            </a:r>
            <a:endParaRPr lang="ru-RU" dirty="0"/>
          </a:p>
          <a:p>
            <a:pPr defTabSz="921573">
              <a:defRPr/>
            </a:pPr>
            <a:r>
              <a:rPr lang="ru-RU" dirty="0"/>
              <a:t>Красный уровень – очень низкий уровень информирования по профилактическим мероприятиям</a:t>
            </a:r>
          </a:p>
          <a:p>
            <a:pPr defTabSz="921573">
              <a:defRPr/>
            </a:pPr>
            <a:r>
              <a:rPr lang="ru-RU" dirty="0"/>
              <a:t>Оранжевый уровень – низкий уровень информирования по профилактическим мероприятиям</a:t>
            </a:r>
          </a:p>
          <a:p>
            <a:pPr defTabSz="921573">
              <a:defRPr/>
            </a:pPr>
            <a:r>
              <a:rPr lang="ru-RU" dirty="0"/>
              <a:t>Желтый уровень - удовлетворительный уровень информирования по профилактическим мероприятиям</a:t>
            </a:r>
          </a:p>
          <a:p>
            <a:r>
              <a:rPr lang="ru-RU" dirty="0"/>
              <a:t>Зеленый уровень – высокий уровень информирования по профилактическим мероприятиям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680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Страховые</a:t>
            </a:r>
            <a:r>
              <a:rPr lang="ru-RU" baseline="0" dirty="0" smtClean="0"/>
              <a:t> представители 2 уровня помимо </a:t>
            </a:r>
            <a:r>
              <a:rPr lang="ru-RU" dirty="0" smtClean="0"/>
              <a:t>индивидуального информирования застрахованных лиц о прохождении профилактических мероприятий (диспансеризации и профилактических медицинских осмотрах) в медицинской организации, к которой они прикреплены, также:</a:t>
            </a:r>
          </a:p>
          <a:p>
            <a:r>
              <a:rPr lang="ru-RU" dirty="0" smtClean="0"/>
              <a:t>- анализирует прохождение диспансеризации застрахованными лицами на всех уровнях, содействует в привлечении застрахованных лиц к прохождению диспансеризации, ведет учет не прошедших (или отказавшихся) от диспансеризации;</a:t>
            </a:r>
          </a:p>
          <a:p>
            <a:r>
              <a:rPr lang="ru-RU" dirty="0" smtClean="0"/>
              <a:t>- оказывает консультативную помощь при обращении застрахованных лиц по вопросам получения специализированной медицинской помощи, в том числе высокотехнологичной;</a:t>
            </a:r>
          </a:p>
          <a:p>
            <a:r>
              <a:rPr lang="ru-RU" dirty="0" smtClean="0"/>
              <a:t>- обеспечивают правовую поддержку застрахованных лиц;</a:t>
            </a:r>
          </a:p>
          <a:p>
            <a:pPr>
              <a:buFontTx/>
              <a:buChar char="-"/>
            </a:pPr>
            <a:r>
              <a:rPr lang="ru-RU" dirty="0" smtClean="0"/>
              <a:t>проводят опросы застрахованных лиц (их законных представителей) о доступности медицинской помощи в медицинских организациях.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None/>
            </a:pPr>
            <a:r>
              <a:rPr lang="ru-RU" dirty="0" smtClean="0"/>
              <a:t>Результативность</a:t>
            </a:r>
            <a:r>
              <a:rPr lang="ru-RU" baseline="0" dirty="0" smtClean="0"/>
              <a:t> работы:</a:t>
            </a:r>
            <a:endParaRPr lang="ru-RU" dirty="0" smtClean="0"/>
          </a:p>
          <a:p>
            <a:r>
              <a:rPr lang="ru-RU" dirty="0" smtClean="0"/>
              <a:t>По состоянию на 31.12.2018 года включены в списки к прохождению 1 этапа профилактических мероприятий  252 230 человек, что составляет 105% от </a:t>
            </a:r>
            <a:r>
              <a:rPr lang="ru-RU" dirty="0"/>
              <a:t>ежегодного плана проведения профилактических мероприятий с поквартальным/помесячным распределением в разрезе терапевтических </a:t>
            </a:r>
            <a:r>
              <a:rPr lang="ru-RU" dirty="0" smtClean="0"/>
              <a:t>участков. </a:t>
            </a:r>
            <a:endParaRPr lang="ru-RU" dirty="0"/>
          </a:p>
          <a:p>
            <a:r>
              <a:rPr lang="ru-RU" dirty="0" smtClean="0"/>
              <a:t>В</a:t>
            </a:r>
            <a:r>
              <a:rPr lang="ru-RU" baseline="0" dirty="0" smtClean="0"/>
              <a:t> 2018 году и</a:t>
            </a:r>
            <a:r>
              <a:rPr lang="ru-RU" dirty="0" smtClean="0"/>
              <a:t>ндивидуально </a:t>
            </a:r>
            <a:r>
              <a:rPr lang="ru-RU" dirty="0"/>
              <a:t>проинформированы в письменной или иных формах о возможности прохождения профилактических мероприятий с начала года </a:t>
            </a:r>
            <a:r>
              <a:rPr lang="ru-RU" dirty="0" smtClean="0"/>
              <a:t>100%. </a:t>
            </a:r>
            <a:endParaRPr lang="ru-RU" dirty="0"/>
          </a:p>
          <a:p>
            <a:r>
              <a:rPr lang="ru-RU" dirty="0" smtClean="0"/>
              <a:t>Прошли 1 этап профилактических мероприятий из числа проинформированных 148 903 человека</a:t>
            </a:r>
            <a:r>
              <a:rPr lang="ru-RU" baseline="0" dirty="0" smtClean="0"/>
              <a:t> </a:t>
            </a:r>
            <a:r>
              <a:rPr lang="ru-RU" dirty="0" smtClean="0"/>
              <a:t>или 89%,</a:t>
            </a:r>
            <a:r>
              <a:rPr lang="ru-RU" baseline="0" dirty="0" smtClean="0"/>
              <a:t> из них направлены на 2 этап </a:t>
            </a:r>
            <a:r>
              <a:rPr lang="ru-RU" dirty="0" smtClean="0"/>
              <a:t>профилактических мероприятий 28%.</a:t>
            </a:r>
          </a:p>
          <a:p>
            <a:r>
              <a:rPr lang="ru-RU" dirty="0" smtClean="0"/>
              <a:t>Прошли 2 этап профилактических мероприятий 100%.</a:t>
            </a:r>
          </a:p>
          <a:p>
            <a:endParaRPr lang="ru-RU" dirty="0" smtClean="0"/>
          </a:p>
          <a:p>
            <a:pPr defTabSz="921624">
              <a:defRPr/>
            </a:pPr>
            <a:r>
              <a:rPr lang="ru-RU" dirty="0"/>
              <a:t>Из числа индивидуально проинформированных  застрахованных лиц о возможности прохождения профилактических мероприятий прошли профилактические мероприятия </a:t>
            </a:r>
            <a:r>
              <a:rPr lang="ru-RU" dirty="0" smtClean="0"/>
              <a:t>59% (эффективность информирования). Наибольший отклик в 60% в Филиал ООО "Капитал МС" в Тюменской области,</a:t>
            </a:r>
            <a:r>
              <a:rPr lang="ru-RU" baseline="0" dirty="0" smtClean="0"/>
              <a:t> </a:t>
            </a:r>
            <a:r>
              <a:rPr lang="ru-RU" dirty="0" smtClean="0"/>
              <a:t>наименьший 58% в ТФ АО «Страховая компания "СОГАЗ-Мед».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6951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Тюменской области утвержден трехсторонний Регламент</a:t>
            </a:r>
            <a:r>
              <a:rPr lang="ru-RU" baseline="0" dirty="0" smtClean="0"/>
              <a:t> </a:t>
            </a:r>
            <a:r>
              <a:rPr lang="ru-RU" dirty="0" smtClean="0"/>
              <a:t>реализации информационного сопровождения застрахованных лиц по организации прохождения диспансерного наблюдения по профилю «Сердечно-сосудистая хирургия»</a:t>
            </a:r>
          </a:p>
          <a:p>
            <a:pPr defTabSz="921573">
              <a:defRPr/>
            </a:pPr>
            <a:r>
              <a:rPr lang="ru-RU" dirty="0" smtClean="0"/>
              <a:t>Доступ</a:t>
            </a:r>
            <a:r>
              <a:rPr lang="ru-RU" baseline="0" dirty="0" smtClean="0"/>
              <a:t> к информационному ресурсу обеспечивается ТФОМС ТО для СМО </a:t>
            </a:r>
            <a:r>
              <a:rPr lang="ru-RU" dirty="0" smtClean="0"/>
              <a:t>в соответствии со страховой принадлежностью,</a:t>
            </a:r>
            <a:r>
              <a:rPr lang="ru-RU" baseline="0" dirty="0" smtClean="0"/>
              <a:t> МО, в котором получена ВТ </a:t>
            </a:r>
            <a:r>
              <a:rPr lang="ru-RU" dirty="0" smtClean="0"/>
              <a:t>по профилю «Сердечно-сосудистая хирургия»,</a:t>
            </a:r>
            <a:r>
              <a:rPr lang="ru-RU" baseline="0" dirty="0" smtClean="0"/>
              <a:t> и МО </a:t>
            </a:r>
            <a:r>
              <a:rPr lang="ru-RU" dirty="0" smtClean="0"/>
              <a:t>в соответствии с прикреплением к медицинской организации для оказания первичной медико-санитарной помощи. </a:t>
            </a:r>
          </a:p>
          <a:p>
            <a:pPr defTabSz="921573">
              <a:defRPr/>
            </a:pPr>
            <a:endParaRPr lang="ru-RU" baseline="0" dirty="0" smtClean="0"/>
          </a:p>
          <a:p>
            <a:pPr defTabSz="921573">
              <a:defRPr/>
            </a:pPr>
            <a:r>
              <a:rPr lang="ru-RU" dirty="0" smtClean="0"/>
              <a:t>В информационном</a:t>
            </a:r>
            <a:r>
              <a:rPr lang="ru-RU" baseline="0" dirty="0" smtClean="0"/>
              <a:t> ресурсе:</a:t>
            </a:r>
            <a:endParaRPr lang="ru-RU" dirty="0" smtClean="0"/>
          </a:p>
          <a:p>
            <a:pPr defTabSz="921573">
              <a:defRPr/>
            </a:pPr>
            <a:r>
              <a:rPr lang="ru-RU" dirty="0" smtClean="0"/>
              <a:t>1.</a:t>
            </a:r>
            <a:r>
              <a:rPr lang="ru-RU" baseline="0" dirty="0" smtClean="0"/>
              <a:t> </a:t>
            </a:r>
            <a:r>
              <a:rPr lang="ru-RU" dirty="0" smtClean="0"/>
              <a:t>Формируется СМО и ТФОМС сводный список лиц, получивших высокотехнологичную медицинскую помощь в рамках ТП ОМС.</a:t>
            </a:r>
          </a:p>
          <a:p>
            <a:pPr defTabSz="921573">
              <a:defRPr/>
            </a:pPr>
            <a:r>
              <a:rPr lang="ru-RU" dirty="0" smtClean="0"/>
              <a:t>2. Через информационный ресурс ТФОМС Тюменской области СМО и МО, в которых ЗЛ получает ПМСП, получают информацию о лицах, получивших высокотехнологичную медицинскую помощь в рамках ТП ОМС, через личный кабинет.</a:t>
            </a:r>
          </a:p>
          <a:p>
            <a:pPr defTabSz="921573">
              <a:defRPr/>
            </a:pPr>
            <a:r>
              <a:rPr lang="ru-RU" dirty="0" smtClean="0"/>
              <a:t>3. В течение 7 рабочих дней с момента получения необходимых сведений  СМО </a:t>
            </a:r>
          </a:p>
          <a:p>
            <a:r>
              <a:rPr lang="ru-RU" dirty="0" smtClean="0"/>
              <a:t>- Организует информационное сопровождение застрахованных лиц, получивших высокотехнологичную медицинскую помощь.</a:t>
            </a:r>
          </a:p>
          <a:p>
            <a:r>
              <a:rPr lang="ru-RU" dirty="0" smtClean="0"/>
              <a:t>- Организует индивидуальное информирование в письменной или иных формах о необходимости прохождения диспансерного наблюдения застрахованными лицами, получившими высокотехнологичную медицинскую помощь, в медицинской организации, к которой они прикреплены</a:t>
            </a:r>
          </a:p>
          <a:p>
            <a:pPr marL="172794" indent="-172794">
              <a:buFontTx/>
              <a:buChar char="-"/>
            </a:pPr>
            <a:r>
              <a:rPr lang="ru-RU" dirty="0" smtClean="0"/>
              <a:t>Организует индивидуальное информирование о необходимости обращения в медицинскую организацию для проведения дальнейших профилактических мероприятий в рамках диспансерного наблюдения в соответствии с Распоряжением Департамента здравоохранения от 30.10.2015 №24/36 «Об организации диспансерного наблюдения за пациентами после оказания высокотехнологичной медицинской помощи по профилю «сердечно-сосудистая хирургия».</a:t>
            </a:r>
          </a:p>
          <a:p>
            <a:r>
              <a:rPr lang="ru-RU" dirty="0" smtClean="0"/>
              <a:t>4. СМО осуществляют ведение аналитического учета прохождения диспансерного наблюдения, регулярности посещения кардиолога, по результатам экспертизы – контроль  результатов проведения диспансерного наблюдения.</a:t>
            </a:r>
          </a:p>
          <a:p>
            <a:r>
              <a:rPr lang="ru-RU" dirty="0" smtClean="0"/>
              <a:t>5. ТФОМС имеет возможности осуществлять контроль за деятельностью СМО по информированию ЗЛ.</a:t>
            </a:r>
          </a:p>
          <a:p>
            <a:endParaRPr lang="ru-RU" dirty="0" smtClean="0"/>
          </a:p>
          <a:p>
            <a:r>
              <a:rPr lang="ru-RU" b="1" baseline="0" dirty="0" smtClean="0"/>
              <a:t>Явка на диспансерное наблюдение из числа информированных выше на 18%.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03399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3408603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806B-1FC7-4BBD-8990-B3E8C64A78D2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475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2DCE-1CF8-45E1-82C5-85F553B903AF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488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2238-3499-4AD1-97A8-ED9670DEA0DD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967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9E7DD-7EAC-4730-B181-0F3F35C23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09733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19CAF-FCA9-4FE0-9141-C54669807232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82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A4E01-5007-47BE-A60B-ED52DFD6DEBA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870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B4CC-2185-42D8-A7B4-097E917C44B6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463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5CEE-43AC-450C-BDFD-53847F022C3D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698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5B8D-F02F-40DB-8BFC-F1E314AF9799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23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524EF-6DD1-49AF-92D8-0BAE4E767EE3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9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F1D5E-3B98-4C69-BD0C-B8654F8E6C85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84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06184-DB8A-49AB-94A9-8066B450A095}" type="slidenum">
              <a:rPr lang="es-ES" smtClean="0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031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D21DF-A472-4998-B9C4-18BBE1E562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893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4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diagramQuickStyle" Target="../diagrams/quickStyl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Data" Target="../diagrams/data2.xml"/><Relationship Id="rId5" Type="http://schemas.openxmlformats.org/officeDocument/2006/relationships/diagramQuickStyle" Target="../diagrams/quickStyle1.xml"/><Relationship Id="rId15" Type="http://schemas.microsoft.com/office/2007/relationships/diagramDrawing" Target="../diagrams/drawing2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Relationship Id="rId14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://med.tfoms.local/Info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 txBox="1">
            <a:spLocks noChangeArrowheads="1"/>
          </p:cNvSpPr>
          <p:nvPr/>
        </p:nvSpPr>
        <p:spPr>
          <a:xfrm>
            <a:off x="1187624" y="1484784"/>
            <a:ext cx="7131722" cy="3096617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>
              <a:defRPr/>
            </a:pPr>
            <a:endParaRPr lang="ru-RU" sz="3600" b="1" spc="-50" dirty="0">
              <a:solidFill>
                <a:srgbClr val="1A92A4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031" y="6813"/>
            <a:ext cx="996637" cy="7109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635778" cy="3456384"/>
          </a:xfrm>
        </p:spPr>
        <p:txBody>
          <a:bodyPr>
            <a:noAutofit/>
          </a:bodyPr>
          <a:lstStyle/>
          <a:p>
            <a:r>
              <a:rPr lang="ru-RU" sz="4000" b="1" spc="-50" dirty="0">
                <a:solidFill>
                  <a:srgbClr val="1966A2"/>
                </a:solidFill>
                <a:latin typeface="Calibri"/>
                <a:ea typeface="+mn-ea"/>
                <a:cs typeface="+mn-cs"/>
              </a:rPr>
              <a:t>Взаимодействие участников ОМС при информационном сопровождении застрахованных лиц на всех этапах оказания медицинской помощи</a:t>
            </a:r>
            <a:br>
              <a:rPr lang="ru-RU" sz="4000" b="1" spc="-50" dirty="0">
                <a:solidFill>
                  <a:srgbClr val="1966A2"/>
                </a:solidFill>
                <a:latin typeface="Calibri"/>
                <a:ea typeface="+mn-ea"/>
                <a:cs typeface="+mn-cs"/>
              </a:rPr>
            </a:br>
            <a:endParaRPr lang="ru-RU" sz="4000" b="1" spc="-50" dirty="0">
              <a:solidFill>
                <a:srgbClr val="1966A2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5229200"/>
            <a:ext cx="53640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r"/>
            <a:r>
              <a:rPr lang="ru" sz="2400" b="1" dirty="0" smtClean="0">
                <a:solidFill>
                  <a:srgbClr val="595959"/>
                </a:solidFill>
              </a:rPr>
              <a:t>Гиберт Юрий Борисович</a:t>
            </a:r>
            <a:endParaRPr lang="ru" sz="2400" b="1" dirty="0">
              <a:solidFill>
                <a:srgbClr val="595959"/>
              </a:solidFill>
            </a:endParaRPr>
          </a:p>
          <a:p>
            <a:pPr indent="0" algn="r"/>
            <a:r>
              <a:rPr lang="ru-RU" sz="2400" b="1" dirty="0" smtClean="0">
                <a:solidFill>
                  <a:srgbClr val="595959"/>
                </a:solidFill>
              </a:rPr>
              <a:t>Директор </a:t>
            </a:r>
            <a:r>
              <a:rPr lang="ru" sz="2400" b="1" dirty="0" smtClean="0">
                <a:solidFill>
                  <a:srgbClr val="595959"/>
                </a:solidFill>
              </a:rPr>
              <a:t> </a:t>
            </a:r>
            <a:r>
              <a:rPr lang="ru" sz="2400" b="1" dirty="0">
                <a:solidFill>
                  <a:srgbClr val="595959"/>
                </a:solidFill>
              </a:rPr>
              <a:t>ТФОМС </a:t>
            </a:r>
            <a:r>
              <a:rPr lang="ru" sz="2400" b="1" dirty="0" smtClean="0">
                <a:solidFill>
                  <a:srgbClr val="595959"/>
                </a:solidFill>
              </a:rPr>
              <a:t>Тюменской области</a:t>
            </a:r>
            <a:endParaRPr lang="ru" sz="2400" b="1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12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735338" y="-9054"/>
            <a:ext cx="7859712" cy="10668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ts val="3363"/>
              </a:lnSpc>
            </a:pPr>
            <a:r>
              <a:rPr lang="ru-RU" altLang="ru-RU" sz="2200" b="1" spc="-50" dirty="0" smtClean="0">
                <a:solidFill>
                  <a:srgbClr val="1966A2"/>
                </a:solidFill>
                <a:latin typeface="Calibri"/>
                <a:ea typeface="+mn-ea"/>
                <a:cs typeface="+mn-cs"/>
              </a:rPr>
              <a:t>ИНСТИТУТ– </a:t>
            </a:r>
            <a:r>
              <a:rPr lang="ru-RU" altLang="ru-RU" sz="2200" b="1" spc="-50" dirty="0">
                <a:solidFill>
                  <a:srgbClr val="1966A2"/>
                </a:solidFill>
                <a:latin typeface="Calibri"/>
                <a:ea typeface="+mn-ea"/>
                <a:cs typeface="+mn-cs"/>
              </a:rPr>
              <a:t>«СТРАХОВОЙ ПРЕДСТАВИТЕЛЬ» </a:t>
            </a:r>
          </a:p>
        </p:txBody>
      </p:sp>
      <p:graphicFrame>
        <p:nvGraphicFramePr>
          <p:cNvPr id="6" name="Объект 9"/>
          <p:cNvGraphicFramePr>
            <a:graphicFrameLocks/>
          </p:cNvGraphicFramePr>
          <p:nvPr>
            <p:extLst/>
          </p:nvPr>
        </p:nvGraphicFramePr>
        <p:xfrm>
          <a:off x="972382" y="1556792"/>
          <a:ext cx="2119288" cy="4915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91670" y="1901932"/>
            <a:ext cx="2027828" cy="107721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специалист Контакт-центра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страховой медицинской организации/ТФОМС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0236" y="3576346"/>
            <a:ext cx="1999262" cy="107721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специалист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страховой медицинской организации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5562" y="5335984"/>
            <a:ext cx="1999262" cy="107721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специалист-эксперт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страховой медицинской организации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1303338"/>
            <a:ext cx="1160462" cy="8382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9388" y="2863850"/>
            <a:ext cx="1160462" cy="896938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9388" y="4508500"/>
            <a:ext cx="1160462" cy="911225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graphicFrame>
        <p:nvGraphicFramePr>
          <p:cNvPr id="3" name="Схема 2"/>
          <p:cNvGraphicFramePr/>
          <p:nvPr>
            <p:extLst/>
          </p:nvPr>
        </p:nvGraphicFramePr>
        <p:xfrm>
          <a:off x="5148064" y="1722502"/>
          <a:ext cx="2016224" cy="4749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871" y="6814"/>
            <a:ext cx="664797" cy="474222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7251698" y="1846875"/>
            <a:ext cx="1835696" cy="1187332"/>
            <a:chOff x="0" y="136460"/>
            <a:chExt cx="2016224" cy="1187332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136460"/>
              <a:ext cx="2016224" cy="1187332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34776" y="171236"/>
              <a:ext cx="1946672" cy="11177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just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dirty="0" smtClean="0"/>
            </a:p>
            <a:p>
              <a:pPr algn="ctr" defTabSz="1066800"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solidFill>
                    <a:schemeClr val="tx1"/>
                  </a:solidFill>
                </a:rPr>
                <a:t>СМО– 51</a:t>
              </a:r>
            </a:p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solidFill>
                    <a:schemeClr val="tx1"/>
                  </a:solidFill>
                </a:rPr>
                <a:t>ТФОМС </a:t>
              </a:r>
              <a:r>
                <a:rPr lang="ru-RU" sz="2000" b="1" dirty="0">
                  <a:solidFill>
                    <a:schemeClr val="tx1"/>
                  </a:solidFill>
                </a:rPr>
                <a:t>- </a:t>
              </a:r>
              <a:r>
                <a:rPr lang="ru-RU" sz="2000" b="1" dirty="0" smtClean="0">
                  <a:solidFill>
                    <a:schemeClr val="tx1"/>
                  </a:solidFill>
                </a:rPr>
                <a:t>3</a:t>
              </a:r>
              <a:endParaRPr lang="ru-RU" sz="2000" b="1" dirty="0">
                <a:solidFill>
                  <a:schemeClr val="tx1"/>
                </a:solidFill>
              </a:endParaRPr>
            </a:p>
            <a:p>
              <a:pPr lvl="0" algn="just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251698" y="5301208"/>
            <a:ext cx="1835696" cy="1187332"/>
            <a:chOff x="0" y="136460"/>
            <a:chExt cx="2016224" cy="1187332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136460"/>
              <a:ext cx="2016224" cy="1187332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4"/>
            <p:cNvSpPr/>
            <p:nvPr/>
          </p:nvSpPr>
          <p:spPr>
            <a:xfrm>
              <a:off x="34776" y="171236"/>
              <a:ext cx="1946672" cy="11177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solidFill>
                    <a:schemeClr val="tx1"/>
                  </a:solidFill>
                </a:rPr>
                <a:t>СМО- 15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29994" y="6490550"/>
            <a:ext cx="2057400" cy="365125"/>
          </a:xfrm>
        </p:spPr>
        <p:txBody>
          <a:bodyPr/>
          <a:lstStyle/>
          <a:p>
            <a:fld id="{5EAA5B8D-F02F-40DB-8BFC-F1E314AF9799}" type="slidenum">
              <a:rPr lang="es-ES" smtClean="0">
                <a:solidFill>
                  <a:srgbClr val="000000"/>
                </a:solidFill>
              </a:rPr>
              <a:pPr/>
              <a:t>2</a:t>
            </a:fld>
            <a:endParaRPr lang="es-ES">
              <a:solidFill>
                <a:srgbClr val="000000"/>
              </a:solidFill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7283360" y="3527001"/>
            <a:ext cx="1835696" cy="1270151"/>
            <a:chOff x="34776" y="61421"/>
            <a:chExt cx="2016224" cy="1270151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34776" y="61421"/>
              <a:ext cx="2016224" cy="1187332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4"/>
            <p:cNvSpPr/>
            <p:nvPr/>
          </p:nvSpPr>
          <p:spPr>
            <a:xfrm>
              <a:off x="34776" y="213792"/>
              <a:ext cx="1946673" cy="11177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just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dirty="0" smtClean="0"/>
            </a:p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solidFill>
                    <a:schemeClr val="tx1"/>
                  </a:solidFill>
                </a:rPr>
                <a:t>СМО </a:t>
              </a:r>
              <a:r>
                <a:rPr lang="ru-RU" sz="2000" b="1" dirty="0">
                  <a:solidFill>
                    <a:schemeClr val="tx1"/>
                  </a:solidFill>
                </a:rPr>
                <a:t>- </a:t>
              </a:r>
              <a:r>
                <a:rPr lang="ru-RU" sz="2000" b="1" dirty="0" smtClean="0">
                  <a:solidFill>
                    <a:schemeClr val="tx1"/>
                  </a:solidFill>
                </a:rPr>
                <a:t>42 </a:t>
              </a:r>
            </a:p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solidFill>
                    <a:schemeClr val="tx1"/>
                  </a:solidFill>
                </a:rPr>
                <a:t>ТФОМС </a:t>
              </a:r>
              <a:r>
                <a:rPr lang="ru-RU" sz="2000" b="1" dirty="0">
                  <a:solidFill>
                    <a:schemeClr val="tx1"/>
                  </a:solidFill>
                </a:rPr>
                <a:t>- 4</a:t>
              </a:r>
            </a:p>
            <a:p>
              <a:pPr lvl="0" algn="just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415566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09142"/>
            <a:ext cx="7886700" cy="543594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ru-RU" sz="3200" b="1" spc="-50" dirty="0">
                <a:solidFill>
                  <a:srgbClr val="1966A2"/>
                </a:solidFill>
                <a:latin typeface="Calibri"/>
                <a:ea typeface="+mn-ea"/>
                <a:cs typeface="+mn-cs"/>
              </a:rPr>
              <a:t>Информирование по профилактическим мероприятиям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07" y="1052736"/>
            <a:ext cx="5037287" cy="307719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19CAF-FCA9-4FE0-9141-C54669807232}" type="slidenum">
              <a:rPr lang="es-ES" smtClean="0">
                <a:solidFill>
                  <a:srgbClr val="000000"/>
                </a:solidFill>
              </a:rPr>
              <a:pPr/>
              <a:t>3</a:t>
            </a:fld>
            <a:endParaRPr lang="es-ES">
              <a:solidFill>
                <a:srgbClr val="0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32486" y="2137144"/>
            <a:ext cx="5172475" cy="31597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69478" y="3717032"/>
            <a:ext cx="5387951" cy="31064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88424" y="39239"/>
            <a:ext cx="714088" cy="509441"/>
          </a:xfrm>
          <a:prstGeom prst="rect">
            <a:avLst/>
          </a:prstGeom>
        </p:spPr>
      </p:pic>
      <p:sp>
        <p:nvSpPr>
          <p:cNvPr id="9" name="Овальная выноска 8"/>
          <p:cNvSpPr/>
          <p:nvPr/>
        </p:nvSpPr>
        <p:spPr>
          <a:xfrm>
            <a:off x="4860032" y="950717"/>
            <a:ext cx="4104456" cy="851839"/>
          </a:xfrm>
          <a:prstGeom prst="wedgeEllipseCallout">
            <a:avLst>
              <a:gd name="adj1" fmla="val -100415"/>
              <a:gd name="adj2" fmla="val 118874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hlinkClick r:id="rId7"/>
              </a:rPr>
              <a:t>http://</a:t>
            </a:r>
            <a:r>
              <a:rPr lang="en-US" b="1" dirty="0" smtClean="0">
                <a:solidFill>
                  <a:schemeClr val="tx1"/>
                </a:solidFill>
                <a:hlinkClick r:id="rId7"/>
              </a:rPr>
              <a:t>med.tfoms.local/Info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07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9800" y="116632"/>
            <a:ext cx="6820621" cy="92140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2000" b="1" spc="-50" dirty="0">
                <a:solidFill>
                  <a:srgbClr val="1966A2"/>
                </a:solidFill>
                <a:latin typeface="Calibri"/>
                <a:ea typeface="+mn-ea"/>
                <a:cs typeface="+mn-cs"/>
              </a:rPr>
              <a:t>Ежемесячная информация об информационном сопровождении застрахованных лиц по организации прохождения профилактических мероприятий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096585"/>
              </p:ext>
            </p:extLst>
          </p:nvPr>
        </p:nvGraphicFramePr>
        <p:xfrm>
          <a:off x="495958" y="1038036"/>
          <a:ext cx="8396521" cy="3023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5B8D-F02F-40DB-8BFC-F1E314AF9799}" type="slidenum">
              <a:rPr lang="es-ES" smtClean="0">
                <a:solidFill>
                  <a:srgbClr val="000000"/>
                </a:solidFill>
              </a:rPr>
              <a:pPr/>
              <a:t>4</a:t>
            </a:fld>
            <a:endParaRPr lang="es-ES">
              <a:solidFill>
                <a:srgbClr val="000000"/>
              </a:solidFill>
            </a:endParaRPr>
          </a:p>
        </p:txBody>
      </p:sp>
      <p:graphicFrame>
        <p:nvGraphicFramePr>
          <p:cNvPr id="5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2567654"/>
              </p:ext>
            </p:extLst>
          </p:nvPr>
        </p:nvGraphicFramePr>
        <p:xfrm>
          <a:off x="2511117" y="3933056"/>
          <a:ext cx="6381361" cy="2788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51520" y="4460919"/>
            <a:ext cx="2259598" cy="14163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ru-RU" sz="2000" b="1" spc="-50" dirty="0">
                <a:solidFill>
                  <a:srgbClr val="1966A2"/>
                </a:solidFill>
                <a:latin typeface="Calibri"/>
              </a:rPr>
              <a:t>Информация </a:t>
            </a:r>
            <a:br>
              <a:rPr lang="ru-RU" sz="2000" b="1" spc="-50" dirty="0">
                <a:solidFill>
                  <a:srgbClr val="1966A2"/>
                </a:solidFill>
                <a:latin typeface="Calibri"/>
              </a:rPr>
            </a:br>
            <a:r>
              <a:rPr lang="ru-RU" sz="2000" b="1" spc="-50" dirty="0">
                <a:solidFill>
                  <a:srgbClr val="1966A2"/>
                </a:solidFill>
                <a:latin typeface="Calibri"/>
              </a:rPr>
              <a:t>об «отклике» застрахованных </a:t>
            </a:r>
            <a:r>
              <a:rPr lang="ru-RU" sz="2000" b="1" spc="-50" dirty="0" smtClean="0">
                <a:solidFill>
                  <a:srgbClr val="1966A2"/>
                </a:solidFill>
                <a:latin typeface="Calibri"/>
              </a:rPr>
              <a:t>лиц</a:t>
            </a:r>
            <a:endParaRPr lang="ru-RU" sz="2000" b="1" spc="-50" dirty="0">
              <a:solidFill>
                <a:srgbClr val="1966A2"/>
              </a:solidFill>
              <a:latin typeface="Calibri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8424" y="44624"/>
            <a:ext cx="714088" cy="509441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3131840" y="1361040"/>
            <a:ext cx="1368152" cy="612648"/>
          </a:xfrm>
          <a:prstGeom prst="wedgeEllipse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255 230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92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5B8D-F02F-40DB-8BFC-F1E314AF9799}" type="slidenum">
              <a:rPr lang="es-ES" smtClean="0">
                <a:solidFill>
                  <a:srgbClr val="000000"/>
                </a:solidFill>
              </a:rPr>
              <a:pPr/>
              <a:t>5</a:t>
            </a:fld>
            <a:endParaRPr lang="es-ES">
              <a:solidFill>
                <a:srgbClr val="0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8424" y="44624"/>
            <a:ext cx="714088" cy="509441"/>
          </a:xfrm>
          <a:prstGeom prst="rect">
            <a:avLst/>
          </a:prstGeom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447609033"/>
              </p:ext>
            </p:extLst>
          </p:nvPr>
        </p:nvGraphicFramePr>
        <p:xfrm>
          <a:off x="-249714" y="3503132"/>
          <a:ext cx="4101633" cy="3220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Объект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4239" y="44624"/>
            <a:ext cx="3300511" cy="20162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1363463"/>
            <a:ext cx="3456384" cy="209747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51979" y="-27384"/>
            <a:ext cx="5236445" cy="86409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2400" b="1" spc="-50" dirty="0">
                <a:solidFill>
                  <a:srgbClr val="1966A2"/>
                </a:solidFill>
                <a:latin typeface="Calibri"/>
              </a:rPr>
              <a:t>Информирование по профилю сердечно-сосудистой хирургии</a:t>
            </a:r>
            <a:endParaRPr lang="ru-RU" sz="2400" b="1" spc="-50" dirty="0">
              <a:solidFill>
                <a:srgbClr val="1966A2"/>
              </a:solidFill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9949223"/>
              </p:ext>
            </p:extLst>
          </p:nvPr>
        </p:nvGraphicFramePr>
        <p:xfrm>
          <a:off x="3151979" y="1363462"/>
          <a:ext cx="5903510" cy="5953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98767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0654" y="269375"/>
            <a:ext cx="8440615" cy="4999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b="1" spc="-50" dirty="0">
                <a:solidFill>
                  <a:srgbClr val="1966A2"/>
                </a:solidFill>
                <a:latin typeface="Calibri"/>
              </a:rPr>
              <a:t>Формы индивидуального информирования застрахованных </a:t>
            </a:r>
            <a:r>
              <a:rPr lang="ru-RU" sz="2200" b="1" spc="-50" dirty="0" smtClean="0">
                <a:solidFill>
                  <a:srgbClr val="1966A2"/>
                </a:solidFill>
                <a:latin typeface="Calibri"/>
              </a:rPr>
              <a:t>лиц</a:t>
            </a:r>
            <a:endParaRPr lang="en-US" sz="2200" b="1" spc="-50" dirty="0" smtClean="0">
              <a:solidFill>
                <a:srgbClr val="1966A2"/>
              </a:solidFill>
              <a:latin typeface="Calibri"/>
            </a:endParaRPr>
          </a:p>
          <a:p>
            <a:pPr marL="0" indent="0" algn="ctr">
              <a:buNone/>
            </a:pPr>
            <a:r>
              <a:rPr lang="ru-RU" sz="2200" b="1" spc="-50" dirty="0" smtClean="0">
                <a:solidFill>
                  <a:srgbClr val="1966A2"/>
                </a:solidFill>
                <a:latin typeface="Calibri"/>
              </a:rPr>
              <a:t>о </a:t>
            </a:r>
            <a:r>
              <a:rPr lang="ru-RU" sz="2200" b="1" spc="-50" dirty="0">
                <a:solidFill>
                  <a:srgbClr val="1966A2"/>
                </a:solidFill>
                <a:latin typeface="Calibri"/>
              </a:rPr>
              <a:t>профилактических мероприятиях (диспансеризации)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51203" y="4293097"/>
            <a:ext cx="1576981" cy="64807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69718" y="1614279"/>
            <a:ext cx="88987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</a:rPr>
              <a:t>•</a:t>
            </a:r>
            <a:r>
              <a:rPr lang="en-US" sz="2000" dirty="0" smtClean="0">
                <a:latin typeface="Arial" panose="020B0604020202020204" pitchFamily="34" charset="0"/>
              </a:rPr>
              <a:t> </a:t>
            </a:r>
            <a:r>
              <a:rPr lang="ru-RU" sz="2000" spc="-50" dirty="0">
                <a:solidFill>
                  <a:schemeClr val="bg2">
                    <a:lumMod val="25000"/>
                  </a:schemeClr>
                </a:solidFill>
                <a:latin typeface="Calibri"/>
              </a:rPr>
              <a:t>SMS-оповещения с приглашением пройти диспансеризацию </a:t>
            </a:r>
          </a:p>
          <a:p>
            <a:r>
              <a:rPr lang="ru-RU" sz="2000" spc="-50" dirty="0">
                <a:solidFill>
                  <a:schemeClr val="bg2">
                    <a:lumMod val="25000"/>
                  </a:schemeClr>
                </a:solidFill>
                <a:latin typeface="Calibri"/>
              </a:rPr>
              <a:t>•</a:t>
            </a:r>
            <a:r>
              <a:rPr lang="en-US" sz="2000" spc="-50" dirty="0">
                <a:solidFill>
                  <a:schemeClr val="bg2">
                    <a:lumMod val="25000"/>
                  </a:schemeClr>
                </a:solidFill>
                <a:latin typeface="Calibri"/>
              </a:rPr>
              <a:t> </a:t>
            </a:r>
            <a:r>
              <a:rPr lang="ru-RU" sz="2000" spc="-50" dirty="0">
                <a:solidFill>
                  <a:schemeClr val="bg2">
                    <a:lumMod val="25000"/>
                  </a:schemeClr>
                </a:solidFill>
                <a:latin typeface="Calibri"/>
              </a:rPr>
              <a:t>Голосовые сообщения на мобильные и стационарные телефоны («Автоинформатор») </a:t>
            </a:r>
          </a:p>
          <a:p>
            <a:r>
              <a:rPr lang="ru-RU" sz="2000" spc="-50" dirty="0">
                <a:solidFill>
                  <a:schemeClr val="bg2">
                    <a:lumMod val="25000"/>
                  </a:schemeClr>
                </a:solidFill>
                <a:latin typeface="Calibri"/>
              </a:rPr>
              <a:t>• Телефонные обзвоны </a:t>
            </a:r>
          </a:p>
          <a:p>
            <a:r>
              <a:rPr lang="ru-RU" sz="2000" spc="-50" dirty="0">
                <a:solidFill>
                  <a:schemeClr val="bg2">
                    <a:lumMod val="25000"/>
                  </a:schemeClr>
                </a:solidFill>
                <a:latin typeface="Calibri"/>
              </a:rPr>
              <a:t>• Адресная рассылка информационных писем </a:t>
            </a:r>
          </a:p>
          <a:p>
            <a:r>
              <a:rPr lang="ru-RU" sz="2000" spc="-50" dirty="0">
                <a:solidFill>
                  <a:schemeClr val="bg2">
                    <a:lumMod val="25000"/>
                  </a:schemeClr>
                </a:solidFill>
                <a:latin typeface="Calibri"/>
              </a:rPr>
              <a:t>• Представители </a:t>
            </a:r>
            <a:r>
              <a:rPr lang="ru-RU" sz="2000" spc="-50" dirty="0" smtClean="0">
                <a:solidFill>
                  <a:schemeClr val="bg2">
                    <a:lumMod val="25000"/>
                  </a:schemeClr>
                </a:solidFill>
                <a:latin typeface="Calibri"/>
              </a:rPr>
              <a:t>страховых медицинских организаций (страховые представители </a:t>
            </a:r>
            <a:r>
              <a:rPr lang="en-US" sz="2000" spc="-50" dirty="0" smtClean="0">
                <a:solidFill>
                  <a:schemeClr val="bg2">
                    <a:lumMod val="25000"/>
                  </a:schemeClr>
                </a:solidFill>
                <a:latin typeface="Calibri"/>
              </a:rPr>
              <a:t>II </a:t>
            </a:r>
            <a:r>
              <a:rPr lang="ru-RU" sz="2000" spc="-50" dirty="0" smtClean="0">
                <a:solidFill>
                  <a:schemeClr val="bg2">
                    <a:lumMod val="25000"/>
                  </a:schemeClr>
                </a:solidFill>
                <a:latin typeface="Calibri"/>
              </a:rPr>
              <a:t>уровня) в медицинских организациях</a:t>
            </a:r>
            <a:endParaRPr lang="ru-RU" sz="2000" spc="-50" dirty="0">
              <a:solidFill>
                <a:schemeClr val="bg2">
                  <a:lumMod val="25000"/>
                </a:schemeClr>
              </a:solidFill>
              <a:latin typeface="Calibri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0654" y="1103428"/>
            <a:ext cx="8903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3676C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Основные формы индивидуального информирования: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69718" y="3831431"/>
            <a:ext cx="8843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3676C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Дополнительные формы </a:t>
            </a:r>
            <a:r>
              <a:rPr lang="ru-RU" sz="2400" b="1" dirty="0" smtClean="0">
                <a:solidFill>
                  <a:srgbClr val="13676C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индивидуального </a:t>
            </a:r>
            <a:r>
              <a:rPr lang="ru-RU" sz="2400" b="1" dirty="0">
                <a:solidFill>
                  <a:srgbClr val="13676C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информирования: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83568" y="4427820"/>
            <a:ext cx="6574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-50" dirty="0">
                <a:solidFill>
                  <a:schemeClr val="bg2">
                    <a:lumMod val="25000"/>
                  </a:schemeClr>
                </a:solidFill>
                <a:latin typeface="Calibri"/>
              </a:rPr>
              <a:t>Мессенджеры и </a:t>
            </a:r>
            <a:r>
              <a:rPr lang="ru-RU" sz="2000" spc="-50" dirty="0" smtClean="0">
                <a:solidFill>
                  <a:schemeClr val="bg2">
                    <a:lumMod val="25000"/>
                  </a:schemeClr>
                </a:solidFill>
                <a:latin typeface="Calibri"/>
              </a:rPr>
              <a:t>интернет</a:t>
            </a:r>
            <a:r>
              <a:rPr lang="en-US" sz="2000" spc="-50" dirty="0" smtClean="0">
                <a:solidFill>
                  <a:schemeClr val="bg2">
                    <a:lumMod val="25000"/>
                  </a:schemeClr>
                </a:solidFill>
                <a:latin typeface="Calibri"/>
              </a:rPr>
              <a:t>-</a:t>
            </a:r>
            <a:r>
              <a:rPr lang="ru-RU" sz="2000" spc="-50" dirty="0" smtClean="0">
                <a:solidFill>
                  <a:schemeClr val="bg2">
                    <a:lumMod val="25000"/>
                  </a:schemeClr>
                </a:solidFill>
                <a:latin typeface="Calibri"/>
              </a:rPr>
              <a:t>площадки</a:t>
            </a:r>
            <a:endParaRPr lang="ru-RU" sz="2000" spc="-50" dirty="0">
              <a:solidFill>
                <a:schemeClr val="bg2">
                  <a:lumMod val="25000"/>
                </a:schemeClr>
              </a:solidFill>
              <a:latin typeface="Calibri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627784" y="4993196"/>
            <a:ext cx="6385884" cy="19531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1292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pc="-50" dirty="0" smtClean="0">
                <a:solidFill>
                  <a:schemeClr val="tx1"/>
                </a:solidFill>
                <a:latin typeface="Calibri"/>
              </a:rPr>
              <a:t>В 2018 году  диспансеризации подлежат  </a:t>
            </a:r>
          </a:p>
          <a:p>
            <a:pPr algn="ctr"/>
            <a:r>
              <a:rPr lang="ru-RU" b="1" spc="-50" dirty="0" smtClean="0">
                <a:solidFill>
                  <a:schemeClr val="tx1"/>
                </a:solidFill>
                <a:latin typeface="Calibri"/>
              </a:rPr>
              <a:t>239 215 </a:t>
            </a:r>
            <a:r>
              <a:rPr lang="ru-RU" spc="-50" dirty="0" smtClean="0">
                <a:solidFill>
                  <a:schemeClr val="tx1"/>
                </a:solidFill>
                <a:latin typeface="Calibri"/>
              </a:rPr>
              <a:t>застрахованных лиц.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Численность застрахованных лиц, индивидуально проинформированных о возможности прохождения профилактических мероприятий </a:t>
            </a:r>
            <a:r>
              <a:rPr lang="ru-RU" dirty="0" smtClean="0">
                <a:solidFill>
                  <a:schemeClr val="tx1"/>
                </a:solidFill>
              </a:rPr>
              <a:t>на 01.01.2018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- </a:t>
            </a:r>
            <a:r>
              <a:rPr lang="ru-RU" b="1" dirty="0" smtClean="0">
                <a:solidFill>
                  <a:schemeClr val="tx1"/>
                </a:solidFill>
              </a:rPr>
              <a:t>252 тысячи </a:t>
            </a:r>
            <a:r>
              <a:rPr lang="ru-RU" dirty="0" smtClean="0">
                <a:solidFill>
                  <a:schemeClr val="tx1"/>
                </a:solidFill>
              </a:rPr>
              <a:t>человек</a:t>
            </a:r>
            <a:endParaRPr lang="ru-RU" spc="-50" dirty="0">
              <a:solidFill>
                <a:schemeClr val="tx1"/>
              </a:solidFill>
              <a:latin typeface="Calibri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871" y="6814"/>
            <a:ext cx="664797" cy="4742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5" y="5085184"/>
            <a:ext cx="2293175" cy="1440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3" y="4293096"/>
            <a:ext cx="569953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51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6409</TotalTime>
  <Words>1103</Words>
  <Application>Microsoft Office PowerPoint</Application>
  <PresentationFormat>Экран (4:3)</PresentationFormat>
  <Paragraphs>101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Взаимодействие участников ОМС при информационном сопровождении застрахованных лиц на всех этапах оказания медицинской помощи </vt:lpstr>
      <vt:lpstr>ИНСТИТУТ– «СТРАХОВОЙ ПРЕДСТАВИТЕЛЬ» </vt:lpstr>
      <vt:lpstr>Информирование по профилактическим мероприятиям</vt:lpstr>
      <vt:lpstr>Ежемесячная информация об информационном сопровождении застрахованных лиц по организации прохождения профилактических мероприятий</vt:lpstr>
      <vt:lpstr>Информирование по профилю сердечно-сосудистой хирургии</vt:lpstr>
      <vt:lpstr>Презентация PowerPoint</vt:lpstr>
    </vt:vector>
  </TitlesOfParts>
  <Company>ТФОМС ТО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Внедрение новых медицинских технологий на принципах добровольного мед страхования в Тюменской области</dc:title>
  <dc:creator>putina</dc:creator>
  <cp:lastModifiedBy>Ботнарь Фатыма Анваровна</cp:lastModifiedBy>
  <cp:revision>365</cp:revision>
  <cp:lastPrinted>2019-02-20T12:55:48Z</cp:lastPrinted>
  <dcterms:created xsi:type="dcterms:W3CDTF">2015-02-19T04:23:37Z</dcterms:created>
  <dcterms:modified xsi:type="dcterms:W3CDTF">2019-02-20T12:57:57Z</dcterms:modified>
</cp:coreProperties>
</file>